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0"/>
  </p:notesMasterIdLst>
  <p:sldIdLst>
    <p:sldId id="590" r:id="rId2"/>
    <p:sldId id="785" r:id="rId3"/>
    <p:sldId id="498" r:id="rId4"/>
    <p:sldId id="843" r:id="rId5"/>
    <p:sldId id="846" r:id="rId6"/>
    <p:sldId id="845" r:id="rId7"/>
    <p:sldId id="847" r:id="rId8"/>
    <p:sldId id="883" r:id="rId9"/>
    <p:sldId id="878" r:id="rId10"/>
    <p:sldId id="880" r:id="rId11"/>
    <p:sldId id="881" r:id="rId12"/>
    <p:sldId id="874" r:id="rId13"/>
    <p:sldId id="875" r:id="rId14"/>
    <p:sldId id="853" r:id="rId15"/>
    <p:sldId id="854" r:id="rId16"/>
    <p:sldId id="877" r:id="rId17"/>
    <p:sldId id="870" r:id="rId18"/>
    <p:sldId id="856" r:id="rId19"/>
    <p:sldId id="873" r:id="rId20"/>
    <p:sldId id="872" r:id="rId21"/>
    <p:sldId id="601" r:id="rId22"/>
    <p:sldId id="602" r:id="rId23"/>
    <p:sldId id="603" r:id="rId24"/>
    <p:sldId id="960" r:id="rId25"/>
    <p:sldId id="961" r:id="rId26"/>
    <p:sldId id="962" r:id="rId27"/>
    <p:sldId id="963" r:id="rId28"/>
    <p:sldId id="964" r:id="rId29"/>
    <p:sldId id="965" r:id="rId30"/>
    <p:sldId id="966" r:id="rId31"/>
    <p:sldId id="967" r:id="rId32"/>
    <p:sldId id="968" r:id="rId33"/>
    <p:sldId id="969" r:id="rId34"/>
    <p:sldId id="970" r:id="rId35"/>
    <p:sldId id="973" r:id="rId36"/>
    <p:sldId id="974" r:id="rId37"/>
    <p:sldId id="975" r:id="rId38"/>
    <p:sldId id="976" r:id="rId39"/>
    <p:sldId id="977" r:id="rId40"/>
    <p:sldId id="978" r:id="rId41"/>
    <p:sldId id="979" r:id="rId42"/>
    <p:sldId id="980" r:id="rId43"/>
    <p:sldId id="981" r:id="rId44"/>
    <p:sldId id="982" r:id="rId45"/>
    <p:sldId id="923" r:id="rId46"/>
    <p:sldId id="948" r:id="rId47"/>
    <p:sldId id="949" r:id="rId48"/>
    <p:sldId id="950" r:id="rId49"/>
    <p:sldId id="951" r:id="rId50"/>
    <p:sldId id="952" r:id="rId51"/>
    <p:sldId id="953" r:id="rId52"/>
    <p:sldId id="954" r:id="rId53"/>
    <p:sldId id="955" r:id="rId54"/>
    <p:sldId id="956" r:id="rId55"/>
    <p:sldId id="983" r:id="rId56"/>
    <p:sldId id="984" r:id="rId57"/>
    <p:sldId id="985" r:id="rId58"/>
    <p:sldId id="957" r:id="rId59"/>
    <p:sldId id="958" r:id="rId60"/>
    <p:sldId id="959" r:id="rId61"/>
    <p:sldId id="940" r:id="rId62"/>
    <p:sldId id="941" r:id="rId63"/>
    <p:sldId id="942" r:id="rId64"/>
    <p:sldId id="943" r:id="rId65"/>
    <p:sldId id="944" r:id="rId66"/>
    <p:sldId id="945" r:id="rId67"/>
    <p:sldId id="946" r:id="rId68"/>
    <p:sldId id="947" r:id="rId69"/>
    <p:sldId id="986" r:id="rId70"/>
    <p:sldId id="987" r:id="rId71"/>
    <p:sldId id="988" r:id="rId72"/>
    <p:sldId id="998" r:id="rId73"/>
    <p:sldId id="999" r:id="rId74"/>
    <p:sldId id="1000" r:id="rId75"/>
    <p:sldId id="1001" r:id="rId76"/>
    <p:sldId id="1002" r:id="rId77"/>
    <p:sldId id="1003" r:id="rId78"/>
    <p:sldId id="1004" r:id="rId79"/>
    <p:sldId id="1005" r:id="rId80"/>
    <p:sldId id="1006" r:id="rId81"/>
    <p:sldId id="990" r:id="rId82"/>
    <p:sldId id="991" r:id="rId83"/>
    <p:sldId id="992" r:id="rId84"/>
    <p:sldId id="993" r:id="rId85"/>
    <p:sldId id="995" r:id="rId86"/>
    <p:sldId id="887" r:id="rId87"/>
    <p:sldId id="994" r:id="rId88"/>
    <p:sldId id="752" r:id="rId89"/>
    <p:sldId id="754" r:id="rId90"/>
    <p:sldId id="753" r:id="rId91"/>
    <p:sldId id="755" r:id="rId92"/>
    <p:sldId id="756" r:id="rId93"/>
    <p:sldId id="757" r:id="rId94"/>
    <p:sldId id="1012" r:id="rId95"/>
    <p:sldId id="767" r:id="rId96"/>
    <p:sldId id="768" r:id="rId97"/>
    <p:sldId id="769" r:id="rId98"/>
    <p:sldId id="770" r:id="rId99"/>
    <p:sldId id="840" r:id="rId100"/>
    <p:sldId id="771" r:id="rId101"/>
    <p:sldId id="772" r:id="rId102"/>
    <p:sldId id="837" r:id="rId103"/>
    <p:sldId id="838" r:id="rId104"/>
    <p:sldId id="773" r:id="rId105"/>
    <p:sldId id="842" r:id="rId106"/>
    <p:sldId id="774" r:id="rId107"/>
    <p:sldId id="775" r:id="rId108"/>
    <p:sldId id="776" r:id="rId109"/>
    <p:sldId id="841" r:id="rId110"/>
    <p:sldId id="777" r:id="rId111"/>
    <p:sldId id="778" r:id="rId112"/>
    <p:sldId id="779" r:id="rId113"/>
    <p:sldId id="780" r:id="rId114"/>
    <p:sldId id="781" r:id="rId115"/>
    <p:sldId id="1007" r:id="rId116"/>
    <p:sldId id="1008" r:id="rId117"/>
    <p:sldId id="1009" r:id="rId118"/>
    <p:sldId id="1010" r:id="rId119"/>
    <p:sldId id="1011" r:id="rId120"/>
    <p:sldId id="906" r:id="rId121"/>
    <p:sldId id="907" r:id="rId122"/>
    <p:sldId id="908" r:id="rId123"/>
    <p:sldId id="903" r:id="rId124"/>
    <p:sldId id="904" r:id="rId125"/>
    <p:sldId id="807" r:id="rId126"/>
    <p:sldId id="1013" r:id="rId127"/>
    <p:sldId id="804" r:id="rId128"/>
    <p:sldId id="805" r:id="rId129"/>
    <p:sldId id="806" r:id="rId130"/>
    <p:sldId id="1015" r:id="rId131"/>
    <p:sldId id="1016" r:id="rId132"/>
    <p:sldId id="1056" r:id="rId133"/>
    <p:sldId id="1019" r:id="rId134"/>
    <p:sldId id="1020" r:id="rId135"/>
    <p:sldId id="1029" r:id="rId136"/>
    <p:sldId id="1035" r:id="rId137"/>
    <p:sldId id="1044" r:id="rId138"/>
    <p:sldId id="1046" r:id="rId139"/>
    <p:sldId id="1047" r:id="rId140"/>
    <p:sldId id="1048" r:id="rId141"/>
    <p:sldId id="1049" r:id="rId142"/>
    <p:sldId id="1051" r:id="rId143"/>
    <p:sldId id="1053" r:id="rId144"/>
    <p:sldId id="817" r:id="rId145"/>
    <p:sldId id="816" r:id="rId146"/>
    <p:sldId id="1054" r:id="rId147"/>
    <p:sldId id="826" r:id="rId148"/>
    <p:sldId id="631" r:id="rId149"/>
    <p:sldId id="830" r:id="rId150"/>
    <p:sldId id="1052" r:id="rId151"/>
    <p:sldId id="828" r:id="rId152"/>
    <p:sldId id="829" r:id="rId153"/>
    <p:sldId id="835" r:id="rId154"/>
    <p:sldId id="836" r:id="rId155"/>
    <p:sldId id="665" r:id="rId156"/>
    <p:sldId id="666" r:id="rId157"/>
    <p:sldId id="667" r:id="rId158"/>
    <p:sldId id="852" r:id="rId159"/>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A6A6A6"/>
    <a:srgbClr val="00B050"/>
    <a:srgbClr val="E46C0A"/>
    <a:srgbClr val="4F81BD"/>
    <a:srgbClr val="C00000"/>
    <a:srgbClr val="00B0F0"/>
    <a:srgbClr val="92D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4" autoAdjust="0"/>
    <p:restoredTop sz="95401" autoAdjust="0"/>
  </p:normalViewPr>
  <p:slideViewPr>
    <p:cSldViewPr>
      <p:cViewPr>
        <p:scale>
          <a:sx n="80" d="100"/>
          <a:sy n="80" d="100"/>
        </p:scale>
        <p:origin x="1446"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24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elixdemoya\Documents\Pa&#237;ses%20(10)%20LATAM%20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Hoja_de_c_lculo_de_Microsoft_Excel1.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oleObject" Target="file:///C:\Users\FLOR\Desktop\FIL_Ponencia\GRAFICAS.xlsx" TargetMode="External"/><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1" Type="http://schemas.openxmlformats.org/officeDocument/2006/relationships/package" Target="../embeddings/Hoja_de_c_lculo_de_Microsoft_Excel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excel!$A$2</c:f>
              <c:strCache>
                <c:ptCount val="1"/>
                <c:pt idx="0">
                  <c:v>Brazil</c:v>
                </c:pt>
              </c:strCache>
            </c:strRef>
          </c:tx>
          <c:spPr>
            <a:ln w="22225" cap="rnd">
              <a:solidFill>
                <a:schemeClr val="accent1"/>
              </a:solidFill>
            </a:ln>
            <a:effectLst>
              <a:glow rad="139700">
                <a:schemeClr val="accent1">
                  <a:satMod val="175000"/>
                  <a:alpha val="14000"/>
                </a:schemeClr>
              </a:glow>
            </a:effectLst>
          </c:spPr>
          <c:marker>
            <c:symbol val="none"/>
          </c:marker>
          <c:cat>
            <c:numRef>
              <c:f>excel!$O$1:$Z$1</c:f>
              <c:numCache>
                <c:formatCode>General</c:formatCode>
                <c:ptCount val="12"/>
                <c:pt idx="0">
                  <c:v>2003</c:v>
                </c:pt>
                <c:pt idx="1">
                  <c:v>2004</c:v>
                </c:pt>
                <c:pt idx="2">
                  <c:v>2005</c:v>
                </c:pt>
                <c:pt idx="3">
                  <c:v>2006</c:v>
                </c:pt>
                <c:pt idx="4">
                  <c:v>2007</c:v>
                </c:pt>
                <c:pt idx="5">
                  <c:v>2008</c:v>
                </c:pt>
                <c:pt idx="6">
                  <c:v>2009</c:v>
                </c:pt>
                <c:pt idx="7">
                  <c:v>2010</c:v>
                </c:pt>
                <c:pt idx="8">
                  <c:v>2011</c:v>
                </c:pt>
                <c:pt idx="9">
                  <c:v>2012</c:v>
                </c:pt>
                <c:pt idx="10">
                  <c:v>2013</c:v>
                </c:pt>
                <c:pt idx="11">
                  <c:v>2014</c:v>
                </c:pt>
              </c:numCache>
            </c:numRef>
          </c:cat>
          <c:val>
            <c:numRef>
              <c:f>excel!$O$2:$Z$2</c:f>
              <c:numCache>
                <c:formatCode>General</c:formatCode>
                <c:ptCount val="12"/>
                <c:pt idx="0">
                  <c:v>46.2</c:v>
                </c:pt>
                <c:pt idx="1">
                  <c:v>47.7</c:v>
                </c:pt>
                <c:pt idx="2">
                  <c:v>47.8</c:v>
                </c:pt>
                <c:pt idx="3">
                  <c:v>50.5</c:v>
                </c:pt>
                <c:pt idx="4">
                  <c:v>51.6</c:v>
                </c:pt>
                <c:pt idx="5">
                  <c:v>52</c:v>
                </c:pt>
                <c:pt idx="6">
                  <c:v>52.2</c:v>
                </c:pt>
                <c:pt idx="7">
                  <c:v>52.8</c:v>
                </c:pt>
                <c:pt idx="8">
                  <c:v>53.1</c:v>
                </c:pt>
                <c:pt idx="9">
                  <c:v>53.7</c:v>
                </c:pt>
                <c:pt idx="10">
                  <c:v>53.9</c:v>
                </c:pt>
                <c:pt idx="11">
                  <c:v>53.1</c:v>
                </c:pt>
              </c:numCache>
            </c:numRef>
          </c:val>
          <c:smooth val="0"/>
          <c:extLst xmlns:c16r2="http://schemas.microsoft.com/office/drawing/2015/06/chart">
            <c:ext xmlns:c16="http://schemas.microsoft.com/office/drawing/2014/chart" uri="{C3380CC4-5D6E-409C-BE32-E72D297353CC}">
              <c16:uniqueId val="{00000000-BA01-42C1-8BE0-8B49CE601521}"/>
            </c:ext>
          </c:extLst>
        </c:ser>
        <c:ser>
          <c:idx val="1"/>
          <c:order val="1"/>
          <c:tx>
            <c:strRef>
              <c:f>excel!$A$3</c:f>
              <c:strCache>
                <c:ptCount val="1"/>
                <c:pt idx="0">
                  <c:v>Mexico</c:v>
                </c:pt>
              </c:strCache>
            </c:strRef>
          </c:tx>
          <c:spPr>
            <a:ln w="22225" cap="rnd">
              <a:solidFill>
                <a:schemeClr val="accent2"/>
              </a:solidFill>
            </a:ln>
            <a:effectLst>
              <a:glow rad="139700">
                <a:schemeClr val="accent2">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lumMod val="75000"/>
                      </a:schemeClr>
                    </a:solidFill>
                    <a:latin typeface="+mn-lt"/>
                    <a:ea typeface="+mn-ea"/>
                    <a:cs typeface="+mn-cs"/>
                  </a:defRPr>
                </a:pPr>
                <a:endParaRPr lang="es-MX"/>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numRef>
              <c:f>excel!$O$1:$Z$1</c:f>
              <c:numCache>
                <c:formatCode>General</c:formatCode>
                <c:ptCount val="12"/>
                <c:pt idx="0">
                  <c:v>2003</c:v>
                </c:pt>
                <c:pt idx="1">
                  <c:v>2004</c:v>
                </c:pt>
                <c:pt idx="2">
                  <c:v>2005</c:v>
                </c:pt>
                <c:pt idx="3">
                  <c:v>2006</c:v>
                </c:pt>
                <c:pt idx="4">
                  <c:v>2007</c:v>
                </c:pt>
                <c:pt idx="5">
                  <c:v>2008</c:v>
                </c:pt>
                <c:pt idx="6">
                  <c:v>2009</c:v>
                </c:pt>
                <c:pt idx="7">
                  <c:v>2010</c:v>
                </c:pt>
                <c:pt idx="8">
                  <c:v>2011</c:v>
                </c:pt>
                <c:pt idx="9">
                  <c:v>2012</c:v>
                </c:pt>
                <c:pt idx="10">
                  <c:v>2013</c:v>
                </c:pt>
                <c:pt idx="11">
                  <c:v>2014</c:v>
                </c:pt>
              </c:numCache>
            </c:numRef>
          </c:cat>
          <c:val>
            <c:numRef>
              <c:f>excel!$O$3:$Z$3</c:f>
              <c:numCache>
                <c:formatCode>General</c:formatCode>
                <c:ptCount val="12"/>
                <c:pt idx="0">
                  <c:v>20</c:v>
                </c:pt>
                <c:pt idx="1">
                  <c:v>19.600000000000001</c:v>
                </c:pt>
                <c:pt idx="2">
                  <c:v>20.100000000000001</c:v>
                </c:pt>
                <c:pt idx="3">
                  <c:v>18.8</c:v>
                </c:pt>
                <c:pt idx="4">
                  <c:v>17.899999999999999</c:v>
                </c:pt>
                <c:pt idx="5">
                  <c:v>17.399999999999999</c:v>
                </c:pt>
                <c:pt idx="6">
                  <c:v>16.899999999999999</c:v>
                </c:pt>
                <c:pt idx="7">
                  <c:v>16.8</c:v>
                </c:pt>
                <c:pt idx="8">
                  <c:v>16.600000000000001</c:v>
                </c:pt>
                <c:pt idx="9">
                  <c:v>16.2</c:v>
                </c:pt>
                <c:pt idx="10">
                  <c:v>16.3</c:v>
                </c:pt>
                <c:pt idx="11">
                  <c:v>16.3</c:v>
                </c:pt>
              </c:numCache>
            </c:numRef>
          </c:val>
          <c:smooth val="0"/>
          <c:extLst xmlns:c16r2="http://schemas.microsoft.com/office/drawing/2015/06/chart">
            <c:ext xmlns:c16="http://schemas.microsoft.com/office/drawing/2014/chart" uri="{C3380CC4-5D6E-409C-BE32-E72D297353CC}">
              <c16:uniqueId val="{00000001-BA01-42C1-8BE0-8B49CE601521}"/>
            </c:ext>
          </c:extLst>
        </c:ser>
        <c:ser>
          <c:idx val="2"/>
          <c:order val="2"/>
          <c:tx>
            <c:strRef>
              <c:f>excel!$A$4</c:f>
              <c:strCache>
                <c:ptCount val="1"/>
                <c:pt idx="0">
                  <c:v>Argentina</c:v>
                </c:pt>
              </c:strCache>
            </c:strRef>
          </c:tx>
          <c:spPr>
            <a:ln w="22225" cap="rnd">
              <a:solidFill>
                <a:schemeClr val="accent3"/>
              </a:solidFill>
            </a:ln>
            <a:effectLst>
              <a:glow rad="139700">
                <a:schemeClr val="accent3">
                  <a:satMod val="175000"/>
                  <a:alpha val="14000"/>
                </a:schemeClr>
              </a:glow>
            </a:effectLst>
          </c:spPr>
          <c:marker>
            <c:symbol val="none"/>
          </c:marker>
          <c:cat>
            <c:numRef>
              <c:f>excel!$O$1:$Z$1</c:f>
              <c:numCache>
                <c:formatCode>General</c:formatCode>
                <c:ptCount val="12"/>
                <c:pt idx="0">
                  <c:v>2003</c:v>
                </c:pt>
                <c:pt idx="1">
                  <c:v>2004</c:v>
                </c:pt>
                <c:pt idx="2">
                  <c:v>2005</c:v>
                </c:pt>
                <c:pt idx="3">
                  <c:v>2006</c:v>
                </c:pt>
                <c:pt idx="4">
                  <c:v>2007</c:v>
                </c:pt>
                <c:pt idx="5">
                  <c:v>2008</c:v>
                </c:pt>
                <c:pt idx="6">
                  <c:v>2009</c:v>
                </c:pt>
                <c:pt idx="7">
                  <c:v>2010</c:v>
                </c:pt>
                <c:pt idx="8">
                  <c:v>2011</c:v>
                </c:pt>
                <c:pt idx="9">
                  <c:v>2012</c:v>
                </c:pt>
                <c:pt idx="10">
                  <c:v>2013</c:v>
                </c:pt>
                <c:pt idx="11">
                  <c:v>2014</c:v>
                </c:pt>
              </c:numCache>
            </c:numRef>
          </c:cat>
          <c:val>
            <c:numRef>
              <c:f>excel!$O$4:$Z$4</c:f>
              <c:numCache>
                <c:formatCode>General</c:formatCode>
                <c:ptCount val="12"/>
                <c:pt idx="0">
                  <c:v>13.7</c:v>
                </c:pt>
                <c:pt idx="1">
                  <c:v>13</c:v>
                </c:pt>
                <c:pt idx="2">
                  <c:v>12.4</c:v>
                </c:pt>
                <c:pt idx="3">
                  <c:v>11.2</c:v>
                </c:pt>
                <c:pt idx="4">
                  <c:v>11</c:v>
                </c:pt>
                <c:pt idx="5">
                  <c:v>10.9</c:v>
                </c:pt>
                <c:pt idx="6">
                  <c:v>11.2</c:v>
                </c:pt>
                <c:pt idx="7">
                  <c:v>11.2</c:v>
                </c:pt>
                <c:pt idx="8">
                  <c:v>11.2</c:v>
                </c:pt>
                <c:pt idx="9">
                  <c:v>10.8</c:v>
                </c:pt>
                <c:pt idx="10">
                  <c:v>10.4</c:v>
                </c:pt>
                <c:pt idx="11">
                  <c:v>10.5</c:v>
                </c:pt>
              </c:numCache>
            </c:numRef>
          </c:val>
          <c:smooth val="0"/>
          <c:extLst xmlns:c16r2="http://schemas.microsoft.com/office/drawing/2015/06/chart">
            <c:ext xmlns:c16="http://schemas.microsoft.com/office/drawing/2014/chart" uri="{C3380CC4-5D6E-409C-BE32-E72D297353CC}">
              <c16:uniqueId val="{00000002-BA01-42C1-8BE0-8B49CE601521}"/>
            </c:ext>
          </c:extLst>
        </c:ser>
        <c:ser>
          <c:idx val="3"/>
          <c:order val="3"/>
          <c:tx>
            <c:strRef>
              <c:f>excel!$A$5</c:f>
              <c:strCache>
                <c:ptCount val="1"/>
                <c:pt idx="0">
                  <c:v>Chile</c:v>
                </c:pt>
              </c:strCache>
            </c:strRef>
          </c:tx>
          <c:spPr>
            <a:ln w="22225" cap="rnd">
              <a:solidFill>
                <a:schemeClr val="accent4"/>
              </a:solidFill>
            </a:ln>
            <a:effectLst>
              <a:glow rad="139700">
                <a:schemeClr val="accent4">
                  <a:satMod val="175000"/>
                  <a:alpha val="14000"/>
                </a:schemeClr>
              </a:glow>
            </a:effectLst>
          </c:spPr>
          <c:marker>
            <c:symbol val="none"/>
          </c:marker>
          <c:cat>
            <c:numRef>
              <c:f>excel!$O$1:$Z$1</c:f>
              <c:numCache>
                <c:formatCode>General</c:formatCode>
                <c:ptCount val="12"/>
                <c:pt idx="0">
                  <c:v>2003</c:v>
                </c:pt>
                <c:pt idx="1">
                  <c:v>2004</c:v>
                </c:pt>
                <c:pt idx="2">
                  <c:v>2005</c:v>
                </c:pt>
                <c:pt idx="3">
                  <c:v>2006</c:v>
                </c:pt>
                <c:pt idx="4">
                  <c:v>2007</c:v>
                </c:pt>
                <c:pt idx="5">
                  <c:v>2008</c:v>
                </c:pt>
                <c:pt idx="6">
                  <c:v>2009</c:v>
                </c:pt>
                <c:pt idx="7">
                  <c:v>2010</c:v>
                </c:pt>
                <c:pt idx="8">
                  <c:v>2011</c:v>
                </c:pt>
                <c:pt idx="9">
                  <c:v>2012</c:v>
                </c:pt>
                <c:pt idx="10">
                  <c:v>2013</c:v>
                </c:pt>
                <c:pt idx="11">
                  <c:v>2014</c:v>
                </c:pt>
              </c:numCache>
            </c:numRef>
          </c:cat>
          <c:val>
            <c:numRef>
              <c:f>excel!$O$5:$Z$5</c:f>
              <c:numCache>
                <c:formatCode>General</c:formatCode>
                <c:ptCount val="12"/>
                <c:pt idx="0">
                  <c:v>7.3</c:v>
                </c:pt>
                <c:pt idx="1">
                  <c:v>7.2</c:v>
                </c:pt>
                <c:pt idx="2">
                  <c:v>7.2</c:v>
                </c:pt>
                <c:pt idx="3">
                  <c:v>7.3</c:v>
                </c:pt>
                <c:pt idx="4">
                  <c:v>7.5</c:v>
                </c:pt>
                <c:pt idx="5">
                  <c:v>7.4</c:v>
                </c:pt>
                <c:pt idx="6">
                  <c:v>7.4</c:v>
                </c:pt>
                <c:pt idx="7">
                  <c:v>7.4</c:v>
                </c:pt>
                <c:pt idx="8">
                  <c:v>7.5</c:v>
                </c:pt>
                <c:pt idx="9">
                  <c:v>7.8</c:v>
                </c:pt>
                <c:pt idx="10">
                  <c:v>7.8</c:v>
                </c:pt>
                <c:pt idx="11">
                  <c:v>8.6</c:v>
                </c:pt>
              </c:numCache>
            </c:numRef>
          </c:val>
          <c:smooth val="0"/>
          <c:extLst xmlns:c16r2="http://schemas.microsoft.com/office/drawing/2015/06/chart">
            <c:ext xmlns:c16="http://schemas.microsoft.com/office/drawing/2014/chart" uri="{C3380CC4-5D6E-409C-BE32-E72D297353CC}">
              <c16:uniqueId val="{00000003-BA01-42C1-8BE0-8B49CE601521}"/>
            </c:ext>
          </c:extLst>
        </c:ser>
        <c:ser>
          <c:idx val="4"/>
          <c:order val="4"/>
          <c:tx>
            <c:strRef>
              <c:f>excel!$A$6</c:f>
              <c:strCache>
                <c:ptCount val="1"/>
                <c:pt idx="0">
                  <c:v>Colombia</c:v>
                </c:pt>
              </c:strCache>
            </c:strRef>
          </c:tx>
          <c:spPr>
            <a:ln w="22225" cap="rnd">
              <a:solidFill>
                <a:schemeClr val="accent5"/>
              </a:solidFill>
            </a:ln>
            <a:effectLst>
              <a:glow rad="139700">
                <a:schemeClr val="accent5">
                  <a:satMod val="175000"/>
                  <a:alpha val="14000"/>
                </a:schemeClr>
              </a:glow>
            </a:effectLst>
          </c:spPr>
          <c:marker>
            <c:symbol val="none"/>
          </c:marker>
          <c:cat>
            <c:numRef>
              <c:f>excel!$O$1:$Z$1</c:f>
              <c:numCache>
                <c:formatCode>General</c:formatCode>
                <c:ptCount val="12"/>
                <c:pt idx="0">
                  <c:v>2003</c:v>
                </c:pt>
                <c:pt idx="1">
                  <c:v>2004</c:v>
                </c:pt>
                <c:pt idx="2">
                  <c:v>2005</c:v>
                </c:pt>
                <c:pt idx="3">
                  <c:v>2006</c:v>
                </c:pt>
                <c:pt idx="4">
                  <c:v>2007</c:v>
                </c:pt>
                <c:pt idx="5">
                  <c:v>2008</c:v>
                </c:pt>
                <c:pt idx="6">
                  <c:v>2009</c:v>
                </c:pt>
                <c:pt idx="7">
                  <c:v>2010</c:v>
                </c:pt>
                <c:pt idx="8">
                  <c:v>2011</c:v>
                </c:pt>
                <c:pt idx="9">
                  <c:v>2012</c:v>
                </c:pt>
                <c:pt idx="10">
                  <c:v>2013</c:v>
                </c:pt>
                <c:pt idx="11">
                  <c:v>2014</c:v>
                </c:pt>
              </c:numCache>
            </c:numRef>
          </c:cat>
          <c:val>
            <c:numRef>
              <c:f>excel!$O$6:$Z$6</c:f>
              <c:numCache>
                <c:formatCode>General</c:formatCode>
                <c:ptCount val="12"/>
                <c:pt idx="0">
                  <c:v>2.5</c:v>
                </c:pt>
                <c:pt idx="1">
                  <c:v>2.7</c:v>
                </c:pt>
                <c:pt idx="2">
                  <c:v>2.9</c:v>
                </c:pt>
                <c:pt idx="3">
                  <c:v>3.2</c:v>
                </c:pt>
                <c:pt idx="4">
                  <c:v>3.4</c:v>
                </c:pt>
                <c:pt idx="5">
                  <c:v>4.3</c:v>
                </c:pt>
                <c:pt idx="6">
                  <c:v>4.5999999999999996</c:v>
                </c:pt>
                <c:pt idx="7">
                  <c:v>5</c:v>
                </c:pt>
                <c:pt idx="8">
                  <c:v>5.3</c:v>
                </c:pt>
                <c:pt idx="9">
                  <c:v>5.8</c:v>
                </c:pt>
                <c:pt idx="10">
                  <c:v>6.2</c:v>
                </c:pt>
                <c:pt idx="11">
                  <c:v>6.4</c:v>
                </c:pt>
              </c:numCache>
            </c:numRef>
          </c:val>
          <c:smooth val="0"/>
          <c:extLst xmlns:c16r2="http://schemas.microsoft.com/office/drawing/2015/06/chart">
            <c:ext xmlns:c16="http://schemas.microsoft.com/office/drawing/2014/chart" uri="{C3380CC4-5D6E-409C-BE32-E72D297353CC}">
              <c16:uniqueId val="{00000004-BA01-42C1-8BE0-8B49CE601521}"/>
            </c:ext>
          </c:extLst>
        </c:ser>
        <c:ser>
          <c:idx val="5"/>
          <c:order val="5"/>
          <c:tx>
            <c:strRef>
              <c:f>excel!$A$7</c:f>
              <c:strCache>
                <c:ptCount val="1"/>
                <c:pt idx="0">
                  <c:v>Venezuela</c:v>
                </c:pt>
              </c:strCache>
            </c:strRef>
          </c:tx>
          <c:spPr>
            <a:ln w="22225" cap="rnd">
              <a:solidFill>
                <a:schemeClr val="accent6"/>
              </a:solidFill>
            </a:ln>
            <a:effectLst>
              <a:glow rad="139700">
                <a:schemeClr val="accent6">
                  <a:satMod val="175000"/>
                  <a:alpha val="14000"/>
                </a:schemeClr>
              </a:glow>
            </a:effectLst>
          </c:spPr>
          <c:marker>
            <c:symbol val="none"/>
          </c:marker>
          <c:cat>
            <c:numRef>
              <c:f>excel!$O$1:$Z$1</c:f>
              <c:numCache>
                <c:formatCode>General</c:formatCode>
                <c:ptCount val="12"/>
                <c:pt idx="0">
                  <c:v>2003</c:v>
                </c:pt>
                <c:pt idx="1">
                  <c:v>2004</c:v>
                </c:pt>
                <c:pt idx="2">
                  <c:v>2005</c:v>
                </c:pt>
                <c:pt idx="3">
                  <c:v>2006</c:v>
                </c:pt>
                <c:pt idx="4">
                  <c:v>2007</c:v>
                </c:pt>
                <c:pt idx="5">
                  <c:v>2008</c:v>
                </c:pt>
                <c:pt idx="6">
                  <c:v>2009</c:v>
                </c:pt>
                <c:pt idx="7">
                  <c:v>2010</c:v>
                </c:pt>
                <c:pt idx="8">
                  <c:v>2011</c:v>
                </c:pt>
                <c:pt idx="9">
                  <c:v>2012</c:v>
                </c:pt>
                <c:pt idx="10">
                  <c:v>2013</c:v>
                </c:pt>
                <c:pt idx="11">
                  <c:v>2014</c:v>
                </c:pt>
              </c:numCache>
            </c:numRef>
          </c:cat>
          <c:val>
            <c:numRef>
              <c:f>excel!$O$7:$Z$7</c:f>
              <c:numCache>
                <c:formatCode>General</c:formatCode>
                <c:ptCount val="12"/>
                <c:pt idx="0">
                  <c:v>3.7</c:v>
                </c:pt>
                <c:pt idx="1">
                  <c:v>3.3</c:v>
                </c:pt>
                <c:pt idx="2">
                  <c:v>3.4</c:v>
                </c:pt>
                <c:pt idx="3">
                  <c:v>2.9</c:v>
                </c:pt>
                <c:pt idx="4">
                  <c:v>2.8</c:v>
                </c:pt>
                <c:pt idx="5">
                  <c:v>2.9</c:v>
                </c:pt>
                <c:pt idx="6">
                  <c:v>2.7</c:v>
                </c:pt>
                <c:pt idx="7">
                  <c:v>2.2999999999999998</c:v>
                </c:pt>
                <c:pt idx="8">
                  <c:v>1.9</c:v>
                </c:pt>
                <c:pt idx="9">
                  <c:v>1.8</c:v>
                </c:pt>
                <c:pt idx="10">
                  <c:v>1.7</c:v>
                </c:pt>
                <c:pt idx="11">
                  <c:v>1.5</c:v>
                </c:pt>
              </c:numCache>
            </c:numRef>
          </c:val>
          <c:smooth val="0"/>
          <c:extLst xmlns:c16r2="http://schemas.microsoft.com/office/drawing/2015/06/chart">
            <c:ext xmlns:c16="http://schemas.microsoft.com/office/drawing/2014/chart" uri="{C3380CC4-5D6E-409C-BE32-E72D297353CC}">
              <c16:uniqueId val="{00000005-BA01-42C1-8BE0-8B49CE601521}"/>
            </c:ext>
          </c:extLst>
        </c:ser>
        <c:ser>
          <c:idx val="6"/>
          <c:order val="6"/>
          <c:tx>
            <c:strRef>
              <c:f>excel!$A$8</c:f>
              <c:strCache>
                <c:ptCount val="1"/>
                <c:pt idx="0">
                  <c:v>Cuba</c:v>
                </c:pt>
              </c:strCache>
            </c:strRef>
          </c:tx>
          <c:spPr>
            <a:ln w="22225" cap="rnd">
              <a:solidFill>
                <a:schemeClr val="accent1">
                  <a:lumMod val="60000"/>
                </a:schemeClr>
              </a:solidFill>
            </a:ln>
            <a:effectLst>
              <a:glow rad="139700">
                <a:schemeClr val="accent1">
                  <a:lumMod val="60000"/>
                  <a:satMod val="175000"/>
                  <a:alpha val="14000"/>
                </a:schemeClr>
              </a:glow>
            </a:effectLst>
          </c:spPr>
          <c:marker>
            <c:symbol val="none"/>
          </c:marker>
          <c:cat>
            <c:numRef>
              <c:f>excel!$O$1:$Z$1</c:f>
              <c:numCache>
                <c:formatCode>General</c:formatCode>
                <c:ptCount val="12"/>
                <c:pt idx="0">
                  <c:v>2003</c:v>
                </c:pt>
                <c:pt idx="1">
                  <c:v>2004</c:v>
                </c:pt>
                <c:pt idx="2">
                  <c:v>2005</c:v>
                </c:pt>
                <c:pt idx="3">
                  <c:v>2006</c:v>
                </c:pt>
                <c:pt idx="4">
                  <c:v>2007</c:v>
                </c:pt>
                <c:pt idx="5">
                  <c:v>2008</c:v>
                </c:pt>
                <c:pt idx="6">
                  <c:v>2009</c:v>
                </c:pt>
                <c:pt idx="7">
                  <c:v>2010</c:v>
                </c:pt>
                <c:pt idx="8">
                  <c:v>2011</c:v>
                </c:pt>
                <c:pt idx="9">
                  <c:v>2012</c:v>
                </c:pt>
                <c:pt idx="10">
                  <c:v>2013</c:v>
                </c:pt>
                <c:pt idx="11">
                  <c:v>2014</c:v>
                </c:pt>
              </c:numCache>
            </c:numRef>
          </c:cat>
          <c:val>
            <c:numRef>
              <c:f>excel!$O$8:$Z$8</c:f>
              <c:numCache>
                <c:formatCode>General</c:formatCode>
                <c:ptCount val="12"/>
                <c:pt idx="0">
                  <c:v>2.6</c:v>
                </c:pt>
                <c:pt idx="1">
                  <c:v>2.4</c:v>
                </c:pt>
                <c:pt idx="2">
                  <c:v>2.5</c:v>
                </c:pt>
                <c:pt idx="3">
                  <c:v>2.7</c:v>
                </c:pt>
                <c:pt idx="4">
                  <c:v>2.5</c:v>
                </c:pt>
                <c:pt idx="5">
                  <c:v>2.2000000000000002</c:v>
                </c:pt>
                <c:pt idx="6">
                  <c:v>2.2999999999999998</c:v>
                </c:pt>
                <c:pt idx="7">
                  <c:v>2</c:v>
                </c:pt>
                <c:pt idx="8">
                  <c:v>2.2000000000000002</c:v>
                </c:pt>
                <c:pt idx="9">
                  <c:v>2</c:v>
                </c:pt>
                <c:pt idx="10">
                  <c:v>1.9</c:v>
                </c:pt>
                <c:pt idx="11">
                  <c:v>1.8</c:v>
                </c:pt>
              </c:numCache>
            </c:numRef>
          </c:val>
          <c:smooth val="0"/>
          <c:extLst xmlns:c16r2="http://schemas.microsoft.com/office/drawing/2015/06/chart">
            <c:ext xmlns:c16="http://schemas.microsoft.com/office/drawing/2014/chart" uri="{C3380CC4-5D6E-409C-BE32-E72D297353CC}">
              <c16:uniqueId val="{00000006-BA01-42C1-8BE0-8B49CE601521}"/>
            </c:ext>
          </c:extLst>
        </c:ser>
        <c:ser>
          <c:idx val="7"/>
          <c:order val="7"/>
          <c:tx>
            <c:strRef>
              <c:f>excel!$A$9</c:f>
              <c:strCache>
                <c:ptCount val="1"/>
                <c:pt idx="0">
                  <c:v>Puerto Rico</c:v>
                </c:pt>
              </c:strCache>
            </c:strRef>
          </c:tx>
          <c:spPr>
            <a:ln w="22225" cap="rnd">
              <a:solidFill>
                <a:schemeClr val="accent2">
                  <a:lumMod val="60000"/>
                </a:schemeClr>
              </a:solidFill>
            </a:ln>
            <a:effectLst>
              <a:glow rad="139700">
                <a:schemeClr val="accent2">
                  <a:lumMod val="60000"/>
                  <a:satMod val="175000"/>
                  <a:alpha val="14000"/>
                </a:schemeClr>
              </a:glow>
            </a:effectLst>
          </c:spPr>
          <c:marker>
            <c:symbol val="none"/>
          </c:marker>
          <c:cat>
            <c:numRef>
              <c:f>excel!$O$1:$Z$1</c:f>
              <c:numCache>
                <c:formatCode>General</c:formatCode>
                <c:ptCount val="12"/>
                <c:pt idx="0">
                  <c:v>2003</c:v>
                </c:pt>
                <c:pt idx="1">
                  <c:v>2004</c:v>
                </c:pt>
                <c:pt idx="2">
                  <c:v>2005</c:v>
                </c:pt>
                <c:pt idx="3">
                  <c:v>2006</c:v>
                </c:pt>
                <c:pt idx="4">
                  <c:v>2007</c:v>
                </c:pt>
                <c:pt idx="5">
                  <c:v>2008</c:v>
                </c:pt>
                <c:pt idx="6">
                  <c:v>2009</c:v>
                </c:pt>
                <c:pt idx="7">
                  <c:v>2010</c:v>
                </c:pt>
                <c:pt idx="8">
                  <c:v>2011</c:v>
                </c:pt>
                <c:pt idx="9">
                  <c:v>2012</c:v>
                </c:pt>
                <c:pt idx="10">
                  <c:v>2013</c:v>
                </c:pt>
                <c:pt idx="11">
                  <c:v>2014</c:v>
                </c:pt>
              </c:numCache>
            </c:numRef>
          </c:cat>
          <c:val>
            <c:numRef>
              <c:f>excel!$O$9:$Z$9</c:f>
              <c:numCache>
                <c:formatCode>General</c:formatCode>
                <c:ptCount val="12"/>
                <c:pt idx="0">
                  <c:v>1.8</c:v>
                </c:pt>
                <c:pt idx="1">
                  <c:v>1.5</c:v>
                </c:pt>
                <c:pt idx="2">
                  <c:v>1.6</c:v>
                </c:pt>
                <c:pt idx="3">
                  <c:v>1.7</c:v>
                </c:pt>
                <c:pt idx="4">
                  <c:v>1.5</c:v>
                </c:pt>
                <c:pt idx="5">
                  <c:v>1.5</c:v>
                </c:pt>
                <c:pt idx="6">
                  <c:v>1.3</c:v>
                </c:pt>
                <c:pt idx="7">
                  <c:v>1.3</c:v>
                </c:pt>
                <c:pt idx="8">
                  <c:v>1.1000000000000001</c:v>
                </c:pt>
                <c:pt idx="9">
                  <c:v>1.1000000000000001</c:v>
                </c:pt>
                <c:pt idx="10">
                  <c:v>0.9</c:v>
                </c:pt>
                <c:pt idx="11">
                  <c:v>0.9</c:v>
                </c:pt>
              </c:numCache>
            </c:numRef>
          </c:val>
          <c:smooth val="0"/>
          <c:extLst xmlns:c16r2="http://schemas.microsoft.com/office/drawing/2015/06/chart">
            <c:ext xmlns:c16="http://schemas.microsoft.com/office/drawing/2014/chart" uri="{C3380CC4-5D6E-409C-BE32-E72D297353CC}">
              <c16:uniqueId val="{00000007-BA01-42C1-8BE0-8B49CE601521}"/>
            </c:ext>
          </c:extLst>
        </c:ser>
        <c:ser>
          <c:idx val="8"/>
          <c:order val="8"/>
          <c:tx>
            <c:strRef>
              <c:f>excel!$A$10</c:f>
              <c:strCache>
                <c:ptCount val="1"/>
                <c:pt idx="0">
                  <c:v>Peru</c:v>
                </c:pt>
              </c:strCache>
            </c:strRef>
          </c:tx>
          <c:spPr>
            <a:ln w="22225" cap="rnd">
              <a:solidFill>
                <a:schemeClr val="accent3">
                  <a:lumMod val="60000"/>
                </a:schemeClr>
              </a:solidFill>
            </a:ln>
            <a:effectLst>
              <a:glow rad="139700">
                <a:schemeClr val="accent3">
                  <a:lumMod val="60000"/>
                  <a:satMod val="175000"/>
                  <a:alpha val="14000"/>
                </a:schemeClr>
              </a:glow>
            </a:effectLst>
          </c:spPr>
          <c:marker>
            <c:symbol val="none"/>
          </c:marker>
          <c:cat>
            <c:numRef>
              <c:f>excel!$O$1:$Z$1</c:f>
              <c:numCache>
                <c:formatCode>General</c:formatCode>
                <c:ptCount val="12"/>
                <c:pt idx="0">
                  <c:v>2003</c:v>
                </c:pt>
                <c:pt idx="1">
                  <c:v>2004</c:v>
                </c:pt>
                <c:pt idx="2">
                  <c:v>2005</c:v>
                </c:pt>
                <c:pt idx="3">
                  <c:v>2006</c:v>
                </c:pt>
                <c:pt idx="4">
                  <c:v>2007</c:v>
                </c:pt>
                <c:pt idx="5">
                  <c:v>2008</c:v>
                </c:pt>
                <c:pt idx="6">
                  <c:v>2009</c:v>
                </c:pt>
                <c:pt idx="7">
                  <c:v>2010</c:v>
                </c:pt>
                <c:pt idx="8">
                  <c:v>2011</c:v>
                </c:pt>
                <c:pt idx="9">
                  <c:v>2012</c:v>
                </c:pt>
                <c:pt idx="10">
                  <c:v>2013</c:v>
                </c:pt>
                <c:pt idx="11">
                  <c:v>2014</c:v>
                </c:pt>
              </c:numCache>
            </c:numRef>
          </c:cat>
          <c:val>
            <c:numRef>
              <c:f>excel!$O$10:$Z$10</c:f>
              <c:numCache>
                <c:formatCode>General</c:formatCode>
                <c:ptCount val="12"/>
                <c:pt idx="0">
                  <c:v>1</c:v>
                </c:pt>
                <c:pt idx="1">
                  <c:v>0.9</c:v>
                </c:pt>
                <c:pt idx="2">
                  <c:v>1</c:v>
                </c:pt>
                <c:pt idx="3">
                  <c:v>1</c:v>
                </c:pt>
                <c:pt idx="4">
                  <c:v>1</c:v>
                </c:pt>
                <c:pt idx="5">
                  <c:v>1</c:v>
                </c:pt>
                <c:pt idx="6">
                  <c:v>1.1000000000000001</c:v>
                </c:pt>
                <c:pt idx="7">
                  <c:v>1.1000000000000001</c:v>
                </c:pt>
                <c:pt idx="8">
                  <c:v>1.2</c:v>
                </c:pt>
                <c:pt idx="9">
                  <c:v>1.2</c:v>
                </c:pt>
                <c:pt idx="10">
                  <c:v>1.3</c:v>
                </c:pt>
                <c:pt idx="11">
                  <c:v>1.3</c:v>
                </c:pt>
              </c:numCache>
            </c:numRef>
          </c:val>
          <c:smooth val="0"/>
          <c:extLst xmlns:c16r2="http://schemas.microsoft.com/office/drawing/2015/06/chart">
            <c:ext xmlns:c16="http://schemas.microsoft.com/office/drawing/2014/chart" uri="{C3380CC4-5D6E-409C-BE32-E72D297353CC}">
              <c16:uniqueId val="{00000008-BA01-42C1-8BE0-8B49CE601521}"/>
            </c:ext>
          </c:extLst>
        </c:ser>
        <c:ser>
          <c:idx val="9"/>
          <c:order val="9"/>
          <c:tx>
            <c:strRef>
              <c:f>excel!$A$11</c:f>
              <c:strCache>
                <c:ptCount val="1"/>
                <c:pt idx="0">
                  <c:v>Uruguay</c:v>
                </c:pt>
              </c:strCache>
            </c:strRef>
          </c:tx>
          <c:spPr>
            <a:ln w="22225" cap="rnd">
              <a:solidFill>
                <a:schemeClr val="accent4">
                  <a:lumMod val="60000"/>
                </a:schemeClr>
              </a:solidFill>
            </a:ln>
            <a:effectLst>
              <a:glow rad="139700">
                <a:schemeClr val="accent4">
                  <a:lumMod val="60000"/>
                  <a:satMod val="175000"/>
                  <a:alpha val="14000"/>
                </a:schemeClr>
              </a:glow>
            </a:effectLst>
          </c:spPr>
          <c:marker>
            <c:symbol val="none"/>
          </c:marker>
          <c:cat>
            <c:numRef>
              <c:f>excel!$O$1:$Z$1</c:f>
              <c:numCache>
                <c:formatCode>General</c:formatCode>
                <c:ptCount val="12"/>
                <c:pt idx="0">
                  <c:v>2003</c:v>
                </c:pt>
                <c:pt idx="1">
                  <c:v>2004</c:v>
                </c:pt>
                <c:pt idx="2">
                  <c:v>2005</c:v>
                </c:pt>
                <c:pt idx="3">
                  <c:v>2006</c:v>
                </c:pt>
                <c:pt idx="4">
                  <c:v>2007</c:v>
                </c:pt>
                <c:pt idx="5">
                  <c:v>2008</c:v>
                </c:pt>
                <c:pt idx="6">
                  <c:v>2009</c:v>
                </c:pt>
                <c:pt idx="7">
                  <c:v>2010</c:v>
                </c:pt>
                <c:pt idx="8">
                  <c:v>2011</c:v>
                </c:pt>
                <c:pt idx="9">
                  <c:v>2012</c:v>
                </c:pt>
                <c:pt idx="10">
                  <c:v>2013</c:v>
                </c:pt>
                <c:pt idx="11">
                  <c:v>2014</c:v>
                </c:pt>
              </c:numCache>
            </c:numRef>
          </c:cat>
          <c:val>
            <c:numRef>
              <c:f>excel!$O$11:$Z$11</c:f>
              <c:numCache>
                <c:formatCode>General</c:formatCode>
                <c:ptCount val="12"/>
                <c:pt idx="0">
                  <c:v>1</c:v>
                </c:pt>
                <c:pt idx="1">
                  <c:v>1</c:v>
                </c:pt>
                <c:pt idx="2">
                  <c:v>1.1000000000000001</c:v>
                </c:pt>
                <c:pt idx="3">
                  <c:v>0.9</c:v>
                </c:pt>
                <c:pt idx="4">
                  <c:v>0.9</c:v>
                </c:pt>
                <c:pt idx="5">
                  <c:v>1</c:v>
                </c:pt>
                <c:pt idx="6">
                  <c:v>1</c:v>
                </c:pt>
                <c:pt idx="7">
                  <c:v>1</c:v>
                </c:pt>
                <c:pt idx="8">
                  <c:v>1.1000000000000001</c:v>
                </c:pt>
                <c:pt idx="9">
                  <c:v>1</c:v>
                </c:pt>
                <c:pt idx="10">
                  <c:v>1</c:v>
                </c:pt>
                <c:pt idx="11">
                  <c:v>1.1000000000000001</c:v>
                </c:pt>
              </c:numCache>
            </c:numRef>
          </c:val>
          <c:smooth val="0"/>
          <c:extLst xmlns:c16r2="http://schemas.microsoft.com/office/drawing/2015/06/chart">
            <c:ext xmlns:c16="http://schemas.microsoft.com/office/drawing/2014/chart" uri="{C3380CC4-5D6E-409C-BE32-E72D297353CC}">
              <c16:uniqueId val="{00000009-BA01-42C1-8BE0-8B49CE601521}"/>
            </c:ext>
          </c:extLst>
        </c:ser>
        <c:dLbls>
          <c:showLegendKey val="0"/>
          <c:showVal val="0"/>
          <c:showCatName val="0"/>
          <c:showSerName val="0"/>
          <c:showPercent val="0"/>
          <c:showBubbleSize val="0"/>
        </c:dLbls>
        <c:smooth val="0"/>
        <c:axId val="617156048"/>
        <c:axId val="617156440"/>
      </c:lineChart>
      <c:catAx>
        <c:axId val="61715604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lt1">
                    <a:lumMod val="75000"/>
                  </a:schemeClr>
                </a:solidFill>
                <a:latin typeface="+mn-lt"/>
                <a:ea typeface="+mn-ea"/>
                <a:cs typeface="+mn-cs"/>
              </a:defRPr>
            </a:pPr>
            <a:endParaRPr lang="es-MX"/>
          </a:p>
        </c:txPr>
        <c:crossAx val="617156440"/>
        <c:crosses val="autoZero"/>
        <c:auto val="1"/>
        <c:lblAlgn val="ctr"/>
        <c:lblOffset val="100"/>
        <c:noMultiLvlLbl val="0"/>
      </c:catAx>
      <c:valAx>
        <c:axId val="61715644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lt1">
                    <a:lumMod val="75000"/>
                  </a:schemeClr>
                </a:solidFill>
                <a:latin typeface="+mn-lt"/>
                <a:ea typeface="+mn-ea"/>
                <a:cs typeface="+mn-cs"/>
              </a:defRPr>
            </a:pPr>
            <a:endParaRPr lang="es-MX"/>
          </a:p>
        </c:txPr>
        <c:crossAx val="61715604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400" b="0" i="0" u="none" strike="noStrike" kern="1200" baseline="0">
              <a:solidFill>
                <a:schemeClr val="lt1">
                  <a:lumMod val="75000"/>
                </a:schemeClr>
              </a:solidFill>
              <a:latin typeface="+mn-lt"/>
              <a:ea typeface="+mn-ea"/>
              <a:cs typeface="+mn-cs"/>
            </a:defRPr>
          </a:pPr>
          <a:endParaRPr lang="es-MX"/>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6948736465179097E-2"/>
          <c:y val="0.26713470057072197"/>
          <c:w val="0.88301235760129204"/>
          <c:h val="0.37111878853026897"/>
        </c:manualLayout>
      </c:layout>
      <c:barChart>
        <c:barDir val="col"/>
        <c:grouping val="clustered"/>
        <c:varyColors val="0"/>
        <c:ser>
          <c:idx val="0"/>
          <c:order val="0"/>
          <c:tx>
            <c:v>Índice h Web of Science</c:v>
          </c:tx>
          <c:spPr>
            <a:solidFill>
              <a:srgbClr val="FF9900"/>
            </a:solidFill>
          </c:spPr>
          <c:invertIfNegative val="0"/>
          <c:dLbls>
            <c:dLbl>
              <c:idx val="2"/>
              <c:layout>
                <c:manualLayout>
                  <c:x val="-1.0810657818951913E-2"/>
                  <c:y val="0"/>
                </c:manualLayout>
              </c:layout>
              <c:showLegendKey val="0"/>
              <c:showVal val="1"/>
              <c:showCatName val="0"/>
              <c:showSerName val="0"/>
              <c:showPercent val="0"/>
              <c:showBubbleSize val="0"/>
              <c:extLst>
                <c:ext xmlns:c15="http://schemas.microsoft.com/office/drawing/2012/chart" uri="{CE6537A1-D6FC-4f65-9D91-7224C49458BB}">
                  <c15:layout/>
                </c:ext>
              </c:extLst>
            </c:dLbl>
            <c:dLbl>
              <c:idx val="30"/>
              <c:layout>
                <c:manualLayout>
                  <c:x val="-9.4593255915829243E-3"/>
                  <c:y val="-2.8446660048525598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'MEDICINA SALUD'!$C$3:$C$33</c:f>
              <c:strCache>
                <c:ptCount val="31"/>
                <c:pt idx="0">
                  <c:v>Acta Ortopédica Mexicana</c:v>
                </c:pt>
                <c:pt idx="1">
                  <c:v>Acta Pediátrica de México</c:v>
                </c:pt>
                <c:pt idx="2">
                  <c:v>Annals of Hepatology</c:v>
                </c:pt>
                <c:pt idx="3">
                  <c:v>Archivos de Cardiología de México</c:v>
                </c:pt>
                <c:pt idx="4">
                  <c:v>Boletín Médico del Hospital Infantil de México</c:v>
                </c:pt>
                <c:pt idx="5">
                  <c:v>Cirugía y Cirujanos</c:v>
                </c:pt>
                <c:pt idx="6">
                  <c:v>Dermatología Cosmética, Médica y Quirúrgica</c:v>
                </c:pt>
                <c:pt idx="7">
                  <c:v>Dermatología Revista Mexicana</c:v>
                </c:pt>
                <c:pt idx="8">
                  <c:v>Enfermedades Infecciosas y Microbiología</c:v>
                </c:pt>
                <c:pt idx="9">
                  <c:v>Enfermería Universitaria</c:v>
                </c:pt>
                <c:pt idx="10">
                  <c:v>Gaceta Médica de México</c:v>
                </c:pt>
                <c:pt idx="11">
                  <c:v>Ginecología y Obstetricia de México</c:v>
                </c:pt>
                <c:pt idx="12">
                  <c:v>Medicina Interna de México</c:v>
                </c:pt>
                <c:pt idx="13">
                  <c:v>Neumología y Cirugía de Tórax</c:v>
                </c:pt>
                <c:pt idx="14">
                  <c:v>Perinatología y Reproducción Humana</c:v>
                </c:pt>
                <c:pt idx="15">
                  <c:v>Revista Alergia México</c:v>
                </c:pt>
                <c:pt idx="16">
                  <c:v>Revista de Gastroenterología de México</c:v>
                </c:pt>
                <c:pt idx="17">
                  <c:v>Revista de Investigación Clínica</c:v>
                </c:pt>
                <c:pt idx="18">
                  <c:v>Revista Médica del Instituto Mexicano del Seguro Social</c:v>
                </c:pt>
                <c:pt idx="19">
                  <c:v>Revista Mexicana de Anestesiología</c:v>
                </c:pt>
                <c:pt idx="20">
                  <c:v>Revista Mexicana de Angiología</c:v>
                </c:pt>
                <c:pt idx="21">
                  <c:v>Revista Mexicana de Cardiología</c:v>
                </c:pt>
                <c:pt idx="22">
                  <c:v>Revista Mexicana de Ciencias Farmacéuticas</c:v>
                </c:pt>
                <c:pt idx="23">
                  <c:v>Revista Mexicana de Enfermería Cardiológica</c:v>
                </c:pt>
                <c:pt idx="24">
                  <c:v>Revista Mexicana de Oftalmología</c:v>
                </c:pt>
                <c:pt idx="25">
                  <c:v>Revista Mexicana de Pediatría</c:v>
                </c:pt>
                <c:pt idx="26">
                  <c:v>Revista Mexicana de Trastornos Alimentarios</c:v>
                </c:pt>
                <c:pt idx="27">
                  <c:v>Revista Mexicana de Urología</c:v>
                </c:pt>
                <c:pt idx="28">
                  <c:v>Revista Odontológica Mexicana</c:v>
                </c:pt>
                <c:pt idx="29">
                  <c:v>Salud Mental</c:v>
                </c:pt>
                <c:pt idx="30">
                  <c:v>Salud Pública de México</c:v>
                </c:pt>
              </c:strCache>
            </c:strRef>
          </c:cat>
          <c:val>
            <c:numRef>
              <c:f>'MEDICINA SALUD'!$E$3:$E$33</c:f>
              <c:numCache>
                <c:formatCode>General</c:formatCode>
                <c:ptCount val="31"/>
                <c:pt idx="2">
                  <c:v>20</c:v>
                </c:pt>
                <c:pt idx="3">
                  <c:v>6</c:v>
                </c:pt>
                <c:pt idx="5">
                  <c:v>4</c:v>
                </c:pt>
                <c:pt idx="10">
                  <c:v>6</c:v>
                </c:pt>
                <c:pt idx="29">
                  <c:v>7</c:v>
                </c:pt>
                <c:pt idx="30">
                  <c:v>17</c:v>
                </c:pt>
              </c:numCache>
            </c:numRef>
          </c:val>
        </c:ser>
        <c:ser>
          <c:idx val="1"/>
          <c:order val="1"/>
          <c:tx>
            <c:v>Índice h Scopus</c:v>
          </c:tx>
          <c:spPr>
            <a:solidFill>
              <a:srgbClr val="00B0F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'MEDICINA SALUD'!$C$3:$C$33</c:f>
              <c:strCache>
                <c:ptCount val="31"/>
                <c:pt idx="0">
                  <c:v>Acta Ortopédica Mexicana</c:v>
                </c:pt>
                <c:pt idx="1">
                  <c:v>Acta Pediátrica de México</c:v>
                </c:pt>
                <c:pt idx="2">
                  <c:v>Annals of Hepatology</c:v>
                </c:pt>
                <c:pt idx="3">
                  <c:v>Archivos de Cardiología de México</c:v>
                </c:pt>
                <c:pt idx="4">
                  <c:v>Boletín Médico del Hospital Infantil de México</c:v>
                </c:pt>
                <c:pt idx="5">
                  <c:v>Cirugía y Cirujanos</c:v>
                </c:pt>
                <c:pt idx="6">
                  <c:v>Dermatología Cosmética, Médica y Quirúrgica</c:v>
                </c:pt>
                <c:pt idx="7">
                  <c:v>Dermatología Revista Mexicana</c:v>
                </c:pt>
                <c:pt idx="8">
                  <c:v>Enfermedades Infecciosas y Microbiología</c:v>
                </c:pt>
                <c:pt idx="9">
                  <c:v>Enfermería Universitaria</c:v>
                </c:pt>
                <c:pt idx="10">
                  <c:v>Gaceta Médica de México</c:v>
                </c:pt>
                <c:pt idx="11">
                  <c:v>Ginecología y Obstetricia de México</c:v>
                </c:pt>
                <c:pt idx="12">
                  <c:v>Medicina Interna de México</c:v>
                </c:pt>
                <c:pt idx="13">
                  <c:v>Neumología y Cirugía de Tórax</c:v>
                </c:pt>
                <c:pt idx="14">
                  <c:v>Perinatología y Reproducción Humana</c:v>
                </c:pt>
                <c:pt idx="15">
                  <c:v>Revista Alergia México</c:v>
                </c:pt>
                <c:pt idx="16">
                  <c:v>Revista de Gastroenterología de México</c:v>
                </c:pt>
                <c:pt idx="17">
                  <c:v>Revista de Investigación Clínica</c:v>
                </c:pt>
                <c:pt idx="18">
                  <c:v>Revista Médica del Instituto Mexicano del Seguro Social</c:v>
                </c:pt>
                <c:pt idx="19">
                  <c:v>Revista Mexicana de Anestesiología</c:v>
                </c:pt>
                <c:pt idx="20">
                  <c:v>Revista Mexicana de Angiología</c:v>
                </c:pt>
                <c:pt idx="21">
                  <c:v>Revista Mexicana de Cardiología</c:v>
                </c:pt>
                <c:pt idx="22">
                  <c:v>Revista Mexicana de Ciencias Farmacéuticas</c:v>
                </c:pt>
                <c:pt idx="23">
                  <c:v>Revista Mexicana de Enfermería Cardiológica</c:v>
                </c:pt>
                <c:pt idx="24">
                  <c:v>Revista Mexicana de Oftalmología</c:v>
                </c:pt>
                <c:pt idx="25">
                  <c:v>Revista Mexicana de Pediatría</c:v>
                </c:pt>
                <c:pt idx="26">
                  <c:v>Revista Mexicana de Trastornos Alimentarios</c:v>
                </c:pt>
                <c:pt idx="27">
                  <c:v>Revista Mexicana de Urología</c:v>
                </c:pt>
                <c:pt idx="28">
                  <c:v>Revista Odontológica Mexicana</c:v>
                </c:pt>
                <c:pt idx="29">
                  <c:v>Salud Mental</c:v>
                </c:pt>
                <c:pt idx="30">
                  <c:v>Salud Pública de México</c:v>
                </c:pt>
              </c:strCache>
            </c:strRef>
          </c:cat>
          <c:val>
            <c:numRef>
              <c:f>'MEDICINA SALUD'!$L$3:$L$33</c:f>
              <c:numCache>
                <c:formatCode>General</c:formatCode>
                <c:ptCount val="31"/>
                <c:pt idx="0">
                  <c:v>3</c:v>
                </c:pt>
                <c:pt idx="2">
                  <c:v>23</c:v>
                </c:pt>
                <c:pt idx="3">
                  <c:v>6</c:v>
                </c:pt>
                <c:pt idx="5">
                  <c:v>8</c:v>
                </c:pt>
                <c:pt idx="6">
                  <c:v>2</c:v>
                </c:pt>
                <c:pt idx="7">
                  <c:v>3</c:v>
                </c:pt>
                <c:pt idx="8">
                  <c:v>2</c:v>
                </c:pt>
                <c:pt idx="10">
                  <c:v>6</c:v>
                </c:pt>
                <c:pt idx="11">
                  <c:v>5</c:v>
                </c:pt>
                <c:pt idx="12">
                  <c:v>3</c:v>
                </c:pt>
                <c:pt idx="15">
                  <c:v>5</c:v>
                </c:pt>
                <c:pt idx="16">
                  <c:v>7</c:v>
                </c:pt>
                <c:pt idx="17">
                  <c:v>8</c:v>
                </c:pt>
                <c:pt idx="18">
                  <c:v>5</c:v>
                </c:pt>
                <c:pt idx="19">
                  <c:v>3</c:v>
                </c:pt>
                <c:pt idx="20">
                  <c:v>2</c:v>
                </c:pt>
                <c:pt idx="21">
                  <c:v>2</c:v>
                </c:pt>
                <c:pt idx="22">
                  <c:v>3</c:v>
                </c:pt>
                <c:pt idx="23">
                  <c:v>2</c:v>
                </c:pt>
                <c:pt idx="24">
                  <c:v>2</c:v>
                </c:pt>
                <c:pt idx="25">
                  <c:v>2</c:v>
                </c:pt>
                <c:pt idx="29">
                  <c:v>5</c:v>
                </c:pt>
                <c:pt idx="30">
                  <c:v>18</c:v>
                </c:pt>
              </c:numCache>
            </c:numRef>
          </c:val>
        </c:ser>
        <c:ser>
          <c:idx val="2"/>
          <c:order val="2"/>
          <c:tx>
            <c:v>Índice h5 Google Scholar</c:v>
          </c:tx>
          <c:spPr>
            <a:solidFill>
              <a:srgbClr val="008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'MEDICINA SALUD'!$C$3:$C$33</c:f>
              <c:strCache>
                <c:ptCount val="31"/>
                <c:pt idx="0">
                  <c:v>Acta Ortopédica Mexicana</c:v>
                </c:pt>
                <c:pt idx="1">
                  <c:v>Acta Pediátrica de México</c:v>
                </c:pt>
                <c:pt idx="2">
                  <c:v>Annals of Hepatology</c:v>
                </c:pt>
                <c:pt idx="3">
                  <c:v>Archivos de Cardiología de México</c:v>
                </c:pt>
                <c:pt idx="4">
                  <c:v>Boletín Médico del Hospital Infantil de México</c:v>
                </c:pt>
                <c:pt idx="5">
                  <c:v>Cirugía y Cirujanos</c:v>
                </c:pt>
                <c:pt idx="6">
                  <c:v>Dermatología Cosmética, Médica y Quirúrgica</c:v>
                </c:pt>
                <c:pt idx="7">
                  <c:v>Dermatología Revista Mexicana</c:v>
                </c:pt>
                <c:pt idx="8">
                  <c:v>Enfermedades Infecciosas y Microbiología</c:v>
                </c:pt>
                <c:pt idx="9">
                  <c:v>Enfermería Universitaria</c:v>
                </c:pt>
                <c:pt idx="10">
                  <c:v>Gaceta Médica de México</c:v>
                </c:pt>
                <c:pt idx="11">
                  <c:v>Ginecología y Obstetricia de México</c:v>
                </c:pt>
                <c:pt idx="12">
                  <c:v>Medicina Interna de México</c:v>
                </c:pt>
                <c:pt idx="13">
                  <c:v>Neumología y Cirugía de Tórax</c:v>
                </c:pt>
                <c:pt idx="14">
                  <c:v>Perinatología y Reproducción Humana</c:v>
                </c:pt>
                <c:pt idx="15">
                  <c:v>Revista Alergia México</c:v>
                </c:pt>
                <c:pt idx="16">
                  <c:v>Revista de Gastroenterología de México</c:v>
                </c:pt>
                <c:pt idx="17">
                  <c:v>Revista de Investigación Clínica</c:v>
                </c:pt>
                <c:pt idx="18">
                  <c:v>Revista Médica del Instituto Mexicano del Seguro Social</c:v>
                </c:pt>
                <c:pt idx="19">
                  <c:v>Revista Mexicana de Anestesiología</c:v>
                </c:pt>
                <c:pt idx="20">
                  <c:v>Revista Mexicana de Angiología</c:v>
                </c:pt>
                <c:pt idx="21">
                  <c:v>Revista Mexicana de Cardiología</c:v>
                </c:pt>
                <c:pt idx="22">
                  <c:v>Revista Mexicana de Ciencias Farmacéuticas</c:v>
                </c:pt>
                <c:pt idx="23">
                  <c:v>Revista Mexicana de Enfermería Cardiológica</c:v>
                </c:pt>
                <c:pt idx="24">
                  <c:v>Revista Mexicana de Oftalmología</c:v>
                </c:pt>
                <c:pt idx="25">
                  <c:v>Revista Mexicana de Pediatría</c:v>
                </c:pt>
                <c:pt idx="26">
                  <c:v>Revista Mexicana de Trastornos Alimentarios</c:v>
                </c:pt>
                <c:pt idx="27">
                  <c:v>Revista Mexicana de Urología</c:v>
                </c:pt>
                <c:pt idx="28">
                  <c:v>Revista Odontológica Mexicana</c:v>
                </c:pt>
                <c:pt idx="29">
                  <c:v>Salud Mental</c:v>
                </c:pt>
                <c:pt idx="30">
                  <c:v>Salud Pública de México</c:v>
                </c:pt>
              </c:strCache>
            </c:strRef>
          </c:cat>
          <c:val>
            <c:numRef>
              <c:f>'MEDICINA SALUD'!$N$3:$N$33</c:f>
              <c:numCache>
                <c:formatCode>General</c:formatCode>
                <c:ptCount val="31"/>
                <c:pt idx="0">
                  <c:v>7</c:v>
                </c:pt>
                <c:pt idx="1">
                  <c:v>8</c:v>
                </c:pt>
                <c:pt idx="2">
                  <c:v>27</c:v>
                </c:pt>
                <c:pt idx="3">
                  <c:v>9</c:v>
                </c:pt>
                <c:pt idx="4">
                  <c:v>11</c:v>
                </c:pt>
                <c:pt idx="5">
                  <c:v>11</c:v>
                </c:pt>
                <c:pt idx="9">
                  <c:v>5</c:v>
                </c:pt>
                <c:pt idx="10">
                  <c:v>8</c:v>
                </c:pt>
                <c:pt idx="11">
                  <c:v>10</c:v>
                </c:pt>
                <c:pt idx="12">
                  <c:v>8</c:v>
                </c:pt>
                <c:pt idx="13">
                  <c:v>5</c:v>
                </c:pt>
                <c:pt idx="14">
                  <c:v>6</c:v>
                </c:pt>
                <c:pt idx="15">
                  <c:v>5</c:v>
                </c:pt>
                <c:pt idx="16">
                  <c:v>7</c:v>
                </c:pt>
                <c:pt idx="17">
                  <c:v>10</c:v>
                </c:pt>
                <c:pt idx="18">
                  <c:v>10</c:v>
                </c:pt>
                <c:pt idx="19">
                  <c:v>6</c:v>
                </c:pt>
                <c:pt idx="21">
                  <c:v>3</c:v>
                </c:pt>
                <c:pt idx="22">
                  <c:v>5</c:v>
                </c:pt>
                <c:pt idx="24">
                  <c:v>2</c:v>
                </c:pt>
                <c:pt idx="25">
                  <c:v>5</c:v>
                </c:pt>
                <c:pt idx="26">
                  <c:v>8</c:v>
                </c:pt>
                <c:pt idx="27">
                  <c:v>2</c:v>
                </c:pt>
                <c:pt idx="28">
                  <c:v>5</c:v>
                </c:pt>
                <c:pt idx="29">
                  <c:v>13</c:v>
                </c:pt>
                <c:pt idx="30">
                  <c:v>28</c:v>
                </c:pt>
              </c:numCache>
            </c:numRef>
          </c:val>
        </c:ser>
        <c:dLbls>
          <c:showLegendKey val="0"/>
          <c:showVal val="0"/>
          <c:showCatName val="0"/>
          <c:showSerName val="0"/>
          <c:showPercent val="0"/>
          <c:showBubbleSize val="0"/>
        </c:dLbls>
        <c:gapWidth val="150"/>
        <c:axId val="637608904"/>
        <c:axId val="637611256"/>
      </c:barChart>
      <c:catAx>
        <c:axId val="637608904"/>
        <c:scaling>
          <c:orientation val="minMax"/>
        </c:scaling>
        <c:delete val="0"/>
        <c:axPos val="b"/>
        <c:numFmt formatCode="General" sourceLinked="0"/>
        <c:majorTickMark val="none"/>
        <c:minorTickMark val="none"/>
        <c:tickLblPos val="nextTo"/>
        <c:crossAx val="637611256"/>
        <c:crosses val="autoZero"/>
        <c:auto val="1"/>
        <c:lblAlgn val="ctr"/>
        <c:lblOffset val="100"/>
        <c:noMultiLvlLbl val="0"/>
      </c:catAx>
      <c:valAx>
        <c:axId val="637611256"/>
        <c:scaling>
          <c:orientation val="minMax"/>
        </c:scaling>
        <c:delete val="0"/>
        <c:axPos val="l"/>
        <c:numFmt formatCode="General" sourceLinked="1"/>
        <c:majorTickMark val="none"/>
        <c:minorTickMark val="none"/>
        <c:tickLblPos val="nextTo"/>
        <c:crossAx val="637608904"/>
        <c:crosses val="autoZero"/>
        <c:crossBetween val="between"/>
      </c:valAx>
      <c:spPr>
        <a:noFill/>
      </c:spPr>
    </c:plotArea>
    <c:legend>
      <c:legendPos val="t"/>
      <c:layout>
        <c:manualLayout>
          <c:xMode val="edge"/>
          <c:yMode val="edge"/>
          <c:x val="0.262431804274317"/>
          <c:y val="1.7067996029115001E-2"/>
          <c:w val="0.51297369381769797"/>
          <c:h val="0.11117783507925599"/>
        </c:manualLayout>
      </c:layout>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8683186613301149E-2"/>
          <c:y val="8.7892195814350635E-2"/>
          <c:w val="0.94852821056015346"/>
          <c:h val="0.48214894012022869"/>
        </c:manualLayout>
      </c:layout>
      <c:barChart>
        <c:barDir val="col"/>
        <c:grouping val="clustered"/>
        <c:varyColors val="0"/>
        <c:ser>
          <c:idx val="0"/>
          <c:order val="0"/>
          <c:tx>
            <c:v>Índice h Web of Science</c:v>
          </c:tx>
          <c:spPr>
            <a:solidFill>
              <a:srgbClr val="FF99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'CIENC SOCIALES'!$C$3:$C$51</c:f>
              <c:strCache>
                <c:ptCount val="49"/>
                <c:pt idx="0">
                  <c:v>Alteridades</c:v>
                </c:pt>
                <c:pt idx="1">
                  <c:v>Anuario Mexicano de Derecho Internacional</c:v>
                </c:pt>
                <c:pt idx="2">
                  <c:v>Apertura</c:v>
                </c:pt>
                <c:pt idx="3">
                  <c:v>Argumentos</c:v>
                </c:pt>
                <c:pt idx="4">
                  <c:v>Boletín Mexicano de Derecho Comparado</c:v>
                </c:pt>
                <c:pt idx="5">
                  <c:v>Comunicación y sociedad</c:v>
                </c:pt>
                <c:pt idx="6">
                  <c:v>Contaduría y Administración</c:v>
                </c:pt>
                <c:pt idx="7">
                  <c:v>Convergencia</c:v>
                </c:pt>
                <c:pt idx="8">
                  <c:v>Cuestiones Constitucionales</c:v>
                </c:pt>
                <c:pt idx="9">
                  <c:v>Cuicuilco</c:v>
                </c:pt>
                <c:pt idx="10">
                  <c:v>Economía UNAM</c:v>
                </c:pt>
                <c:pt idx="11">
                  <c:v>Economía, Sociedad y Territorio</c:v>
                </c:pt>
                <c:pt idx="12">
                  <c:v>Economía: Teoría y Práctica</c:v>
                </c:pt>
                <c:pt idx="13">
                  <c:v>Educación Química</c:v>
                </c:pt>
                <c:pt idx="14">
                  <c:v>Espiral: Estudios sobre Estado y Sociedad</c:v>
                </c:pt>
                <c:pt idx="15">
                  <c:v>Estudios de Asia y África</c:v>
                </c:pt>
                <c:pt idx="16">
                  <c:v>Estudios de Cultura Maya</c:v>
                </c:pt>
                <c:pt idx="17">
                  <c:v>Estudios de Cultura Náhuatl</c:v>
                </c:pt>
                <c:pt idx="18">
                  <c:v>Estudios Demográficos y Urbanos</c:v>
                </c:pt>
                <c:pt idx="19">
                  <c:v>Estudios Fronterizos</c:v>
                </c:pt>
                <c:pt idx="20">
                  <c:v>Estudios Políticos</c:v>
                </c:pt>
                <c:pt idx="21">
                  <c:v>Estudios Sociales</c:v>
                </c:pt>
                <c:pt idx="22">
                  <c:v>Estudios Sociológicos</c:v>
                </c:pt>
                <c:pt idx="23">
                  <c:v>Foro Internacional</c:v>
                </c:pt>
                <c:pt idx="24">
                  <c:v>Frontera Norte</c:v>
                </c:pt>
                <c:pt idx="25">
                  <c:v>Gestión y Política Pública</c:v>
                </c:pt>
                <c:pt idx="26">
                  <c:v>Investigación Bibliotecológica</c:v>
                </c:pt>
                <c:pt idx="27">
                  <c:v>Investigación Económica</c:v>
                </c:pt>
                <c:pt idx="28">
                  <c:v>Investigación en Educación Médica</c:v>
                </c:pt>
                <c:pt idx="29">
                  <c:v>Isonomía</c:v>
                </c:pt>
                <c:pt idx="30">
                  <c:v>La Ventana. Revista de Estudios de Género</c:v>
                </c:pt>
                <c:pt idx="31">
                  <c:v>Latinoamérica. Revista de Estudios Latinoamericanos</c:v>
                </c:pt>
                <c:pt idx="32">
                  <c:v>Migraciones Internacionales</c:v>
                </c:pt>
                <c:pt idx="33">
                  <c:v>Norteamérica</c:v>
                </c:pt>
                <c:pt idx="34">
                  <c:v>Papeles de Población</c:v>
                </c:pt>
                <c:pt idx="35">
                  <c:v>Peninsula</c:v>
                </c:pt>
                <c:pt idx="36">
                  <c:v>Perfiles Educativos</c:v>
                </c:pt>
                <c:pt idx="37">
                  <c:v>Perfiles Latinoamericanos</c:v>
                </c:pt>
                <c:pt idx="38">
                  <c:v>Política y Gobierno</c:v>
                </c:pt>
                <c:pt idx="39">
                  <c:v>Problemas del Desarrollo</c:v>
                </c:pt>
                <c:pt idx="40">
                  <c:v>Revista de la Educación Superior</c:v>
                </c:pt>
                <c:pt idx="41">
                  <c:v>Revista Electrónica de Investigación Educativa</c:v>
                </c:pt>
                <c:pt idx="42">
                  <c:v>Revista Iberoamericana de Educación Superior</c:v>
                </c:pt>
                <c:pt idx="43">
                  <c:v>Revista IUS</c:v>
                </c:pt>
                <c:pt idx="44">
                  <c:v>Revista Latinoamericana de Derecho Social</c:v>
                </c:pt>
                <c:pt idx="45">
                  <c:v>Revista Mexicana de Sociología</c:v>
                </c:pt>
                <c:pt idx="46">
                  <c:v>Secuencia</c:v>
                </c:pt>
                <c:pt idx="47">
                  <c:v>Sociológica</c:v>
                </c:pt>
                <c:pt idx="48">
                  <c:v>El Trimestre Económico</c:v>
                </c:pt>
              </c:strCache>
            </c:strRef>
          </c:cat>
          <c:val>
            <c:numRef>
              <c:f>'CIENC SOCIALES'!$E$3:$E$51</c:f>
              <c:numCache>
                <c:formatCode>0</c:formatCode>
                <c:ptCount val="49"/>
                <c:pt idx="1">
                  <c:v>2</c:v>
                </c:pt>
                <c:pt idx="4">
                  <c:v>2</c:v>
                </c:pt>
                <c:pt idx="5">
                  <c:v>3</c:v>
                </c:pt>
                <c:pt idx="6">
                  <c:v>2</c:v>
                </c:pt>
                <c:pt idx="7">
                  <c:v>4</c:v>
                </c:pt>
                <c:pt idx="8">
                  <c:v>1</c:v>
                </c:pt>
                <c:pt idx="9">
                  <c:v>2</c:v>
                </c:pt>
                <c:pt idx="10">
                  <c:v>2</c:v>
                </c:pt>
                <c:pt idx="11">
                  <c:v>2</c:v>
                </c:pt>
                <c:pt idx="12">
                  <c:v>1</c:v>
                </c:pt>
                <c:pt idx="14">
                  <c:v>1</c:v>
                </c:pt>
                <c:pt idx="16">
                  <c:v>2</c:v>
                </c:pt>
                <c:pt idx="19">
                  <c:v>3</c:v>
                </c:pt>
                <c:pt idx="20">
                  <c:v>3</c:v>
                </c:pt>
                <c:pt idx="21">
                  <c:v>2</c:v>
                </c:pt>
                <c:pt idx="24">
                  <c:v>4</c:v>
                </c:pt>
                <c:pt idx="25">
                  <c:v>3</c:v>
                </c:pt>
                <c:pt idx="26">
                  <c:v>4</c:v>
                </c:pt>
                <c:pt idx="27">
                  <c:v>3</c:v>
                </c:pt>
                <c:pt idx="29">
                  <c:v>2</c:v>
                </c:pt>
                <c:pt idx="31">
                  <c:v>1</c:v>
                </c:pt>
                <c:pt idx="32">
                  <c:v>4</c:v>
                </c:pt>
                <c:pt idx="34">
                  <c:v>4</c:v>
                </c:pt>
                <c:pt idx="35">
                  <c:v>1</c:v>
                </c:pt>
                <c:pt idx="36">
                  <c:v>4</c:v>
                </c:pt>
                <c:pt idx="37">
                  <c:v>3</c:v>
                </c:pt>
                <c:pt idx="38">
                  <c:v>4</c:v>
                </c:pt>
                <c:pt idx="40">
                  <c:v>3</c:v>
                </c:pt>
                <c:pt idx="41">
                  <c:v>6</c:v>
                </c:pt>
                <c:pt idx="43">
                  <c:v>2</c:v>
                </c:pt>
                <c:pt idx="45">
                  <c:v>5</c:v>
                </c:pt>
                <c:pt idx="46">
                  <c:v>1</c:v>
                </c:pt>
                <c:pt idx="47">
                  <c:v>3</c:v>
                </c:pt>
                <c:pt idx="48">
                  <c:v>2</c:v>
                </c:pt>
              </c:numCache>
            </c:numRef>
          </c:val>
        </c:ser>
        <c:ser>
          <c:idx val="1"/>
          <c:order val="1"/>
          <c:tx>
            <c:v>Índice h Scopus</c:v>
          </c:tx>
          <c:spPr>
            <a:solidFill>
              <a:srgbClr val="00B0F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'CIENC SOCIALES'!$C$3:$C$51</c:f>
              <c:strCache>
                <c:ptCount val="49"/>
                <c:pt idx="0">
                  <c:v>Alteridades</c:v>
                </c:pt>
                <c:pt idx="1">
                  <c:v>Anuario Mexicano de Derecho Internacional</c:v>
                </c:pt>
                <c:pt idx="2">
                  <c:v>Apertura</c:v>
                </c:pt>
                <c:pt idx="3">
                  <c:v>Argumentos</c:v>
                </c:pt>
                <c:pt idx="4">
                  <c:v>Boletín Mexicano de Derecho Comparado</c:v>
                </c:pt>
                <c:pt idx="5">
                  <c:v>Comunicación y sociedad</c:v>
                </c:pt>
                <c:pt idx="6">
                  <c:v>Contaduría y Administración</c:v>
                </c:pt>
                <c:pt idx="7">
                  <c:v>Convergencia</c:v>
                </c:pt>
                <c:pt idx="8">
                  <c:v>Cuestiones Constitucionales</c:v>
                </c:pt>
                <c:pt idx="9">
                  <c:v>Cuicuilco</c:v>
                </c:pt>
                <c:pt idx="10">
                  <c:v>Economía UNAM</c:v>
                </c:pt>
                <c:pt idx="11">
                  <c:v>Economía, Sociedad y Territorio</c:v>
                </c:pt>
                <c:pt idx="12">
                  <c:v>Economía: Teoría y Práctica</c:v>
                </c:pt>
                <c:pt idx="13">
                  <c:v>Educación Química</c:v>
                </c:pt>
                <c:pt idx="14">
                  <c:v>Espiral: Estudios sobre Estado y Sociedad</c:v>
                </c:pt>
                <c:pt idx="15">
                  <c:v>Estudios de Asia y África</c:v>
                </c:pt>
                <c:pt idx="16">
                  <c:v>Estudios de Cultura Maya</c:v>
                </c:pt>
                <c:pt idx="17">
                  <c:v>Estudios de Cultura Náhuatl</c:v>
                </c:pt>
                <c:pt idx="18">
                  <c:v>Estudios Demográficos y Urbanos</c:v>
                </c:pt>
                <c:pt idx="19">
                  <c:v>Estudios Fronterizos</c:v>
                </c:pt>
                <c:pt idx="20">
                  <c:v>Estudios Políticos</c:v>
                </c:pt>
                <c:pt idx="21">
                  <c:v>Estudios Sociales</c:v>
                </c:pt>
                <c:pt idx="22">
                  <c:v>Estudios Sociológicos</c:v>
                </c:pt>
                <c:pt idx="23">
                  <c:v>Foro Internacional</c:v>
                </c:pt>
                <c:pt idx="24">
                  <c:v>Frontera Norte</c:v>
                </c:pt>
                <c:pt idx="25">
                  <c:v>Gestión y Política Pública</c:v>
                </c:pt>
                <c:pt idx="26">
                  <c:v>Investigación Bibliotecológica</c:v>
                </c:pt>
                <c:pt idx="27">
                  <c:v>Investigación Económica</c:v>
                </c:pt>
                <c:pt idx="28">
                  <c:v>Investigación en Educación Médica</c:v>
                </c:pt>
                <c:pt idx="29">
                  <c:v>Isonomía</c:v>
                </c:pt>
                <c:pt idx="30">
                  <c:v>La Ventana. Revista de Estudios de Género</c:v>
                </c:pt>
                <c:pt idx="31">
                  <c:v>Latinoamérica. Revista de Estudios Latinoamericanos</c:v>
                </c:pt>
                <c:pt idx="32">
                  <c:v>Migraciones Internacionales</c:v>
                </c:pt>
                <c:pt idx="33">
                  <c:v>Norteamérica</c:v>
                </c:pt>
                <c:pt idx="34">
                  <c:v>Papeles de Población</c:v>
                </c:pt>
                <c:pt idx="35">
                  <c:v>Peninsula</c:v>
                </c:pt>
                <c:pt idx="36">
                  <c:v>Perfiles Educativos</c:v>
                </c:pt>
                <c:pt idx="37">
                  <c:v>Perfiles Latinoamericanos</c:v>
                </c:pt>
                <c:pt idx="38">
                  <c:v>Política y Gobierno</c:v>
                </c:pt>
                <c:pt idx="39">
                  <c:v>Problemas del Desarrollo</c:v>
                </c:pt>
                <c:pt idx="40">
                  <c:v>Revista de la Educación Superior</c:v>
                </c:pt>
                <c:pt idx="41">
                  <c:v>Revista Electrónica de Investigación Educativa</c:v>
                </c:pt>
                <c:pt idx="42">
                  <c:v>Revista Iberoamericana de Educación Superior</c:v>
                </c:pt>
                <c:pt idx="43">
                  <c:v>Revista IUS</c:v>
                </c:pt>
                <c:pt idx="44">
                  <c:v>Revista Latinoamericana de Derecho Social</c:v>
                </c:pt>
                <c:pt idx="45">
                  <c:v>Revista Mexicana de Sociología</c:v>
                </c:pt>
                <c:pt idx="46">
                  <c:v>Secuencia</c:v>
                </c:pt>
                <c:pt idx="47">
                  <c:v>Sociológica</c:v>
                </c:pt>
                <c:pt idx="48">
                  <c:v>El Trimestre Económico</c:v>
                </c:pt>
              </c:strCache>
            </c:strRef>
          </c:cat>
          <c:val>
            <c:numRef>
              <c:f>'CIENC SOCIALES'!$L$3:$L$51</c:f>
              <c:numCache>
                <c:formatCode>General</c:formatCode>
                <c:ptCount val="49"/>
                <c:pt idx="4">
                  <c:v>2</c:v>
                </c:pt>
                <c:pt idx="7">
                  <c:v>4</c:v>
                </c:pt>
                <c:pt idx="13">
                  <c:v>5</c:v>
                </c:pt>
                <c:pt idx="25">
                  <c:v>3</c:v>
                </c:pt>
                <c:pt idx="26">
                  <c:v>4</c:v>
                </c:pt>
                <c:pt idx="27">
                  <c:v>3</c:v>
                </c:pt>
                <c:pt idx="32">
                  <c:v>4</c:v>
                </c:pt>
                <c:pt idx="34">
                  <c:v>3</c:v>
                </c:pt>
                <c:pt idx="36">
                  <c:v>3</c:v>
                </c:pt>
                <c:pt idx="37">
                  <c:v>3</c:v>
                </c:pt>
                <c:pt idx="38">
                  <c:v>3</c:v>
                </c:pt>
                <c:pt idx="39">
                  <c:v>3</c:v>
                </c:pt>
                <c:pt idx="41">
                  <c:v>4</c:v>
                </c:pt>
                <c:pt idx="45">
                  <c:v>5</c:v>
                </c:pt>
                <c:pt idx="48">
                  <c:v>3</c:v>
                </c:pt>
              </c:numCache>
            </c:numRef>
          </c:val>
        </c:ser>
        <c:ser>
          <c:idx val="2"/>
          <c:order val="2"/>
          <c:tx>
            <c:v>Índice H5 Google Scholar</c:v>
          </c:tx>
          <c:spPr>
            <a:solidFill>
              <a:srgbClr val="008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'CIENC SOCIALES'!$C$3:$C$51</c:f>
              <c:strCache>
                <c:ptCount val="49"/>
                <c:pt idx="0">
                  <c:v>Alteridades</c:v>
                </c:pt>
                <c:pt idx="1">
                  <c:v>Anuario Mexicano de Derecho Internacional</c:v>
                </c:pt>
                <c:pt idx="2">
                  <c:v>Apertura</c:v>
                </c:pt>
                <c:pt idx="3">
                  <c:v>Argumentos</c:v>
                </c:pt>
                <c:pt idx="4">
                  <c:v>Boletín Mexicano de Derecho Comparado</c:v>
                </c:pt>
                <c:pt idx="5">
                  <c:v>Comunicación y sociedad</c:v>
                </c:pt>
                <c:pt idx="6">
                  <c:v>Contaduría y Administración</c:v>
                </c:pt>
                <c:pt idx="7">
                  <c:v>Convergencia</c:v>
                </c:pt>
                <c:pt idx="8">
                  <c:v>Cuestiones Constitucionales</c:v>
                </c:pt>
                <c:pt idx="9">
                  <c:v>Cuicuilco</c:v>
                </c:pt>
                <c:pt idx="10">
                  <c:v>Economía UNAM</c:v>
                </c:pt>
                <c:pt idx="11">
                  <c:v>Economía, Sociedad y Territorio</c:v>
                </c:pt>
                <c:pt idx="12">
                  <c:v>Economía: Teoría y Práctica</c:v>
                </c:pt>
                <c:pt idx="13">
                  <c:v>Educación Química</c:v>
                </c:pt>
                <c:pt idx="14">
                  <c:v>Espiral: Estudios sobre Estado y Sociedad</c:v>
                </c:pt>
                <c:pt idx="15">
                  <c:v>Estudios de Asia y África</c:v>
                </c:pt>
                <c:pt idx="16">
                  <c:v>Estudios de Cultura Maya</c:v>
                </c:pt>
                <c:pt idx="17">
                  <c:v>Estudios de Cultura Náhuatl</c:v>
                </c:pt>
                <c:pt idx="18">
                  <c:v>Estudios Demográficos y Urbanos</c:v>
                </c:pt>
                <c:pt idx="19">
                  <c:v>Estudios Fronterizos</c:v>
                </c:pt>
                <c:pt idx="20">
                  <c:v>Estudios Políticos</c:v>
                </c:pt>
                <c:pt idx="21">
                  <c:v>Estudios Sociales</c:v>
                </c:pt>
                <c:pt idx="22">
                  <c:v>Estudios Sociológicos</c:v>
                </c:pt>
                <c:pt idx="23">
                  <c:v>Foro Internacional</c:v>
                </c:pt>
                <c:pt idx="24">
                  <c:v>Frontera Norte</c:v>
                </c:pt>
                <c:pt idx="25">
                  <c:v>Gestión y Política Pública</c:v>
                </c:pt>
                <c:pt idx="26">
                  <c:v>Investigación Bibliotecológica</c:v>
                </c:pt>
                <c:pt idx="27">
                  <c:v>Investigación Económica</c:v>
                </c:pt>
                <c:pt idx="28">
                  <c:v>Investigación en Educación Médica</c:v>
                </c:pt>
                <c:pt idx="29">
                  <c:v>Isonomía</c:v>
                </c:pt>
                <c:pt idx="30">
                  <c:v>La Ventana. Revista de Estudios de Género</c:v>
                </c:pt>
                <c:pt idx="31">
                  <c:v>Latinoamérica. Revista de Estudios Latinoamericanos</c:v>
                </c:pt>
                <c:pt idx="32">
                  <c:v>Migraciones Internacionales</c:v>
                </c:pt>
                <c:pt idx="33">
                  <c:v>Norteamérica</c:v>
                </c:pt>
                <c:pt idx="34">
                  <c:v>Papeles de Población</c:v>
                </c:pt>
                <c:pt idx="35">
                  <c:v>Peninsula</c:v>
                </c:pt>
                <c:pt idx="36">
                  <c:v>Perfiles Educativos</c:v>
                </c:pt>
                <c:pt idx="37">
                  <c:v>Perfiles Latinoamericanos</c:v>
                </c:pt>
                <c:pt idx="38">
                  <c:v>Política y Gobierno</c:v>
                </c:pt>
                <c:pt idx="39">
                  <c:v>Problemas del Desarrollo</c:v>
                </c:pt>
                <c:pt idx="40">
                  <c:v>Revista de la Educación Superior</c:v>
                </c:pt>
                <c:pt idx="41">
                  <c:v>Revista Electrónica de Investigación Educativa</c:v>
                </c:pt>
                <c:pt idx="42">
                  <c:v>Revista Iberoamericana de Educación Superior</c:v>
                </c:pt>
                <c:pt idx="43">
                  <c:v>Revista IUS</c:v>
                </c:pt>
                <c:pt idx="44">
                  <c:v>Revista Latinoamericana de Derecho Social</c:v>
                </c:pt>
                <c:pt idx="45">
                  <c:v>Revista Mexicana de Sociología</c:v>
                </c:pt>
                <c:pt idx="46">
                  <c:v>Secuencia</c:v>
                </c:pt>
                <c:pt idx="47">
                  <c:v>Sociológica</c:v>
                </c:pt>
                <c:pt idx="48">
                  <c:v>El Trimestre Económico</c:v>
                </c:pt>
              </c:strCache>
            </c:strRef>
          </c:cat>
          <c:val>
            <c:numRef>
              <c:f>'CIENC SOCIALES'!$N$3:$N$51</c:f>
              <c:numCache>
                <c:formatCode>General</c:formatCode>
                <c:ptCount val="49"/>
                <c:pt idx="0">
                  <c:v>5</c:v>
                </c:pt>
                <c:pt idx="1">
                  <c:v>5</c:v>
                </c:pt>
                <c:pt idx="2">
                  <c:v>6</c:v>
                </c:pt>
                <c:pt idx="3">
                  <c:v>5</c:v>
                </c:pt>
                <c:pt idx="4">
                  <c:v>5</c:v>
                </c:pt>
                <c:pt idx="5">
                  <c:v>10</c:v>
                </c:pt>
                <c:pt idx="6">
                  <c:v>9</c:v>
                </c:pt>
                <c:pt idx="7">
                  <c:v>10</c:v>
                </c:pt>
                <c:pt idx="8">
                  <c:v>4</c:v>
                </c:pt>
                <c:pt idx="9">
                  <c:v>5</c:v>
                </c:pt>
                <c:pt idx="10">
                  <c:v>7</c:v>
                </c:pt>
                <c:pt idx="11">
                  <c:v>5</c:v>
                </c:pt>
                <c:pt idx="13">
                  <c:v>8</c:v>
                </c:pt>
                <c:pt idx="14">
                  <c:v>5</c:v>
                </c:pt>
                <c:pt idx="15">
                  <c:v>3</c:v>
                </c:pt>
                <c:pt idx="16">
                  <c:v>5</c:v>
                </c:pt>
                <c:pt idx="17">
                  <c:v>4</c:v>
                </c:pt>
                <c:pt idx="18">
                  <c:v>5</c:v>
                </c:pt>
                <c:pt idx="19">
                  <c:v>6</c:v>
                </c:pt>
                <c:pt idx="20">
                  <c:v>5</c:v>
                </c:pt>
                <c:pt idx="21">
                  <c:v>8</c:v>
                </c:pt>
                <c:pt idx="22">
                  <c:v>7</c:v>
                </c:pt>
                <c:pt idx="23">
                  <c:v>5</c:v>
                </c:pt>
                <c:pt idx="24">
                  <c:v>7</c:v>
                </c:pt>
                <c:pt idx="25">
                  <c:v>7</c:v>
                </c:pt>
                <c:pt idx="26">
                  <c:v>6</c:v>
                </c:pt>
                <c:pt idx="27">
                  <c:v>8</c:v>
                </c:pt>
                <c:pt idx="28">
                  <c:v>6</c:v>
                </c:pt>
                <c:pt idx="30">
                  <c:v>5</c:v>
                </c:pt>
                <c:pt idx="31">
                  <c:v>4</c:v>
                </c:pt>
                <c:pt idx="32">
                  <c:v>9</c:v>
                </c:pt>
                <c:pt idx="33">
                  <c:v>7</c:v>
                </c:pt>
                <c:pt idx="34">
                  <c:v>8</c:v>
                </c:pt>
                <c:pt idx="36">
                  <c:v>13</c:v>
                </c:pt>
                <c:pt idx="37">
                  <c:v>7</c:v>
                </c:pt>
                <c:pt idx="38">
                  <c:v>8</c:v>
                </c:pt>
                <c:pt idx="39">
                  <c:v>10</c:v>
                </c:pt>
                <c:pt idx="40">
                  <c:v>9</c:v>
                </c:pt>
                <c:pt idx="41">
                  <c:v>13</c:v>
                </c:pt>
                <c:pt idx="42">
                  <c:v>12</c:v>
                </c:pt>
                <c:pt idx="43">
                  <c:v>4</c:v>
                </c:pt>
                <c:pt idx="44">
                  <c:v>3</c:v>
                </c:pt>
                <c:pt idx="45">
                  <c:v>12</c:v>
                </c:pt>
                <c:pt idx="46">
                  <c:v>4</c:v>
                </c:pt>
                <c:pt idx="47">
                  <c:v>7</c:v>
                </c:pt>
                <c:pt idx="48">
                  <c:v>6</c:v>
                </c:pt>
              </c:numCache>
            </c:numRef>
          </c:val>
        </c:ser>
        <c:dLbls>
          <c:showLegendKey val="0"/>
          <c:showVal val="0"/>
          <c:showCatName val="0"/>
          <c:showSerName val="0"/>
          <c:showPercent val="0"/>
          <c:showBubbleSize val="0"/>
        </c:dLbls>
        <c:gapWidth val="150"/>
        <c:axId val="637590088"/>
        <c:axId val="637590872"/>
      </c:barChart>
      <c:catAx>
        <c:axId val="637590088"/>
        <c:scaling>
          <c:orientation val="minMax"/>
        </c:scaling>
        <c:delete val="0"/>
        <c:axPos val="b"/>
        <c:numFmt formatCode="General" sourceLinked="0"/>
        <c:majorTickMark val="none"/>
        <c:minorTickMark val="none"/>
        <c:tickLblPos val="nextTo"/>
        <c:crossAx val="637590872"/>
        <c:crosses val="autoZero"/>
        <c:auto val="1"/>
        <c:lblAlgn val="ctr"/>
        <c:lblOffset val="100"/>
        <c:noMultiLvlLbl val="0"/>
      </c:catAx>
      <c:valAx>
        <c:axId val="637590872"/>
        <c:scaling>
          <c:orientation val="minMax"/>
        </c:scaling>
        <c:delete val="0"/>
        <c:axPos val="l"/>
        <c:numFmt formatCode="0" sourceLinked="1"/>
        <c:majorTickMark val="none"/>
        <c:minorTickMark val="none"/>
        <c:tickLblPos val="nextTo"/>
        <c:crossAx val="637590088"/>
        <c:crosses val="autoZero"/>
        <c:crossBetween val="between"/>
      </c:valAx>
      <c:spPr>
        <a:noFill/>
      </c:spPr>
    </c:plotArea>
    <c:legend>
      <c:legendPos val="t"/>
      <c:layout/>
      <c:overlay val="0"/>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Índice H5 Google Scholar</c:v>
          </c:tx>
          <c:spPr>
            <a:ln>
              <a:solidFill>
                <a:srgbClr val="00B050"/>
              </a:solidFill>
            </a:ln>
          </c:spPr>
          <c:marker>
            <c:spPr>
              <a:solidFill>
                <a:srgbClr val="00B050"/>
              </a:solidFill>
            </c:spPr>
          </c:marker>
          <c:dLbls>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'H=10'!$A$2:$A$10</c:f>
              <c:strCache>
                <c:ptCount val="9"/>
                <c:pt idx="0">
                  <c:v>Revista Latinoamericana de Investigación en Matemática Educativa</c:v>
                </c:pt>
                <c:pt idx="1">
                  <c:v>Revista Mexicana de Física</c:v>
                </c:pt>
                <c:pt idx="2">
                  <c:v>Ginecología y Obstetricia de México</c:v>
                </c:pt>
                <c:pt idx="3">
                  <c:v>Desacatos</c:v>
                </c:pt>
                <c:pt idx="4">
                  <c:v>Convergencia</c:v>
                </c:pt>
                <c:pt idx="5">
                  <c:v>Revista de Investigación Clínica</c:v>
                </c:pt>
                <c:pt idx="6">
                  <c:v>Revista Médica del Instituto Mexicano del Seguro Social</c:v>
                </c:pt>
                <c:pt idx="7">
                  <c:v>Comunicación y sociedad</c:v>
                </c:pt>
                <c:pt idx="8">
                  <c:v>Problemas del Desarrollo</c:v>
                </c:pt>
              </c:strCache>
            </c:strRef>
          </c:cat>
          <c:val>
            <c:numRef>
              <c:f>'H=10'!$B$2:$B$10</c:f>
              <c:numCache>
                <c:formatCode>General</c:formatCode>
                <c:ptCount val="9"/>
                <c:pt idx="0">
                  <c:v>10</c:v>
                </c:pt>
                <c:pt idx="1">
                  <c:v>10</c:v>
                </c:pt>
                <c:pt idx="2">
                  <c:v>10</c:v>
                </c:pt>
                <c:pt idx="3">
                  <c:v>10</c:v>
                </c:pt>
                <c:pt idx="4">
                  <c:v>10</c:v>
                </c:pt>
                <c:pt idx="5">
                  <c:v>10</c:v>
                </c:pt>
                <c:pt idx="6">
                  <c:v>10</c:v>
                </c:pt>
                <c:pt idx="7">
                  <c:v>10</c:v>
                </c:pt>
                <c:pt idx="8">
                  <c:v>10</c:v>
                </c:pt>
              </c:numCache>
            </c:numRef>
          </c:val>
          <c:smooth val="0"/>
        </c:ser>
        <c:ser>
          <c:idx val="1"/>
          <c:order val="1"/>
          <c:tx>
            <c:v>Mediana H5</c:v>
          </c:tx>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'H=10'!$A$2:$A$10</c:f>
              <c:strCache>
                <c:ptCount val="9"/>
                <c:pt idx="0">
                  <c:v>Revista Latinoamericana de Investigación en Matemática Educativa</c:v>
                </c:pt>
                <c:pt idx="1">
                  <c:v>Revista Mexicana de Física</c:v>
                </c:pt>
                <c:pt idx="2">
                  <c:v>Ginecología y Obstetricia de México</c:v>
                </c:pt>
                <c:pt idx="3">
                  <c:v>Desacatos</c:v>
                </c:pt>
                <c:pt idx="4">
                  <c:v>Convergencia</c:v>
                </c:pt>
                <c:pt idx="5">
                  <c:v>Revista de Investigación Clínica</c:v>
                </c:pt>
                <c:pt idx="6">
                  <c:v>Revista Médica del Instituto Mexicano del Seguro Social</c:v>
                </c:pt>
                <c:pt idx="7">
                  <c:v>Comunicación y sociedad</c:v>
                </c:pt>
                <c:pt idx="8">
                  <c:v>Problemas del Desarrollo</c:v>
                </c:pt>
              </c:strCache>
            </c:strRef>
          </c:cat>
          <c:val>
            <c:numRef>
              <c:f>'H=10'!$C$2:$C$10</c:f>
              <c:numCache>
                <c:formatCode>General</c:formatCode>
                <c:ptCount val="9"/>
                <c:pt idx="0">
                  <c:v>13</c:v>
                </c:pt>
                <c:pt idx="1">
                  <c:v>14</c:v>
                </c:pt>
                <c:pt idx="2">
                  <c:v>15</c:v>
                </c:pt>
                <c:pt idx="3">
                  <c:v>19</c:v>
                </c:pt>
                <c:pt idx="4">
                  <c:v>16</c:v>
                </c:pt>
                <c:pt idx="5">
                  <c:v>15</c:v>
                </c:pt>
                <c:pt idx="6">
                  <c:v>11</c:v>
                </c:pt>
                <c:pt idx="7">
                  <c:v>15</c:v>
                </c:pt>
                <c:pt idx="8">
                  <c:v>12</c:v>
                </c:pt>
              </c:numCache>
            </c:numRef>
          </c:val>
          <c:smooth val="0"/>
        </c:ser>
        <c:ser>
          <c:idx val="2"/>
          <c:order val="2"/>
          <c:tx>
            <c:v>Doc más citado</c:v>
          </c:tx>
          <c:spPr>
            <a:ln>
              <a:solidFill>
                <a:schemeClr val="accent6">
                  <a:lumMod val="50000"/>
                </a:schemeClr>
              </a:solidFill>
            </a:ln>
          </c:spPr>
          <c:marker>
            <c:spPr>
              <a:solidFill>
                <a:schemeClr val="accent6">
                  <a:lumMod val="50000"/>
                </a:schemeClr>
              </a:solidFill>
            </c:spPr>
          </c:marker>
          <c:dLbls>
            <c:dLbl>
              <c:idx val="5"/>
              <c:layout>
                <c:manualLayout>
                  <c:x val="-2.3590492556323384E-2"/>
                  <c:y val="-3.0493040455822379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'H=10'!$A$2:$A$10</c:f>
              <c:strCache>
                <c:ptCount val="9"/>
                <c:pt idx="0">
                  <c:v>Revista Latinoamericana de Investigación en Matemática Educativa</c:v>
                </c:pt>
                <c:pt idx="1">
                  <c:v>Revista Mexicana de Física</c:v>
                </c:pt>
                <c:pt idx="2">
                  <c:v>Ginecología y Obstetricia de México</c:v>
                </c:pt>
                <c:pt idx="3">
                  <c:v>Desacatos</c:v>
                </c:pt>
                <c:pt idx="4">
                  <c:v>Convergencia</c:v>
                </c:pt>
                <c:pt idx="5">
                  <c:v>Revista de Investigación Clínica</c:v>
                </c:pt>
                <c:pt idx="6">
                  <c:v>Revista Médica del Instituto Mexicano del Seguro Social</c:v>
                </c:pt>
                <c:pt idx="7">
                  <c:v>Comunicación y sociedad</c:v>
                </c:pt>
                <c:pt idx="8">
                  <c:v>Problemas del Desarrollo</c:v>
                </c:pt>
              </c:strCache>
            </c:strRef>
          </c:cat>
          <c:val>
            <c:numRef>
              <c:f>'H=10'!$D$2:$D$10</c:f>
              <c:numCache>
                <c:formatCode>General</c:formatCode>
                <c:ptCount val="9"/>
                <c:pt idx="0">
                  <c:v>24</c:v>
                </c:pt>
                <c:pt idx="1">
                  <c:v>35</c:v>
                </c:pt>
                <c:pt idx="2">
                  <c:v>31</c:v>
                </c:pt>
                <c:pt idx="3">
                  <c:v>32</c:v>
                </c:pt>
                <c:pt idx="4">
                  <c:v>51</c:v>
                </c:pt>
                <c:pt idx="5">
                  <c:v>56</c:v>
                </c:pt>
                <c:pt idx="6">
                  <c:v>41</c:v>
                </c:pt>
                <c:pt idx="7">
                  <c:v>53</c:v>
                </c:pt>
                <c:pt idx="8">
                  <c:v>22</c:v>
                </c:pt>
              </c:numCache>
            </c:numRef>
          </c:val>
          <c:smooth val="0"/>
        </c:ser>
        <c:dLbls>
          <c:showLegendKey val="0"/>
          <c:showVal val="1"/>
          <c:showCatName val="0"/>
          <c:showSerName val="0"/>
          <c:showPercent val="0"/>
          <c:showBubbleSize val="0"/>
        </c:dLbls>
        <c:marker val="1"/>
        <c:smooth val="0"/>
        <c:axId val="637595184"/>
        <c:axId val="637588520"/>
      </c:lineChart>
      <c:catAx>
        <c:axId val="637595184"/>
        <c:scaling>
          <c:orientation val="minMax"/>
        </c:scaling>
        <c:delete val="0"/>
        <c:axPos val="b"/>
        <c:numFmt formatCode="General" sourceLinked="0"/>
        <c:majorTickMark val="none"/>
        <c:minorTickMark val="none"/>
        <c:tickLblPos val="nextTo"/>
        <c:crossAx val="637588520"/>
        <c:crosses val="autoZero"/>
        <c:auto val="1"/>
        <c:lblAlgn val="ctr"/>
        <c:lblOffset val="100"/>
        <c:noMultiLvlLbl val="0"/>
      </c:catAx>
      <c:valAx>
        <c:axId val="637588520"/>
        <c:scaling>
          <c:orientation val="minMax"/>
        </c:scaling>
        <c:delete val="1"/>
        <c:axPos val="l"/>
        <c:numFmt formatCode="General" sourceLinked="1"/>
        <c:majorTickMark val="none"/>
        <c:minorTickMark val="none"/>
        <c:tickLblPos val="nextTo"/>
        <c:crossAx val="637595184"/>
        <c:crosses val="autoZero"/>
        <c:crossBetween val="between"/>
      </c:valAx>
      <c:spPr>
        <a:solidFill>
          <a:schemeClr val="bg1"/>
        </a:solidFill>
        <a:ln>
          <a:solidFill>
            <a:schemeClr val="tx1"/>
          </a:solidFill>
        </a:ln>
      </c:spPr>
    </c:plotArea>
    <c:legend>
      <c:legendPos val="t"/>
      <c:layout/>
      <c:overlay val="0"/>
    </c:legend>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D1260-B229-474C-B900-034BA4F267D6}"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s-MX"/>
        </a:p>
      </dgm:t>
    </dgm:pt>
    <dgm:pt modelId="{C156027C-C972-4787-9F22-39B73894D347}">
      <dgm:prSet phldrT="[Texto]" custT="1"/>
      <dgm:spPr/>
      <dgm:t>
        <a:bodyPr/>
        <a:lstStyle/>
        <a:p>
          <a:r>
            <a:rPr lang="es-MX" sz="3600" dirty="0">
              <a:latin typeface="Arial" panose="020B0604020202020204" pitchFamily="34" charset="0"/>
              <a:cs typeface="Arial" panose="020B0604020202020204" pitchFamily="34" charset="0"/>
            </a:rPr>
            <a:t>Q1</a:t>
          </a:r>
        </a:p>
      </dgm:t>
    </dgm:pt>
    <dgm:pt modelId="{061FB1AC-FA13-48DB-9A39-0CE0BCC2B622}" type="parTrans" cxnId="{0258485F-9261-4485-BCD6-EB9A1484BA54}">
      <dgm:prSet/>
      <dgm:spPr/>
      <dgm:t>
        <a:bodyPr/>
        <a:lstStyle/>
        <a:p>
          <a:endParaRPr lang="es-MX"/>
        </a:p>
      </dgm:t>
    </dgm:pt>
    <dgm:pt modelId="{8D2986B0-47C1-498C-A99A-05DDB6E2E429}" type="sibTrans" cxnId="{0258485F-9261-4485-BCD6-EB9A1484BA54}">
      <dgm:prSet/>
      <dgm:spPr/>
      <dgm:t>
        <a:bodyPr/>
        <a:lstStyle/>
        <a:p>
          <a:endParaRPr lang="es-MX"/>
        </a:p>
      </dgm:t>
    </dgm:pt>
    <dgm:pt modelId="{EE044F29-AA9F-4DEF-B703-3023B7C50AED}">
      <dgm:prSet phldrT="[Texto]"/>
      <dgm:spPr/>
      <dgm:t>
        <a:bodyPr/>
        <a:lstStyle/>
        <a:p>
          <a:r>
            <a:rPr lang="es-MX" dirty="0">
              <a:latin typeface="Aharoni" panose="02010803020104030203" pitchFamily="2" charset="-79"/>
              <a:cs typeface="Aharoni" panose="02010803020104030203" pitchFamily="2" charset="-79"/>
            </a:rPr>
            <a:t>25% mas impactante</a:t>
          </a:r>
        </a:p>
      </dgm:t>
    </dgm:pt>
    <dgm:pt modelId="{7AE420F6-CD9F-4BA9-A097-2723554C5517}" type="parTrans" cxnId="{3752BD4E-E31F-4961-B0B3-A1CEC2BD6E85}">
      <dgm:prSet/>
      <dgm:spPr/>
      <dgm:t>
        <a:bodyPr/>
        <a:lstStyle/>
        <a:p>
          <a:endParaRPr lang="es-MX"/>
        </a:p>
      </dgm:t>
    </dgm:pt>
    <dgm:pt modelId="{BC3AB394-C5AA-41BD-A574-644FEA9875B3}" type="sibTrans" cxnId="{3752BD4E-E31F-4961-B0B3-A1CEC2BD6E85}">
      <dgm:prSet/>
      <dgm:spPr/>
      <dgm:t>
        <a:bodyPr/>
        <a:lstStyle/>
        <a:p>
          <a:endParaRPr lang="es-MX"/>
        </a:p>
      </dgm:t>
    </dgm:pt>
    <dgm:pt modelId="{D93DFFE2-35CF-4CD3-A455-09D95B917004}">
      <dgm:prSet phldrT="[Texto]" custT="1"/>
      <dgm:spPr/>
      <dgm:t>
        <a:bodyPr/>
        <a:lstStyle/>
        <a:p>
          <a:r>
            <a:rPr lang="es-MX" sz="3600" dirty="0">
              <a:latin typeface="Arial" panose="020B0604020202020204" pitchFamily="34" charset="0"/>
              <a:cs typeface="Arial" panose="020B0604020202020204" pitchFamily="34" charset="0"/>
            </a:rPr>
            <a:t>Q3</a:t>
          </a:r>
          <a:endParaRPr lang="es-MX" sz="2700" dirty="0">
            <a:latin typeface="Arial" panose="020B0604020202020204" pitchFamily="34" charset="0"/>
            <a:cs typeface="Arial" panose="020B0604020202020204" pitchFamily="34" charset="0"/>
          </a:endParaRPr>
        </a:p>
      </dgm:t>
    </dgm:pt>
    <dgm:pt modelId="{BC391CE1-4CCE-491F-A1EC-7896F417A170}" type="parTrans" cxnId="{9C5446D9-31FE-4755-8100-05F51F0E2119}">
      <dgm:prSet/>
      <dgm:spPr/>
      <dgm:t>
        <a:bodyPr/>
        <a:lstStyle/>
        <a:p>
          <a:endParaRPr lang="es-MX"/>
        </a:p>
      </dgm:t>
    </dgm:pt>
    <dgm:pt modelId="{4556D06D-72AE-484C-BBB7-5901DB89E4BA}" type="sibTrans" cxnId="{9C5446D9-31FE-4755-8100-05F51F0E2119}">
      <dgm:prSet/>
      <dgm:spPr/>
      <dgm:t>
        <a:bodyPr/>
        <a:lstStyle/>
        <a:p>
          <a:endParaRPr lang="es-MX"/>
        </a:p>
      </dgm:t>
    </dgm:pt>
    <dgm:pt modelId="{1714F74F-F826-4692-8798-66FF9D275D61}">
      <dgm:prSet phldrT="[Texto]"/>
      <dgm:spPr/>
      <dgm:t>
        <a:bodyPr/>
        <a:lstStyle/>
        <a:p>
          <a:r>
            <a:rPr lang="es-MX" dirty="0">
              <a:latin typeface="Aharoni" panose="02010803020104030203" pitchFamily="2" charset="-79"/>
              <a:cs typeface="Aharoni" panose="02010803020104030203" pitchFamily="2" charset="-79"/>
            </a:rPr>
            <a:t>25% tercer bloque</a:t>
          </a:r>
        </a:p>
      </dgm:t>
    </dgm:pt>
    <dgm:pt modelId="{7B39D81D-950A-4788-AF84-7486551FF1CB}" type="parTrans" cxnId="{A128BF49-DD28-4292-829B-F6E910956723}">
      <dgm:prSet/>
      <dgm:spPr/>
      <dgm:t>
        <a:bodyPr/>
        <a:lstStyle/>
        <a:p>
          <a:endParaRPr lang="es-MX"/>
        </a:p>
      </dgm:t>
    </dgm:pt>
    <dgm:pt modelId="{17BEC8E5-5534-4F93-855E-9E1A27728258}" type="sibTrans" cxnId="{A128BF49-DD28-4292-829B-F6E910956723}">
      <dgm:prSet/>
      <dgm:spPr/>
      <dgm:t>
        <a:bodyPr/>
        <a:lstStyle/>
        <a:p>
          <a:endParaRPr lang="es-MX"/>
        </a:p>
      </dgm:t>
    </dgm:pt>
    <dgm:pt modelId="{BEA3988B-3F63-489F-847F-7A52E323F053}">
      <dgm:prSet phldrT="[Texto]" custT="1"/>
      <dgm:spPr/>
      <dgm:t>
        <a:bodyPr/>
        <a:lstStyle/>
        <a:p>
          <a:r>
            <a:rPr lang="es-MX" sz="3600" dirty="0">
              <a:latin typeface="Arial" panose="020B0604020202020204" pitchFamily="34" charset="0"/>
              <a:cs typeface="Arial" panose="020B0604020202020204" pitchFamily="34" charset="0"/>
            </a:rPr>
            <a:t>Q4</a:t>
          </a:r>
        </a:p>
      </dgm:t>
    </dgm:pt>
    <dgm:pt modelId="{92D6842E-E9F2-4D76-93C2-C29E6C481E8C}" type="parTrans" cxnId="{F3DCDC39-D1D6-4AE8-884C-D1647DE750D7}">
      <dgm:prSet/>
      <dgm:spPr/>
      <dgm:t>
        <a:bodyPr/>
        <a:lstStyle/>
        <a:p>
          <a:endParaRPr lang="es-MX"/>
        </a:p>
      </dgm:t>
    </dgm:pt>
    <dgm:pt modelId="{6C3F6254-1272-4598-BBA0-C26C456CFF77}" type="sibTrans" cxnId="{F3DCDC39-D1D6-4AE8-884C-D1647DE750D7}">
      <dgm:prSet/>
      <dgm:spPr/>
      <dgm:t>
        <a:bodyPr/>
        <a:lstStyle/>
        <a:p>
          <a:endParaRPr lang="es-MX"/>
        </a:p>
      </dgm:t>
    </dgm:pt>
    <dgm:pt modelId="{B4192CCD-B9AB-479F-BC99-676CEEABD358}">
      <dgm:prSet phldrT="[Texto]"/>
      <dgm:spPr/>
      <dgm:t>
        <a:bodyPr/>
        <a:lstStyle/>
        <a:p>
          <a:r>
            <a:rPr lang="es-MX" dirty="0">
              <a:latin typeface="Aharoni" panose="02010803020104030203" pitchFamily="2" charset="-79"/>
              <a:cs typeface="Aharoni" panose="02010803020104030203" pitchFamily="2" charset="-79"/>
            </a:rPr>
            <a:t>25% final de la tabla</a:t>
          </a:r>
        </a:p>
      </dgm:t>
    </dgm:pt>
    <dgm:pt modelId="{8AB535E0-A6DC-41F0-BFA1-A05FE506E2B9}" type="parTrans" cxnId="{20C39B21-6DAF-4932-987F-05D5E32466E1}">
      <dgm:prSet/>
      <dgm:spPr/>
      <dgm:t>
        <a:bodyPr/>
        <a:lstStyle/>
        <a:p>
          <a:endParaRPr lang="es-MX"/>
        </a:p>
      </dgm:t>
    </dgm:pt>
    <dgm:pt modelId="{47549138-C65E-4AFA-8FD7-54653C86A22B}" type="sibTrans" cxnId="{20C39B21-6DAF-4932-987F-05D5E32466E1}">
      <dgm:prSet/>
      <dgm:spPr/>
      <dgm:t>
        <a:bodyPr/>
        <a:lstStyle/>
        <a:p>
          <a:endParaRPr lang="es-MX"/>
        </a:p>
      </dgm:t>
    </dgm:pt>
    <dgm:pt modelId="{E3F89545-A487-41FA-8123-E6F16D4EE438}">
      <dgm:prSet custT="1"/>
      <dgm:spPr/>
      <dgm:t>
        <a:bodyPr/>
        <a:lstStyle/>
        <a:p>
          <a:r>
            <a:rPr lang="es-MX" sz="3600" dirty="0">
              <a:latin typeface="Arial" panose="020B0604020202020204" pitchFamily="34" charset="0"/>
              <a:cs typeface="Arial" panose="020B0604020202020204" pitchFamily="34" charset="0"/>
            </a:rPr>
            <a:t>Q2</a:t>
          </a:r>
        </a:p>
      </dgm:t>
    </dgm:pt>
    <dgm:pt modelId="{49AE5B16-54A3-4C12-BF05-233A5A51BD30}" type="parTrans" cxnId="{5FDD328A-B11A-4FEA-B0BF-A408EFFA66DD}">
      <dgm:prSet/>
      <dgm:spPr/>
      <dgm:t>
        <a:bodyPr/>
        <a:lstStyle/>
        <a:p>
          <a:endParaRPr lang="es-MX"/>
        </a:p>
      </dgm:t>
    </dgm:pt>
    <dgm:pt modelId="{B7EB2C1D-3205-4219-A00C-99C02C3D5D3C}" type="sibTrans" cxnId="{5FDD328A-B11A-4FEA-B0BF-A408EFFA66DD}">
      <dgm:prSet/>
      <dgm:spPr/>
      <dgm:t>
        <a:bodyPr/>
        <a:lstStyle/>
        <a:p>
          <a:endParaRPr lang="es-MX"/>
        </a:p>
      </dgm:t>
    </dgm:pt>
    <dgm:pt modelId="{5B3CFA38-9A80-4D31-B9B7-253060152098}">
      <dgm:prSet/>
      <dgm:spPr/>
      <dgm:t>
        <a:bodyPr/>
        <a:lstStyle/>
        <a:p>
          <a:r>
            <a:rPr lang="es-MX" dirty="0">
              <a:latin typeface="Aharoni" panose="02010803020104030203" pitchFamily="2" charset="-79"/>
              <a:cs typeface="Aharoni" panose="02010803020104030203" pitchFamily="2" charset="-79"/>
            </a:rPr>
            <a:t>25% segundo bloque</a:t>
          </a:r>
        </a:p>
      </dgm:t>
    </dgm:pt>
    <dgm:pt modelId="{0677232A-7AE4-4011-81D6-AC14EBEA41D0}" type="parTrans" cxnId="{3E650CF5-59AB-4D55-9784-2ABDE7003C0A}">
      <dgm:prSet/>
      <dgm:spPr/>
      <dgm:t>
        <a:bodyPr/>
        <a:lstStyle/>
        <a:p>
          <a:endParaRPr lang="es-MX"/>
        </a:p>
      </dgm:t>
    </dgm:pt>
    <dgm:pt modelId="{BE0FA036-5C7E-45B1-99A3-D172CBD357C3}" type="sibTrans" cxnId="{3E650CF5-59AB-4D55-9784-2ABDE7003C0A}">
      <dgm:prSet/>
      <dgm:spPr/>
      <dgm:t>
        <a:bodyPr/>
        <a:lstStyle/>
        <a:p>
          <a:endParaRPr lang="es-MX"/>
        </a:p>
      </dgm:t>
    </dgm:pt>
    <dgm:pt modelId="{CB3B190F-8282-4814-A914-9DDCC8CACE76}" type="pres">
      <dgm:prSet presAssocID="{415D1260-B229-474C-B900-034BA4F267D6}" presName="linearFlow" presStyleCnt="0">
        <dgm:presLayoutVars>
          <dgm:dir/>
          <dgm:animLvl val="lvl"/>
          <dgm:resizeHandles val="exact"/>
        </dgm:presLayoutVars>
      </dgm:prSet>
      <dgm:spPr/>
      <dgm:t>
        <a:bodyPr/>
        <a:lstStyle/>
        <a:p>
          <a:endParaRPr lang="es-MX"/>
        </a:p>
      </dgm:t>
    </dgm:pt>
    <dgm:pt modelId="{A2EC1585-0E6F-4FFE-BE5D-CDDA16B6B9FC}" type="pres">
      <dgm:prSet presAssocID="{C156027C-C972-4787-9F22-39B73894D347}" presName="composite" presStyleCnt="0"/>
      <dgm:spPr/>
    </dgm:pt>
    <dgm:pt modelId="{29E7F5C8-1236-4155-9FA0-83D780BA3129}" type="pres">
      <dgm:prSet presAssocID="{C156027C-C972-4787-9F22-39B73894D347}" presName="parentText" presStyleLbl="alignNode1" presStyleIdx="0" presStyleCnt="4">
        <dgm:presLayoutVars>
          <dgm:chMax val="1"/>
          <dgm:bulletEnabled val="1"/>
        </dgm:presLayoutVars>
      </dgm:prSet>
      <dgm:spPr/>
      <dgm:t>
        <a:bodyPr/>
        <a:lstStyle/>
        <a:p>
          <a:endParaRPr lang="es-MX"/>
        </a:p>
      </dgm:t>
    </dgm:pt>
    <dgm:pt modelId="{B62EFF49-4E4C-48EB-9115-B3BF556FA10F}" type="pres">
      <dgm:prSet presAssocID="{C156027C-C972-4787-9F22-39B73894D347}" presName="descendantText" presStyleLbl="alignAcc1" presStyleIdx="0" presStyleCnt="4">
        <dgm:presLayoutVars>
          <dgm:bulletEnabled val="1"/>
        </dgm:presLayoutVars>
      </dgm:prSet>
      <dgm:spPr/>
      <dgm:t>
        <a:bodyPr/>
        <a:lstStyle/>
        <a:p>
          <a:endParaRPr lang="es-MX"/>
        </a:p>
      </dgm:t>
    </dgm:pt>
    <dgm:pt modelId="{A2B8CC16-CC3B-45C0-9501-E97E2F90D3EF}" type="pres">
      <dgm:prSet presAssocID="{8D2986B0-47C1-498C-A99A-05DDB6E2E429}" presName="sp" presStyleCnt="0"/>
      <dgm:spPr/>
    </dgm:pt>
    <dgm:pt modelId="{0FFE8705-BAFC-4F84-A89A-D0EF288B80E2}" type="pres">
      <dgm:prSet presAssocID="{E3F89545-A487-41FA-8123-E6F16D4EE438}" presName="composite" presStyleCnt="0"/>
      <dgm:spPr/>
    </dgm:pt>
    <dgm:pt modelId="{8EBCF200-2C3A-4584-98DB-0108F8E6D828}" type="pres">
      <dgm:prSet presAssocID="{E3F89545-A487-41FA-8123-E6F16D4EE438}" presName="parentText" presStyleLbl="alignNode1" presStyleIdx="1" presStyleCnt="4">
        <dgm:presLayoutVars>
          <dgm:chMax val="1"/>
          <dgm:bulletEnabled val="1"/>
        </dgm:presLayoutVars>
      </dgm:prSet>
      <dgm:spPr/>
      <dgm:t>
        <a:bodyPr/>
        <a:lstStyle/>
        <a:p>
          <a:endParaRPr lang="es-MX"/>
        </a:p>
      </dgm:t>
    </dgm:pt>
    <dgm:pt modelId="{7C4321D8-F74C-48ED-99A6-6D6544AD8568}" type="pres">
      <dgm:prSet presAssocID="{E3F89545-A487-41FA-8123-E6F16D4EE438}" presName="descendantText" presStyleLbl="alignAcc1" presStyleIdx="1" presStyleCnt="4">
        <dgm:presLayoutVars>
          <dgm:bulletEnabled val="1"/>
        </dgm:presLayoutVars>
      </dgm:prSet>
      <dgm:spPr/>
      <dgm:t>
        <a:bodyPr/>
        <a:lstStyle/>
        <a:p>
          <a:endParaRPr lang="es-MX"/>
        </a:p>
      </dgm:t>
    </dgm:pt>
    <dgm:pt modelId="{A5393551-A025-4FC2-9D3D-982BE25D8B24}" type="pres">
      <dgm:prSet presAssocID="{B7EB2C1D-3205-4219-A00C-99C02C3D5D3C}" presName="sp" presStyleCnt="0"/>
      <dgm:spPr/>
    </dgm:pt>
    <dgm:pt modelId="{76ACF50E-1A2D-4020-9AB4-DD445BD7B9A3}" type="pres">
      <dgm:prSet presAssocID="{D93DFFE2-35CF-4CD3-A455-09D95B917004}" presName="composite" presStyleCnt="0"/>
      <dgm:spPr/>
    </dgm:pt>
    <dgm:pt modelId="{04416B47-C3DA-42D1-BF6C-318323AA1B5F}" type="pres">
      <dgm:prSet presAssocID="{D93DFFE2-35CF-4CD3-A455-09D95B917004}" presName="parentText" presStyleLbl="alignNode1" presStyleIdx="2" presStyleCnt="4">
        <dgm:presLayoutVars>
          <dgm:chMax val="1"/>
          <dgm:bulletEnabled val="1"/>
        </dgm:presLayoutVars>
      </dgm:prSet>
      <dgm:spPr/>
      <dgm:t>
        <a:bodyPr/>
        <a:lstStyle/>
        <a:p>
          <a:endParaRPr lang="es-MX"/>
        </a:p>
      </dgm:t>
    </dgm:pt>
    <dgm:pt modelId="{F78FD27C-C61F-4412-9931-950D257AA1A4}" type="pres">
      <dgm:prSet presAssocID="{D93DFFE2-35CF-4CD3-A455-09D95B917004}" presName="descendantText" presStyleLbl="alignAcc1" presStyleIdx="2" presStyleCnt="4">
        <dgm:presLayoutVars>
          <dgm:bulletEnabled val="1"/>
        </dgm:presLayoutVars>
      </dgm:prSet>
      <dgm:spPr/>
      <dgm:t>
        <a:bodyPr/>
        <a:lstStyle/>
        <a:p>
          <a:endParaRPr lang="es-MX"/>
        </a:p>
      </dgm:t>
    </dgm:pt>
    <dgm:pt modelId="{EBE195A7-E8D1-41DA-80D1-AB444660D3FE}" type="pres">
      <dgm:prSet presAssocID="{4556D06D-72AE-484C-BBB7-5901DB89E4BA}" presName="sp" presStyleCnt="0"/>
      <dgm:spPr/>
    </dgm:pt>
    <dgm:pt modelId="{28D6554B-5C1A-46CF-A190-B6F1B9B739B3}" type="pres">
      <dgm:prSet presAssocID="{BEA3988B-3F63-489F-847F-7A52E323F053}" presName="composite" presStyleCnt="0"/>
      <dgm:spPr/>
    </dgm:pt>
    <dgm:pt modelId="{CF613F10-CF99-43B0-BC54-B327FF5225A0}" type="pres">
      <dgm:prSet presAssocID="{BEA3988B-3F63-489F-847F-7A52E323F053}" presName="parentText" presStyleLbl="alignNode1" presStyleIdx="3" presStyleCnt="4">
        <dgm:presLayoutVars>
          <dgm:chMax val="1"/>
          <dgm:bulletEnabled val="1"/>
        </dgm:presLayoutVars>
      </dgm:prSet>
      <dgm:spPr/>
      <dgm:t>
        <a:bodyPr/>
        <a:lstStyle/>
        <a:p>
          <a:endParaRPr lang="es-MX"/>
        </a:p>
      </dgm:t>
    </dgm:pt>
    <dgm:pt modelId="{F4CEF4C4-FA74-4EA8-8D7A-A817B42EBF63}" type="pres">
      <dgm:prSet presAssocID="{BEA3988B-3F63-489F-847F-7A52E323F053}" presName="descendantText" presStyleLbl="alignAcc1" presStyleIdx="3" presStyleCnt="4">
        <dgm:presLayoutVars>
          <dgm:bulletEnabled val="1"/>
        </dgm:presLayoutVars>
      </dgm:prSet>
      <dgm:spPr/>
      <dgm:t>
        <a:bodyPr/>
        <a:lstStyle/>
        <a:p>
          <a:endParaRPr lang="es-MX"/>
        </a:p>
      </dgm:t>
    </dgm:pt>
  </dgm:ptLst>
  <dgm:cxnLst>
    <dgm:cxn modelId="{8DFFEDD5-9B5D-4893-89CE-2C710510D0FA}" type="presOf" srcId="{1714F74F-F826-4692-8798-66FF9D275D61}" destId="{F78FD27C-C61F-4412-9931-950D257AA1A4}" srcOrd="0" destOrd="0" presId="urn:microsoft.com/office/officeart/2005/8/layout/chevron2"/>
    <dgm:cxn modelId="{399E51EB-8A8D-4DCA-A100-8110F961695B}" type="presOf" srcId="{D93DFFE2-35CF-4CD3-A455-09D95B917004}" destId="{04416B47-C3DA-42D1-BF6C-318323AA1B5F}" srcOrd="0" destOrd="0" presId="urn:microsoft.com/office/officeart/2005/8/layout/chevron2"/>
    <dgm:cxn modelId="{3E650CF5-59AB-4D55-9784-2ABDE7003C0A}" srcId="{E3F89545-A487-41FA-8123-E6F16D4EE438}" destId="{5B3CFA38-9A80-4D31-B9B7-253060152098}" srcOrd="0" destOrd="0" parTransId="{0677232A-7AE4-4011-81D6-AC14EBEA41D0}" sibTransId="{BE0FA036-5C7E-45B1-99A3-D172CBD357C3}"/>
    <dgm:cxn modelId="{20C39B21-6DAF-4932-987F-05D5E32466E1}" srcId="{BEA3988B-3F63-489F-847F-7A52E323F053}" destId="{B4192CCD-B9AB-479F-BC99-676CEEABD358}" srcOrd="0" destOrd="0" parTransId="{8AB535E0-A6DC-41F0-BFA1-A05FE506E2B9}" sibTransId="{47549138-C65E-4AFA-8FD7-54653C86A22B}"/>
    <dgm:cxn modelId="{CB9CD92B-2622-418E-BC4D-76005AACBC92}" type="presOf" srcId="{EE044F29-AA9F-4DEF-B703-3023B7C50AED}" destId="{B62EFF49-4E4C-48EB-9115-B3BF556FA10F}" srcOrd="0" destOrd="0" presId="urn:microsoft.com/office/officeart/2005/8/layout/chevron2"/>
    <dgm:cxn modelId="{5FDD328A-B11A-4FEA-B0BF-A408EFFA66DD}" srcId="{415D1260-B229-474C-B900-034BA4F267D6}" destId="{E3F89545-A487-41FA-8123-E6F16D4EE438}" srcOrd="1" destOrd="0" parTransId="{49AE5B16-54A3-4C12-BF05-233A5A51BD30}" sibTransId="{B7EB2C1D-3205-4219-A00C-99C02C3D5D3C}"/>
    <dgm:cxn modelId="{3752BD4E-E31F-4961-B0B3-A1CEC2BD6E85}" srcId="{C156027C-C972-4787-9F22-39B73894D347}" destId="{EE044F29-AA9F-4DEF-B703-3023B7C50AED}" srcOrd="0" destOrd="0" parTransId="{7AE420F6-CD9F-4BA9-A097-2723554C5517}" sibTransId="{BC3AB394-C5AA-41BD-A574-644FEA9875B3}"/>
    <dgm:cxn modelId="{0779E93B-062B-4A53-AED1-EBA79186EE64}" type="presOf" srcId="{B4192CCD-B9AB-479F-BC99-676CEEABD358}" destId="{F4CEF4C4-FA74-4EA8-8D7A-A817B42EBF63}" srcOrd="0" destOrd="0" presId="urn:microsoft.com/office/officeart/2005/8/layout/chevron2"/>
    <dgm:cxn modelId="{B8988E35-DE63-4E18-A5FD-DB95DECA2E59}" type="presOf" srcId="{415D1260-B229-474C-B900-034BA4F267D6}" destId="{CB3B190F-8282-4814-A914-9DDCC8CACE76}" srcOrd="0" destOrd="0" presId="urn:microsoft.com/office/officeart/2005/8/layout/chevron2"/>
    <dgm:cxn modelId="{30B8A5E9-E099-4FFC-82FE-286B05BC262B}" type="presOf" srcId="{C156027C-C972-4787-9F22-39B73894D347}" destId="{29E7F5C8-1236-4155-9FA0-83D780BA3129}" srcOrd="0" destOrd="0" presId="urn:microsoft.com/office/officeart/2005/8/layout/chevron2"/>
    <dgm:cxn modelId="{A115426A-DEE7-4439-AD5F-586445FC8A42}" type="presOf" srcId="{BEA3988B-3F63-489F-847F-7A52E323F053}" destId="{CF613F10-CF99-43B0-BC54-B327FF5225A0}" srcOrd="0" destOrd="0" presId="urn:microsoft.com/office/officeart/2005/8/layout/chevron2"/>
    <dgm:cxn modelId="{0258485F-9261-4485-BCD6-EB9A1484BA54}" srcId="{415D1260-B229-474C-B900-034BA4F267D6}" destId="{C156027C-C972-4787-9F22-39B73894D347}" srcOrd="0" destOrd="0" parTransId="{061FB1AC-FA13-48DB-9A39-0CE0BCC2B622}" sibTransId="{8D2986B0-47C1-498C-A99A-05DDB6E2E429}"/>
    <dgm:cxn modelId="{F3DCDC39-D1D6-4AE8-884C-D1647DE750D7}" srcId="{415D1260-B229-474C-B900-034BA4F267D6}" destId="{BEA3988B-3F63-489F-847F-7A52E323F053}" srcOrd="3" destOrd="0" parTransId="{92D6842E-E9F2-4D76-93C2-C29E6C481E8C}" sibTransId="{6C3F6254-1272-4598-BBA0-C26C456CFF77}"/>
    <dgm:cxn modelId="{A128BF49-DD28-4292-829B-F6E910956723}" srcId="{D93DFFE2-35CF-4CD3-A455-09D95B917004}" destId="{1714F74F-F826-4692-8798-66FF9D275D61}" srcOrd="0" destOrd="0" parTransId="{7B39D81D-950A-4788-AF84-7486551FF1CB}" sibTransId="{17BEC8E5-5534-4F93-855E-9E1A27728258}"/>
    <dgm:cxn modelId="{6FAB5A7D-5930-4BC1-9F6E-5837732231A8}" type="presOf" srcId="{5B3CFA38-9A80-4D31-B9B7-253060152098}" destId="{7C4321D8-F74C-48ED-99A6-6D6544AD8568}" srcOrd="0" destOrd="0" presId="urn:microsoft.com/office/officeart/2005/8/layout/chevron2"/>
    <dgm:cxn modelId="{34F7C2B6-B11D-48A6-A371-98AF4921E4CB}" type="presOf" srcId="{E3F89545-A487-41FA-8123-E6F16D4EE438}" destId="{8EBCF200-2C3A-4584-98DB-0108F8E6D828}" srcOrd="0" destOrd="0" presId="urn:microsoft.com/office/officeart/2005/8/layout/chevron2"/>
    <dgm:cxn modelId="{9C5446D9-31FE-4755-8100-05F51F0E2119}" srcId="{415D1260-B229-474C-B900-034BA4F267D6}" destId="{D93DFFE2-35CF-4CD3-A455-09D95B917004}" srcOrd="2" destOrd="0" parTransId="{BC391CE1-4CCE-491F-A1EC-7896F417A170}" sibTransId="{4556D06D-72AE-484C-BBB7-5901DB89E4BA}"/>
    <dgm:cxn modelId="{75824B06-194E-480F-AC4F-A58A8C332162}" type="presParOf" srcId="{CB3B190F-8282-4814-A914-9DDCC8CACE76}" destId="{A2EC1585-0E6F-4FFE-BE5D-CDDA16B6B9FC}" srcOrd="0" destOrd="0" presId="urn:microsoft.com/office/officeart/2005/8/layout/chevron2"/>
    <dgm:cxn modelId="{1C60CC29-10FD-4CDD-8034-7C237ABE0120}" type="presParOf" srcId="{A2EC1585-0E6F-4FFE-BE5D-CDDA16B6B9FC}" destId="{29E7F5C8-1236-4155-9FA0-83D780BA3129}" srcOrd="0" destOrd="0" presId="urn:microsoft.com/office/officeart/2005/8/layout/chevron2"/>
    <dgm:cxn modelId="{CC3563F4-25D5-4D90-A996-91DA993C221E}" type="presParOf" srcId="{A2EC1585-0E6F-4FFE-BE5D-CDDA16B6B9FC}" destId="{B62EFF49-4E4C-48EB-9115-B3BF556FA10F}" srcOrd="1" destOrd="0" presId="urn:microsoft.com/office/officeart/2005/8/layout/chevron2"/>
    <dgm:cxn modelId="{6E566EE4-1EEA-49CF-B53A-227003A6F26A}" type="presParOf" srcId="{CB3B190F-8282-4814-A914-9DDCC8CACE76}" destId="{A2B8CC16-CC3B-45C0-9501-E97E2F90D3EF}" srcOrd="1" destOrd="0" presId="urn:microsoft.com/office/officeart/2005/8/layout/chevron2"/>
    <dgm:cxn modelId="{3D563932-5833-4AB4-9349-DA92E02700F8}" type="presParOf" srcId="{CB3B190F-8282-4814-A914-9DDCC8CACE76}" destId="{0FFE8705-BAFC-4F84-A89A-D0EF288B80E2}" srcOrd="2" destOrd="0" presId="urn:microsoft.com/office/officeart/2005/8/layout/chevron2"/>
    <dgm:cxn modelId="{F648404B-874D-41F9-A61A-0486D4A1CF73}" type="presParOf" srcId="{0FFE8705-BAFC-4F84-A89A-D0EF288B80E2}" destId="{8EBCF200-2C3A-4584-98DB-0108F8E6D828}" srcOrd="0" destOrd="0" presId="urn:microsoft.com/office/officeart/2005/8/layout/chevron2"/>
    <dgm:cxn modelId="{5B010F6D-857B-4BBB-959F-DF9529D57264}" type="presParOf" srcId="{0FFE8705-BAFC-4F84-A89A-D0EF288B80E2}" destId="{7C4321D8-F74C-48ED-99A6-6D6544AD8568}" srcOrd="1" destOrd="0" presId="urn:microsoft.com/office/officeart/2005/8/layout/chevron2"/>
    <dgm:cxn modelId="{457D80CB-5946-43CD-8500-5BD8331D38B6}" type="presParOf" srcId="{CB3B190F-8282-4814-A914-9DDCC8CACE76}" destId="{A5393551-A025-4FC2-9D3D-982BE25D8B24}" srcOrd="3" destOrd="0" presId="urn:microsoft.com/office/officeart/2005/8/layout/chevron2"/>
    <dgm:cxn modelId="{7700DF7E-7F9F-429F-9B9F-F1844B9F34A2}" type="presParOf" srcId="{CB3B190F-8282-4814-A914-9DDCC8CACE76}" destId="{76ACF50E-1A2D-4020-9AB4-DD445BD7B9A3}" srcOrd="4" destOrd="0" presId="urn:microsoft.com/office/officeart/2005/8/layout/chevron2"/>
    <dgm:cxn modelId="{88AD994A-41AE-4462-A0DA-C8412330B3AB}" type="presParOf" srcId="{76ACF50E-1A2D-4020-9AB4-DD445BD7B9A3}" destId="{04416B47-C3DA-42D1-BF6C-318323AA1B5F}" srcOrd="0" destOrd="0" presId="urn:microsoft.com/office/officeart/2005/8/layout/chevron2"/>
    <dgm:cxn modelId="{A4127CEA-6555-4B44-AAC4-851EFD4C9BAB}" type="presParOf" srcId="{76ACF50E-1A2D-4020-9AB4-DD445BD7B9A3}" destId="{F78FD27C-C61F-4412-9931-950D257AA1A4}" srcOrd="1" destOrd="0" presId="urn:microsoft.com/office/officeart/2005/8/layout/chevron2"/>
    <dgm:cxn modelId="{26291F37-FF35-4771-8E87-7CE9C04CFE47}" type="presParOf" srcId="{CB3B190F-8282-4814-A914-9DDCC8CACE76}" destId="{EBE195A7-E8D1-41DA-80D1-AB444660D3FE}" srcOrd="5" destOrd="0" presId="urn:microsoft.com/office/officeart/2005/8/layout/chevron2"/>
    <dgm:cxn modelId="{8DE37B2E-AC34-472C-A69C-50E872D9464E}" type="presParOf" srcId="{CB3B190F-8282-4814-A914-9DDCC8CACE76}" destId="{28D6554B-5C1A-46CF-A190-B6F1B9B739B3}" srcOrd="6" destOrd="0" presId="urn:microsoft.com/office/officeart/2005/8/layout/chevron2"/>
    <dgm:cxn modelId="{DF5ACD9C-DA55-45B2-A956-567DE7B4490C}" type="presParOf" srcId="{28D6554B-5C1A-46CF-A190-B6F1B9B739B3}" destId="{CF613F10-CF99-43B0-BC54-B327FF5225A0}" srcOrd="0" destOrd="0" presId="urn:microsoft.com/office/officeart/2005/8/layout/chevron2"/>
    <dgm:cxn modelId="{79D2D760-A2EF-45FD-86C9-25B1F08A6297}" type="presParOf" srcId="{28D6554B-5C1A-46CF-A190-B6F1B9B739B3}" destId="{F4CEF4C4-FA74-4EA8-8D7A-A817B42EBF6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7F5C8-1236-4155-9FA0-83D780BA3129}">
      <dsp:nvSpPr>
        <dsp:cNvPr id="0" name=""/>
        <dsp:cNvSpPr/>
      </dsp:nvSpPr>
      <dsp:spPr>
        <a:xfrm rot="5400000">
          <a:off x="-158626" y="162823"/>
          <a:ext cx="1057512" cy="740258"/>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MX" sz="3600" kern="1200" dirty="0">
              <a:latin typeface="Arial" panose="020B0604020202020204" pitchFamily="34" charset="0"/>
              <a:cs typeface="Arial" panose="020B0604020202020204" pitchFamily="34" charset="0"/>
            </a:rPr>
            <a:t>Q1</a:t>
          </a:r>
        </a:p>
      </dsp:txBody>
      <dsp:txXfrm rot="-5400000">
        <a:off x="1" y="374325"/>
        <a:ext cx="740258" cy="317254"/>
      </dsp:txXfrm>
    </dsp:sp>
    <dsp:sp modelId="{B62EFF49-4E4C-48EB-9115-B3BF556FA10F}">
      <dsp:nvSpPr>
        <dsp:cNvPr id="0" name=""/>
        <dsp:cNvSpPr/>
      </dsp:nvSpPr>
      <dsp:spPr>
        <a:xfrm rot="5400000">
          <a:off x="2813924" y="-2069469"/>
          <a:ext cx="687744" cy="4835075"/>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s-MX" sz="4000" kern="1200" dirty="0">
              <a:latin typeface="Aharoni" panose="02010803020104030203" pitchFamily="2" charset="-79"/>
              <a:cs typeface="Aharoni" panose="02010803020104030203" pitchFamily="2" charset="-79"/>
            </a:rPr>
            <a:t>25% mas impactante</a:t>
          </a:r>
        </a:p>
      </dsp:txBody>
      <dsp:txXfrm rot="-5400000">
        <a:off x="740259" y="37769"/>
        <a:ext cx="4801502" cy="620598"/>
      </dsp:txXfrm>
    </dsp:sp>
    <dsp:sp modelId="{8EBCF200-2C3A-4584-98DB-0108F8E6D828}">
      <dsp:nvSpPr>
        <dsp:cNvPr id="0" name=""/>
        <dsp:cNvSpPr/>
      </dsp:nvSpPr>
      <dsp:spPr>
        <a:xfrm rot="5400000">
          <a:off x="-158626" y="1070867"/>
          <a:ext cx="1057512" cy="740258"/>
        </a:xfrm>
        <a:prstGeom prst="chevron">
          <a:avLst/>
        </a:prstGeom>
        <a:solidFill>
          <a:schemeClr val="accent5">
            <a:hueOff val="-3311292"/>
            <a:satOff val="13270"/>
            <a:lumOff val="2876"/>
            <a:alphaOff val="0"/>
          </a:schemeClr>
        </a:solidFill>
        <a:ln w="254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MX" sz="3600" kern="1200" dirty="0">
              <a:latin typeface="Arial" panose="020B0604020202020204" pitchFamily="34" charset="0"/>
              <a:cs typeface="Arial" panose="020B0604020202020204" pitchFamily="34" charset="0"/>
            </a:rPr>
            <a:t>Q2</a:t>
          </a:r>
        </a:p>
      </dsp:txBody>
      <dsp:txXfrm rot="-5400000">
        <a:off x="1" y="1282369"/>
        <a:ext cx="740258" cy="317254"/>
      </dsp:txXfrm>
    </dsp:sp>
    <dsp:sp modelId="{7C4321D8-F74C-48ED-99A6-6D6544AD8568}">
      <dsp:nvSpPr>
        <dsp:cNvPr id="0" name=""/>
        <dsp:cNvSpPr/>
      </dsp:nvSpPr>
      <dsp:spPr>
        <a:xfrm rot="5400000">
          <a:off x="2814104" y="-1161605"/>
          <a:ext cx="687383" cy="4835075"/>
        </a:xfrm>
        <a:prstGeom prst="round2SameRect">
          <a:avLst/>
        </a:prstGeom>
        <a:solidFill>
          <a:schemeClr val="lt1">
            <a:alpha val="90000"/>
            <a:hueOff val="0"/>
            <a:satOff val="0"/>
            <a:lumOff val="0"/>
            <a:alphaOff val="0"/>
          </a:schemeClr>
        </a:solidFill>
        <a:ln w="254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s-MX" sz="4000" kern="1200" dirty="0">
              <a:latin typeface="Aharoni" panose="02010803020104030203" pitchFamily="2" charset="-79"/>
              <a:cs typeface="Aharoni" panose="02010803020104030203" pitchFamily="2" charset="-79"/>
            </a:rPr>
            <a:t>25% segundo bloque</a:t>
          </a:r>
        </a:p>
      </dsp:txBody>
      <dsp:txXfrm rot="-5400000">
        <a:off x="740259" y="945795"/>
        <a:ext cx="4801520" cy="620273"/>
      </dsp:txXfrm>
    </dsp:sp>
    <dsp:sp modelId="{04416B47-C3DA-42D1-BF6C-318323AA1B5F}">
      <dsp:nvSpPr>
        <dsp:cNvPr id="0" name=""/>
        <dsp:cNvSpPr/>
      </dsp:nvSpPr>
      <dsp:spPr>
        <a:xfrm rot="5400000">
          <a:off x="-158626" y="1978912"/>
          <a:ext cx="1057512" cy="740258"/>
        </a:xfrm>
        <a:prstGeom prst="chevron">
          <a:avLst/>
        </a:prstGeom>
        <a:solidFill>
          <a:schemeClr val="accent5">
            <a:hueOff val="-6622584"/>
            <a:satOff val="26541"/>
            <a:lumOff val="5752"/>
            <a:alphaOff val="0"/>
          </a:schemeClr>
        </a:solidFill>
        <a:ln w="254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MX" sz="3600" kern="1200" dirty="0">
              <a:latin typeface="Arial" panose="020B0604020202020204" pitchFamily="34" charset="0"/>
              <a:cs typeface="Arial" panose="020B0604020202020204" pitchFamily="34" charset="0"/>
            </a:rPr>
            <a:t>Q3</a:t>
          </a:r>
          <a:endParaRPr lang="es-MX" sz="2700" kern="1200" dirty="0">
            <a:latin typeface="Arial" panose="020B0604020202020204" pitchFamily="34" charset="0"/>
            <a:cs typeface="Arial" panose="020B0604020202020204" pitchFamily="34" charset="0"/>
          </a:endParaRPr>
        </a:p>
      </dsp:txBody>
      <dsp:txXfrm rot="-5400000">
        <a:off x="1" y="2190414"/>
        <a:ext cx="740258" cy="317254"/>
      </dsp:txXfrm>
    </dsp:sp>
    <dsp:sp modelId="{F78FD27C-C61F-4412-9931-950D257AA1A4}">
      <dsp:nvSpPr>
        <dsp:cNvPr id="0" name=""/>
        <dsp:cNvSpPr/>
      </dsp:nvSpPr>
      <dsp:spPr>
        <a:xfrm rot="5400000">
          <a:off x="2814104" y="-253560"/>
          <a:ext cx="687383" cy="4835075"/>
        </a:xfrm>
        <a:prstGeom prst="round2SameRect">
          <a:avLst/>
        </a:prstGeom>
        <a:solidFill>
          <a:schemeClr val="lt1">
            <a:alpha val="90000"/>
            <a:hueOff val="0"/>
            <a:satOff val="0"/>
            <a:lumOff val="0"/>
            <a:alphaOff val="0"/>
          </a:schemeClr>
        </a:solidFill>
        <a:ln w="254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s-MX" sz="4000" kern="1200" dirty="0">
              <a:latin typeface="Aharoni" panose="02010803020104030203" pitchFamily="2" charset="-79"/>
              <a:cs typeface="Aharoni" panose="02010803020104030203" pitchFamily="2" charset="-79"/>
            </a:rPr>
            <a:t>25% tercer bloque</a:t>
          </a:r>
        </a:p>
      </dsp:txBody>
      <dsp:txXfrm rot="-5400000">
        <a:off x="740259" y="1853840"/>
        <a:ext cx="4801520" cy="620273"/>
      </dsp:txXfrm>
    </dsp:sp>
    <dsp:sp modelId="{CF613F10-CF99-43B0-BC54-B327FF5225A0}">
      <dsp:nvSpPr>
        <dsp:cNvPr id="0" name=""/>
        <dsp:cNvSpPr/>
      </dsp:nvSpPr>
      <dsp:spPr>
        <a:xfrm rot="5400000">
          <a:off x="-158626" y="2886957"/>
          <a:ext cx="1057512" cy="740258"/>
        </a:xfrm>
        <a:prstGeom prst="chevron">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MX" sz="3600" kern="1200" dirty="0">
              <a:latin typeface="Arial" panose="020B0604020202020204" pitchFamily="34" charset="0"/>
              <a:cs typeface="Arial" panose="020B0604020202020204" pitchFamily="34" charset="0"/>
            </a:rPr>
            <a:t>Q4</a:t>
          </a:r>
        </a:p>
      </dsp:txBody>
      <dsp:txXfrm rot="-5400000">
        <a:off x="1" y="3098459"/>
        <a:ext cx="740258" cy="317254"/>
      </dsp:txXfrm>
    </dsp:sp>
    <dsp:sp modelId="{F4CEF4C4-FA74-4EA8-8D7A-A817B42EBF63}">
      <dsp:nvSpPr>
        <dsp:cNvPr id="0" name=""/>
        <dsp:cNvSpPr/>
      </dsp:nvSpPr>
      <dsp:spPr>
        <a:xfrm rot="5400000">
          <a:off x="2814104" y="654484"/>
          <a:ext cx="687383" cy="4835075"/>
        </a:xfrm>
        <a:prstGeom prst="round2Same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l" defTabSz="1778000">
            <a:lnSpc>
              <a:spcPct val="90000"/>
            </a:lnSpc>
            <a:spcBef>
              <a:spcPct val="0"/>
            </a:spcBef>
            <a:spcAft>
              <a:spcPct val="15000"/>
            </a:spcAft>
            <a:buChar char="••"/>
          </a:pPr>
          <a:r>
            <a:rPr lang="es-MX" sz="4000" kern="1200" dirty="0">
              <a:latin typeface="Aharoni" panose="02010803020104030203" pitchFamily="2" charset="-79"/>
              <a:cs typeface="Aharoni" panose="02010803020104030203" pitchFamily="2" charset="-79"/>
            </a:rPr>
            <a:t>25% final de la tabla</a:t>
          </a:r>
        </a:p>
      </dsp:txBody>
      <dsp:txXfrm rot="-5400000">
        <a:off x="740259" y="2761885"/>
        <a:ext cx="4801520" cy="62027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646ACC-0227-471A-923C-36D529C20AC0}" type="datetimeFigureOut">
              <a:rPr lang="es-MX" smtClean="0"/>
              <a:pPr/>
              <a:t>16/05/2017</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E45451-C4FD-42C6-84B2-215FF7C39F4F}" type="slidenum">
              <a:rPr lang="es-MX" smtClean="0"/>
              <a:pPr/>
              <a:t>‹Nº›</a:t>
            </a:fld>
            <a:endParaRPr lang="es-MX"/>
          </a:p>
        </p:txBody>
      </p:sp>
    </p:spTree>
    <p:extLst>
      <p:ext uri="{BB962C8B-B14F-4D97-AF65-F5344CB8AC3E}">
        <p14:creationId xmlns:p14="http://schemas.microsoft.com/office/powerpoint/2010/main" val="199038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EA9C06F-6D20-498D-AF07-60D8EE7448AC}" type="slidenum">
              <a:rPr lang="es-MX" smtClean="0"/>
              <a:t>47</a:t>
            </a:fld>
            <a:endParaRPr lang="es-MX"/>
          </a:p>
        </p:txBody>
      </p:sp>
    </p:spTree>
    <p:extLst>
      <p:ext uri="{BB962C8B-B14F-4D97-AF65-F5344CB8AC3E}">
        <p14:creationId xmlns:p14="http://schemas.microsoft.com/office/powerpoint/2010/main" val="2675179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EA9C06F-6D20-498D-AF07-60D8EE7448AC}" type="slidenum">
              <a:rPr lang="es-MX" smtClean="0"/>
              <a:t>48</a:t>
            </a:fld>
            <a:endParaRPr lang="es-MX"/>
          </a:p>
        </p:txBody>
      </p:sp>
    </p:spTree>
    <p:extLst>
      <p:ext uri="{BB962C8B-B14F-4D97-AF65-F5344CB8AC3E}">
        <p14:creationId xmlns:p14="http://schemas.microsoft.com/office/powerpoint/2010/main" val="318902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BEA9C06F-6D20-498D-AF07-60D8EE7448AC}" type="slidenum">
              <a:rPr lang="es-MX" smtClean="0"/>
              <a:t>58</a:t>
            </a:fld>
            <a:endParaRPr lang="es-MX"/>
          </a:p>
        </p:txBody>
      </p:sp>
    </p:spTree>
    <p:extLst>
      <p:ext uri="{BB962C8B-B14F-4D97-AF65-F5344CB8AC3E}">
        <p14:creationId xmlns:p14="http://schemas.microsoft.com/office/powerpoint/2010/main" val="185587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BEC26F06-1882-42DC-B812-8A21C0333977}" type="datetimeFigureOut">
              <a:rPr lang="es-MX" smtClean="0"/>
              <a:pPr/>
              <a:t>16/05/2017</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F93B3A0F-8EDD-4701-BCDA-9AA9ECA80363}" type="slidenum">
              <a:rPr lang="es-MX" smtClean="0"/>
              <a:pPr/>
              <a:t>‹Nº›</a:t>
            </a:fld>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EC26F06-1882-42DC-B812-8A21C0333977}" type="datetimeFigureOut">
              <a:rPr lang="es-MX" smtClean="0"/>
              <a:pPr/>
              <a:t>16/05/2017</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F93B3A0F-8EDD-4701-BCDA-9AA9ECA80363}" type="slidenum">
              <a:rPr lang="es-MX" smtClean="0"/>
              <a:pPr/>
              <a:t>‹Nº›</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EC26F06-1882-42DC-B812-8A21C0333977}" type="datetimeFigureOut">
              <a:rPr lang="es-MX" smtClean="0"/>
              <a:pPr/>
              <a:t>16/05/2017</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F93B3A0F-8EDD-4701-BCDA-9AA9ECA80363}" type="slidenum">
              <a:rPr lang="es-MX" smtClean="0"/>
              <a:pPr/>
              <a:t>‹Nº›</a:t>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EC26F06-1882-42DC-B812-8A21C0333977}" type="datetimeFigureOut">
              <a:rPr lang="es-MX" smtClean="0"/>
              <a:pPr/>
              <a:t>16/05/2017</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F93B3A0F-8EDD-4701-BCDA-9AA9ECA80363}" type="slidenum">
              <a:rPr lang="es-MX" smtClean="0"/>
              <a:pPr/>
              <a:t>‹Nº›</a:t>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BEC26F06-1882-42DC-B812-8A21C0333977}" type="datetimeFigureOut">
              <a:rPr lang="es-MX" smtClean="0"/>
              <a:pPr/>
              <a:t>16/05/2017</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F93B3A0F-8EDD-4701-BCDA-9AA9ECA80363}" type="slidenum">
              <a:rPr lang="es-MX" smtClean="0"/>
              <a:pPr/>
              <a:t>‹Nº›</a:t>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BEC26F06-1882-42DC-B812-8A21C0333977}" type="datetimeFigureOut">
              <a:rPr lang="es-MX" smtClean="0"/>
              <a:pPr/>
              <a:t>16/05/2017</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F93B3A0F-8EDD-4701-BCDA-9AA9ECA80363}" type="slidenum">
              <a:rPr lang="es-MX" smtClean="0"/>
              <a:pPr/>
              <a:t>‹Nº›</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BEC26F06-1882-42DC-B812-8A21C0333977}" type="datetimeFigureOut">
              <a:rPr lang="es-MX" smtClean="0"/>
              <a:pPr/>
              <a:t>16/05/2017</a:t>
            </a:fld>
            <a:endParaRPr lang="es-MX"/>
          </a:p>
        </p:txBody>
      </p:sp>
      <p:sp>
        <p:nvSpPr>
          <p:cNvPr id="8" name="7 Marcador de pie de página"/>
          <p:cNvSpPr>
            <a:spLocks noGrp="1"/>
          </p:cNvSpPr>
          <p:nvPr>
            <p:ph type="ftr" sz="quarter" idx="11"/>
          </p:nvPr>
        </p:nvSpPr>
        <p:spPr/>
        <p:txBody>
          <a:bodyPr/>
          <a:lstStyle/>
          <a:p>
            <a:endParaRPr lang="es-MX"/>
          </a:p>
        </p:txBody>
      </p:sp>
      <p:sp>
        <p:nvSpPr>
          <p:cNvPr id="9" name="8 Marcador de número de diapositiva"/>
          <p:cNvSpPr>
            <a:spLocks noGrp="1"/>
          </p:cNvSpPr>
          <p:nvPr>
            <p:ph type="sldNum" sz="quarter" idx="12"/>
          </p:nvPr>
        </p:nvSpPr>
        <p:spPr/>
        <p:txBody>
          <a:bodyPr/>
          <a:lstStyle/>
          <a:p>
            <a:fld id="{F93B3A0F-8EDD-4701-BCDA-9AA9ECA80363}" type="slidenum">
              <a:rPr lang="es-MX" smtClean="0"/>
              <a:pPr/>
              <a:t>‹Nº›</a:t>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BEC26F06-1882-42DC-B812-8A21C0333977}" type="datetimeFigureOut">
              <a:rPr lang="es-MX" smtClean="0"/>
              <a:pPr/>
              <a:t>16/05/2017</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F93B3A0F-8EDD-4701-BCDA-9AA9ECA80363}" type="slidenum">
              <a:rPr lang="es-MX" smtClean="0"/>
              <a:pPr/>
              <a:t>‹Nº›</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EC26F06-1882-42DC-B812-8A21C0333977}" type="datetimeFigureOut">
              <a:rPr lang="es-MX" smtClean="0"/>
              <a:pPr/>
              <a:t>16/05/2017</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F93B3A0F-8EDD-4701-BCDA-9AA9ECA80363}" type="slidenum">
              <a:rPr lang="es-MX" smtClean="0"/>
              <a:pPr/>
              <a:t>‹Nº›</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EC26F06-1882-42DC-B812-8A21C0333977}" type="datetimeFigureOut">
              <a:rPr lang="es-MX" smtClean="0"/>
              <a:pPr/>
              <a:t>16/05/2017</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F93B3A0F-8EDD-4701-BCDA-9AA9ECA80363}" type="slidenum">
              <a:rPr lang="es-MX" smtClean="0"/>
              <a:pPr/>
              <a:t>‹Nº›</a:t>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EC26F06-1882-42DC-B812-8A21C0333977}" type="datetimeFigureOut">
              <a:rPr lang="es-MX" smtClean="0"/>
              <a:pPr/>
              <a:t>16/05/2017</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F93B3A0F-8EDD-4701-BCDA-9AA9ECA80363}" type="slidenum">
              <a:rPr lang="es-MX" smtClean="0"/>
              <a:pPr/>
              <a:t>‹Nº›</a:t>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26F06-1882-42DC-B812-8A21C0333977}" type="datetimeFigureOut">
              <a:rPr lang="es-MX" smtClean="0"/>
              <a:pPr/>
              <a:t>16/05/2017</a:t>
            </a:fld>
            <a:endParaRPr lang="es-MX"/>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3B3A0F-8EDD-4701-BCDA-9AA9ECA80363}" type="slidenum">
              <a:rPr lang="es-MX" smtClean="0"/>
              <a:pPr/>
              <a:t>‹Nº›</a:t>
            </a:fld>
            <a:endParaRPr lang="es-MX"/>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www.scimago.es/" TargetMode="External"/><Relationship Id="rId2" Type="http://schemas.openxmlformats.org/officeDocument/2006/relationships/image" Target="../media/image189.png"/><Relationship Id="rId1" Type="http://schemas.openxmlformats.org/officeDocument/2006/relationships/slideLayout" Target="../slideLayouts/slideLayout1.xml"/><Relationship Id="rId4" Type="http://schemas.openxmlformats.org/officeDocument/2006/relationships/hyperlink" Target="http://en.wikipedia.org/wiki/PageRank"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hyperlink" Target="http://www.snowballmetrics.com/" TargetMode="External"/><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11.xml.rels><?xml version="1.0" encoding="UTF-8" standalone="yes"?>
<Relationships xmlns="http://schemas.openxmlformats.org/package/2006/relationships"><Relationship Id="rId3" Type="http://schemas.openxmlformats.org/officeDocument/2006/relationships/hyperlink" Target="http://www.scimagojr.com/" TargetMode="Externa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1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 Id="rId6" Type="http://schemas.openxmlformats.org/officeDocument/2006/relationships/image" Target="../media/image211.jpg"/><Relationship Id="rId5" Type="http://schemas.openxmlformats.org/officeDocument/2006/relationships/image" Target="../media/image210.png"/><Relationship Id="rId4" Type="http://schemas.openxmlformats.org/officeDocument/2006/relationships/image" Target="../media/image209.png"/></Relationships>
</file>

<file path=ppt/slides/_rels/slide11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chart" Target="../charts/chart1.xml"/><Relationship Id="rId1" Type="http://schemas.openxmlformats.org/officeDocument/2006/relationships/slideLayout" Target="../slideLayouts/slideLayout6.xml"/><Relationship Id="rId6" Type="http://schemas.openxmlformats.org/officeDocument/2006/relationships/image" Target="../media/image213.jpeg"/><Relationship Id="rId5" Type="http://schemas.openxmlformats.org/officeDocument/2006/relationships/image" Target="../media/image210.png"/><Relationship Id="rId4" Type="http://schemas.openxmlformats.org/officeDocument/2006/relationships/image" Target="../media/image209.png"/></Relationships>
</file>

<file path=ppt/slides/_rels/slide11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hyperlink" Target="http://www.scimagojr.com/worldreport.php?w=Latin%20America" TargetMode="External"/><Relationship Id="rId2" Type="http://schemas.openxmlformats.org/officeDocument/2006/relationships/image" Target="../media/image215.png"/><Relationship Id="rId1" Type="http://schemas.openxmlformats.org/officeDocument/2006/relationships/slideLayout" Target="../slideLayouts/slideLayout6.xml"/><Relationship Id="rId4" Type="http://schemas.openxmlformats.org/officeDocument/2006/relationships/image" Target="../media/image214.png"/></Relationships>
</file>

<file path=ppt/slides/_rels/slide11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image" Target="../media/image218.jp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225.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hyperlink" Target="https://www.altmetric.com/top100/2014/"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www.elprofesionaldelainformacion.com/contenidos/2014/jul/03_esp.pdf" TargetMode="External"/><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24.xml.rels><?xml version="1.0" encoding="UTF-8" standalone="yes"?>
<Relationships xmlns="http://schemas.openxmlformats.org/package/2006/relationships"><Relationship Id="rId3" Type="http://schemas.openxmlformats.org/officeDocument/2006/relationships/hyperlink" Target="http://www.elprofesionaldelainformacion.com/contenidos/2014/jul/03_esp.pdf" TargetMode="External"/><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hyperlink" Target="http://www.revistas.unal.edu.co/index.php/recs/article/view/58966/56655" TargetMode="External"/><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www.revistas.unal.edu.co/index.php/recs/article/view/58966/56655" TargetMode="External"/><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hyperlink" Target="https://link.springer.com/article/10.1007/s11192-015-1765-5"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 Id="rId4" Type="http://schemas.openxmlformats.org/officeDocument/2006/relationships/image" Target="../media/image237.png"/></Relationships>
</file>

<file path=ppt/slides/_rels/slide13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chart" Target="../charts/chart3.xml"/><Relationship Id="rId1" Type="http://schemas.openxmlformats.org/officeDocument/2006/relationships/slideLayout" Target="../slideLayouts/slideLayout6.xml"/><Relationship Id="rId5" Type="http://schemas.openxmlformats.org/officeDocument/2006/relationships/image" Target="../media/image242.jpg"/><Relationship Id="rId4" Type="http://schemas.openxmlformats.org/officeDocument/2006/relationships/image" Target="../media/image241.jpg"/></Relationships>
</file>

<file path=ppt/slides/_rels/slide13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link.springer.com/article/10.1007/s11192-015-1765-5"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image" Target="../media/image245.jpeg"/><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s>
</file>

<file path=ppt/slides/_rels/slide14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hyperlink" Target="http://periodica.unam.mx/" TargetMode="External"/><Relationship Id="rId5" Type="http://schemas.openxmlformats.org/officeDocument/2006/relationships/hyperlink" Target="http://clase.unam.mx/" TargetMode="External"/><Relationship Id="rId4" Type="http://schemas.openxmlformats.org/officeDocument/2006/relationships/hyperlink" Target="http://biblat.unam.mx/" TargetMode="External"/></Relationships>
</file>

<file path=ppt/slides/_rels/slide14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14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49.xml.rels><?xml version="1.0" encoding="UTF-8" standalone="yes"?>
<Relationships xmlns="http://schemas.openxmlformats.org/package/2006/relationships"><Relationship Id="rId3" Type="http://schemas.openxmlformats.org/officeDocument/2006/relationships/hyperlink" Target="http://analytics.scielo.org/" TargetMode="External"/><Relationship Id="rId2" Type="http://schemas.openxmlformats.org/officeDocument/2006/relationships/image" Target="../media/image266.png"/><Relationship Id="rId1" Type="http://schemas.openxmlformats.org/officeDocument/2006/relationships/slideLayout" Target="../slideLayouts/slideLayout2.xml"/><Relationship Id="rId5" Type="http://schemas.openxmlformats.org/officeDocument/2006/relationships/image" Target="../media/image268.png"/><Relationship Id="rId4" Type="http://schemas.openxmlformats.org/officeDocument/2006/relationships/image" Target="../media/image267.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analytics.scielo.org/" TargetMode="External"/><Relationship Id="rId2" Type="http://schemas.openxmlformats.org/officeDocument/2006/relationships/image" Target="../media/image266.png"/><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267.png"/></Relationships>
</file>

<file path=ppt/slides/_rels/slide15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272.png"/></Relationships>
</file>

<file path=ppt/slides/_rels/slide1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5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hyperlink" Target="mailto:scielo@dgb.unam.mx" TargetMode="External"/><Relationship Id="rId1" Type="http://schemas.openxmlformats.org/officeDocument/2006/relationships/slideLayout" Target="../slideLayouts/slideLayout2.xml"/><Relationship Id="rId5" Type="http://schemas.openxmlformats.org/officeDocument/2006/relationships/image" Target="../media/image278.jpeg"/><Relationship Id="rId4" Type="http://schemas.openxmlformats.org/officeDocument/2006/relationships/image" Target="../media/image277.emf"/></Relationships>
</file>

<file path=ppt/slides/_rels/slide15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80.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link.springer.com/article/10.1007/s11192-015-1765-5"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2.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www.scimagojr.com/" TargetMode="Externa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scholarlykitchen.sspnet.org/2015/07/28/network-based-citation-metrics-eigenfactor-vs-sjr" TargetMode="External"/><Relationship Id="rId1" Type="http://schemas.openxmlformats.org/officeDocument/2006/relationships/slideLayout" Target="../slideLayouts/slideLayout2.xml"/><Relationship Id="rId4" Type="http://schemas.openxmlformats.org/officeDocument/2006/relationships/hyperlink" Target="https://scholarlykitchen.sspnet.org/2017/05/15/citation-performance-indicators-short-introducti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https://www.timeshighereducation.com/world-university-rankings/methodology-world-university-rankings-2016-2017"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hyperlink" Target="http://www.scimagoir.com/" TargetMode="Externa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12" Type="http://schemas.openxmlformats.org/officeDocument/2006/relationships/image" Target="../media/image17.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5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8.png"/><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6.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www.ascb.org/dora" TargetMode="Externa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hyperlink" Target="http://www.leidenmanifesto.org/" TargetMode="External"/><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8.xml.rels><?xml version="1.0" encoding="UTF-8" standalone="yes"?>
<Relationships xmlns="http://schemas.openxmlformats.org/package/2006/relationships"><Relationship Id="rId3" Type="http://schemas.openxmlformats.org/officeDocument/2006/relationships/hyperlink" Target="http://www.theguardian.com/science/2013/dec/09/nobel-winner-boycott-science-journals" TargetMode="External"/><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jp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8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9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940884" y="2874351"/>
            <a:ext cx="2861735" cy="1044475"/>
          </a:xfrm>
          <a:prstGeom prst="rect">
            <a:avLst/>
          </a:prstGeom>
        </p:spPr>
        <p:txBody>
          <a:bodyPr vert="horz" lIns="68580" tIns="34290" rIns="68580" bIns="3429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1125" b="1" dirty="0">
                <a:solidFill>
                  <a:srgbClr val="0070C0"/>
                </a:solidFill>
              </a:rPr>
              <a:t> </a:t>
            </a:r>
            <a:r>
              <a:rPr lang="es-MX" sz="4500" b="1" dirty="0">
                <a:solidFill>
                  <a:srgbClr val="0070C0"/>
                </a:solidFill>
              </a:rPr>
              <a:t/>
            </a:r>
            <a:br>
              <a:rPr lang="es-MX" sz="4500" b="1" dirty="0">
                <a:solidFill>
                  <a:srgbClr val="0070C0"/>
                </a:solidFill>
              </a:rPr>
            </a:br>
            <a:r>
              <a:rPr lang="es-MX" sz="3300" b="1" dirty="0">
                <a:solidFill>
                  <a:srgbClr val="0070C0"/>
                </a:solidFill>
                <a:effectLst>
                  <a:outerShdw blurRad="38100" dist="38100" dir="2700000" algn="tl">
                    <a:srgbClr val="000000">
                      <a:alpha val="43137"/>
                    </a:srgbClr>
                  </a:outerShdw>
                </a:effectLst>
              </a:rPr>
              <a:t>Indicadores </a:t>
            </a:r>
            <a:r>
              <a:rPr lang="es-MX" sz="3300" b="1" dirty="0" err="1">
                <a:solidFill>
                  <a:srgbClr val="0070C0"/>
                </a:solidFill>
                <a:effectLst>
                  <a:outerShdw blurRad="38100" dist="38100" dir="2700000" algn="tl">
                    <a:srgbClr val="000000">
                      <a:alpha val="43137"/>
                    </a:srgbClr>
                  </a:outerShdw>
                </a:effectLst>
              </a:rPr>
              <a:t>bibliométricos</a:t>
            </a:r>
            <a:endParaRPr lang="es-MX" sz="4500" b="1" dirty="0">
              <a:solidFill>
                <a:srgbClr val="0070C0"/>
              </a:solidFill>
              <a:effectLst>
                <a:outerShdw blurRad="38100" dist="38100" dir="2700000" algn="tl">
                  <a:srgbClr val="000000">
                    <a:alpha val="43137"/>
                  </a:srgbClr>
                </a:outerShdw>
              </a:effectLst>
            </a:endParaRPr>
          </a:p>
        </p:txBody>
      </p:sp>
      <p:sp>
        <p:nvSpPr>
          <p:cNvPr id="5" name="Título 1"/>
          <p:cNvSpPr txBox="1">
            <a:spLocks/>
          </p:cNvSpPr>
          <p:nvPr/>
        </p:nvSpPr>
        <p:spPr>
          <a:xfrm>
            <a:off x="4644008" y="2389890"/>
            <a:ext cx="2137835" cy="633842"/>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300" b="1" dirty="0">
                <a:solidFill>
                  <a:srgbClr val="0070C0"/>
                </a:solidFill>
                <a:effectLst>
                  <a:outerShdw blurRad="38100" dist="38100" dir="2700000" algn="tl">
                    <a:srgbClr val="000000">
                      <a:alpha val="43137"/>
                    </a:srgbClr>
                  </a:outerShdw>
                </a:effectLst>
              </a:rPr>
              <a:t>Revistas</a:t>
            </a:r>
          </a:p>
        </p:txBody>
      </p:sp>
      <p:sp>
        <p:nvSpPr>
          <p:cNvPr id="6" name="Título 1"/>
          <p:cNvSpPr txBox="1">
            <a:spLocks/>
          </p:cNvSpPr>
          <p:nvPr/>
        </p:nvSpPr>
        <p:spPr>
          <a:xfrm>
            <a:off x="4915483" y="4180078"/>
            <a:ext cx="2506121" cy="633842"/>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300" b="1" dirty="0">
                <a:solidFill>
                  <a:srgbClr val="0070C0"/>
                </a:solidFill>
                <a:effectLst>
                  <a:outerShdw blurRad="38100" dist="38100" dir="2700000" algn="tl">
                    <a:srgbClr val="000000">
                      <a:alpha val="43137"/>
                    </a:srgbClr>
                  </a:outerShdw>
                </a:effectLst>
              </a:rPr>
              <a:t>Instituciones</a:t>
            </a:r>
          </a:p>
        </p:txBody>
      </p:sp>
      <p:sp>
        <p:nvSpPr>
          <p:cNvPr id="2" name="CuadroTexto 1"/>
          <p:cNvSpPr txBox="1"/>
          <p:nvPr/>
        </p:nvSpPr>
        <p:spPr>
          <a:xfrm>
            <a:off x="706031" y="344333"/>
            <a:ext cx="7916431" cy="830997"/>
          </a:xfrm>
          <a:prstGeom prst="rect">
            <a:avLst/>
          </a:prstGeom>
          <a:noFill/>
        </p:spPr>
        <p:txBody>
          <a:bodyPr wrap="square" rtlCol="0">
            <a:spAutoFit/>
          </a:bodyPr>
          <a:lstStyle/>
          <a:p>
            <a:pPr algn="ctr"/>
            <a:r>
              <a:rPr lang="es-MX" sz="2400" b="1" dirty="0"/>
              <a:t>Indicadores y evaluación </a:t>
            </a:r>
            <a:r>
              <a:rPr lang="es-MX" sz="2400" b="1" dirty="0" err="1"/>
              <a:t>bibliométricos</a:t>
            </a:r>
            <a:r>
              <a:rPr lang="es-MX" sz="2400" b="1" dirty="0"/>
              <a:t> </a:t>
            </a:r>
          </a:p>
          <a:p>
            <a:pPr algn="ctr"/>
            <a:r>
              <a:rPr lang="es-MX" sz="2400" b="1" dirty="0"/>
              <a:t>de las publicaciones científicas</a:t>
            </a:r>
            <a:endParaRPr lang="es-MX" sz="2400" dirty="0"/>
          </a:p>
        </p:txBody>
      </p:sp>
      <p:sp>
        <p:nvSpPr>
          <p:cNvPr id="17" name="Título 1"/>
          <p:cNvSpPr txBox="1">
            <a:spLocks/>
          </p:cNvSpPr>
          <p:nvPr/>
        </p:nvSpPr>
        <p:spPr>
          <a:xfrm>
            <a:off x="4644008" y="3284984"/>
            <a:ext cx="2137835" cy="633842"/>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300" b="1" dirty="0">
                <a:solidFill>
                  <a:srgbClr val="0070C0"/>
                </a:solidFill>
                <a:effectLst>
                  <a:outerShdw blurRad="38100" dist="38100" dir="2700000" algn="tl">
                    <a:srgbClr val="000000">
                      <a:alpha val="43137"/>
                    </a:srgbClr>
                  </a:outerShdw>
                </a:effectLst>
              </a:rPr>
              <a:t>Autores</a:t>
            </a:r>
          </a:p>
        </p:txBody>
      </p:sp>
      <p:sp>
        <p:nvSpPr>
          <p:cNvPr id="7" name="Título 1"/>
          <p:cNvSpPr txBox="1">
            <a:spLocks/>
          </p:cNvSpPr>
          <p:nvPr/>
        </p:nvSpPr>
        <p:spPr>
          <a:xfrm>
            <a:off x="5045340" y="5033493"/>
            <a:ext cx="2506121" cy="633842"/>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MX" sz="3300" b="1" dirty="0">
                <a:solidFill>
                  <a:srgbClr val="0070C0"/>
                </a:solidFill>
                <a:effectLst>
                  <a:outerShdw blurRad="38100" dist="38100" dir="2700000" algn="tl">
                    <a:srgbClr val="000000">
                      <a:alpha val="43137"/>
                    </a:srgbClr>
                  </a:outerShdw>
                </a:effectLst>
              </a:rPr>
              <a:t>Países</a:t>
            </a:r>
          </a:p>
        </p:txBody>
      </p:sp>
    </p:spTree>
    <p:extLst>
      <p:ext uri="{BB962C8B-B14F-4D97-AF65-F5344CB8AC3E}">
        <p14:creationId xmlns:p14="http://schemas.microsoft.com/office/powerpoint/2010/main" val="388350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2988" r="12594" b="5201"/>
          <a:stretch/>
        </p:blipFill>
        <p:spPr>
          <a:xfrm>
            <a:off x="1" y="-1"/>
            <a:ext cx="9144000" cy="6741369"/>
          </a:xfrm>
          <a:prstGeom prst="rect">
            <a:avLst/>
          </a:prstGeom>
        </p:spPr>
      </p:pic>
      <p:sp>
        <p:nvSpPr>
          <p:cNvPr id="5" name="CuadroTexto 4"/>
          <p:cNvSpPr txBox="1"/>
          <p:nvPr/>
        </p:nvSpPr>
        <p:spPr>
          <a:xfrm>
            <a:off x="2843808" y="13647"/>
            <a:ext cx="7560840" cy="400110"/>
          </a:xfrm>
          <a:prstGeom prst="rect">
            <a:avLst/>
          </a:prstGeom>
          <a:noFill/>
        </p:spPr>
        <p:txBody>
          <a:bodyPr wrap="square" rtlCol="0">
            <a:spAutoFit/>
          </a:bodyPr>
          <a:lstStyle/>
          <a:p>
            <a:r>
              <a:rPr lang="es-MX" sz="2000" dirty="0"/>
              <a:t>https://www.slideshare.net/b-on_fccn/elsevier-why-scopus</a:t>
            </a:r>
          </a:p>
        </p:txBody>
      </p:sp>
    </p:spTree>
    <p:extLst>
      <p:ext uri="{BB962C8B-B14F-4D97-AF65-F5344CB8AC3E}">
        <p14:creationId xmlns:p14="http://schemas.microsoft.com/office/powerpoint/2010/main" val="24953881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1682"/>
            <a:ext cx="9198177" cy="3553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Elipse"/>
          <p:cNvSpPr/>
          <p:nvPr/>
        </p:nvSpPr>
        <p:spPr>
          <a:xfrm>
            <a:off x="4278373" y="1927871"/>
            <a:ext cx="978395" cy="324036"/>
          </a:xfrm>
          <a:prstGeom prst="ellipse">
            <a:avLst/>
          </a:prstGeom>
          <a:solidFill>
            <a:srgbClr val="FF0000">
              <a:alpha val="2117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7" name="Rectángulo 6"/>
          <p:cNvSpPr/>
          <p:nvPr/>
        </p:nvSpPr>
        <p:spPr>
          <a:xfrm>
            <a:off x="3442480" y="992832"/>
            <a:ext cx="2710845"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Búsqueda por referencia citada en </a:t>
            </a:r>
            <a:r>
              <a:rPr lang="es-MX" sz="1500" b="1" dirty="0" err="1">
                <a:effectLst>
                  <a:outerShdw blurRad="38100" dist="38100" dir="2700000" algn="tl">
                    <a:srgbClr val="000000">
                      <a:alpha val="43137"/>
                    </a:srgbClr>
                  </a:outerShdw>
                </a:effectLst>
              </a:rPr>
              <a:t>Scopus</a:t>
            </a:r>
            <a:endParaRPr lang="es-MX" sz="1500" b="1" dirty="0"/>
          </a:p>
        </p:txBody>
      </p:sp>
      <p:cxnSp>
        <p:nvCxnSpPr>
          <p:cNvPr id="9" name="Conector recto de flecha 8"/>
          <p:cNvCxnSpPr/>
          <p:nvPr/>
        </p:nvCxnSpPr>
        <p:spPr>
          <a:xfrm flipH="1">
            <a:off x="4761133" y="1413492"/>
            <a:ext cx="6437" cy="550248"/>
          </a:xfrm>
          <a:prstGeom prst="straightConnector1">
            <a:avLst/>
          </a:prstGeom>
          <a:ln w="98425">
            <a:solidFill>
              <a:srgbClr val="00B0F0"/>
            </a:solidFill>
            <a:tailEnd type="triangle"/>
          </a:ln>
          <a:effectLst>
            <a:outerShdw blurRad="50800" dist="1143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44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17" y="1524186"/>
            <a:ext cx="8673350" cy="3141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Elipse"/>
          <p:cNvSpPr/>
          <p:nvPr/>
        </p:nvSpPr>
        <p:spPr>
          <a:xfrm>
            <a:off x="136518" y="1798571"/>
            <a:ext cx="1271177" cy="324036"/>
          </a:xfrm>
          <a:prstGeom prst="ellipse">
            <a:avLst/>
          </a:prstGeom>
          <a:solidFill>
            <a:srgbClr val="00B0F0">
              <a:alpha val="25882"/>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5" name="Rectángulo 4"/>
          <p:cNvSpPr/>
          <p:nvPr/>
        </p:nvSpPr>
        <p:spPr>
          <a:xfrm>
            <a:off x="136518" y="902440"/>
            <a:ext cx="4417150"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effectLst>
                  <a:outerShdw blurRad="38100" dist="38100" dir="2700000" algn="tl">
                    <a:srgbClr val="000000">
                      <a:alpha val="43137"/>
                    </a:srgbClr>
                  </a:outerShdw>
                </a:effectLst>
              </a:rPr>
              <a:t>198 documentos que citan al autor buscado</a:t>
            </a:r>
            <a:endParaRPr lang="es-MX" sz="2100" b="1" dirty="0"/>
          </a:p>
        </p:txBody>
      </p:sp>
      <p:cxnSp>
        <p:nvCxnSpPr>
          <p:cNvPr id="6" name="Conector recto de flecha 5"/>
          <p:cNvCxnSpPr/>
          <p:nvPr/>
        </p:nvCxnSpPr>
        <p:spPr>
          <a:xfrm flipH="1">
            <a:off x="2577498" y="1958140"/>
            <a:ext cx="761265" cy="2450"/>
          </a:xfrm>
          <a:prstGeom prst="straightConnector1">
            <a:avLst/>
          </a:prstGeom>
          <a:ln w="98425">
            <a:solidFill>
              <a:srgbClr val="00B0F0"/>
            </a:solidFill>
            <a:tailEnd type="triangle"/>
          </a:ln>
          <a:effectLst>
            <a:outerShdw blurRad="50800" dist="1143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3 Elipse"/>
          <p:cNvSpPr/>
          <p:nvPr/>
        </p:nvSpPr>
        <p:spPr>
          <a:xfrm>
            <a:off x="1407695" y="1798571"/>
            <a:ext cx="1271177" cy="324036"/>
          </a:xfrm>
          <a:prstGeom prst="ellipse">
            <a:avLst/>
          </a:prstGeom>
          <a:solidFill>
            <a:srgbClr val="00B0F0">
              <a:alpha val="25882"/>
            </a:srgb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4" name="Rectángulo 13"/>
          <p:cNvSpPr/>
          <p:nvPr/>
        </p:nvSpPr>
        <p:spPr>
          <a:xfrm>
            <a:off x="3338763" y="1544739"/>
            <a:ext cx="4417150" cy="82680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effectLst>
                  <a:outerShdw blurRad="38100" dist="38100" dir="2700000" algn="tl">
                    <a:srgbClr val="000000">
                      <a:alpha val="43137"/>
                    </a:srgbClr>
                  </a:outerShdw>
                </a:effectLst>
              </a:rPr>
              <a:t>VIEW SECONDARY DOCUMENTS: </a:t>
            </a:r>
          </a:p>
          <a:p>
            <a:pPr algn="ctr"/>
            <a:r>
              <a:rPr lang="es-MX" b="1" dirty="0">
                <a:effectLst>
                  <a:outerShdw blurRad="38100" dist="38100" dir="2700000" algn="tl">
                    <a:srgbClr val="000000">
                      <a:alpha val="43137"/>
                    </a:srgbClr>
                  </a:outerShdw>
                </a:effectLst>
              </a:rPr>
              <a:t>muestra los registros de las referencias de los documentos que no están en </a:t>
            </a:r>
            <a:r>
              <a:rPr lang="es-MX" b="1" dirty="0" err="1">
                <a:effectLst>
                  <a:outerShdw blurRad="38100" dist="38100" dir="2700000" algn="tl">
                    <a:srgbClr val="000000">
                      <a:alpha val="43137"/>
                    </a:srgbClr>
                  </a:outerShdw>
                </a:effectLst>
              </a:rPr>
              <a:t>Scopus</a:t>
            </a:r>
            <a:endParaRPr lang="es-MX" sz="2100" b="1" dirty="0"/>
          </a:p>
        </p:txBody>
      </p:sp>
      <p:cxnSp>
        <p:nvCxnSpPr>
          <p:cNvPr id="15" name="Conector recto de flecha 14"/>
          <p:cNvCxnSpPr/>
          <p:nvPr/>
        </p:nvCxnSpPr>
        <p:spPr>
          <a:xfrm flipH="1">
            <a:off x="1001476" y="1340031"/>
            <a:ext cx="2" cy="536895"/>
          </a:xfrm>
          <a:prstGeom prst="straightConnector1">
            <a:avLst/>
          </a:prstGeom>
          <a:ln w="98425">
            <a:solidFill>
              <a:srgbClr val="00B0F0"/>
            </a:solidFill>
            <a:tailEnd type="triangle"/>
          </a:ln>
          <a:effectLst>
            <a:outerShdw blurRad="50800" dist="1143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16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569" t="6529" r="34644" b="47775"/>
          <a:stretch/>
        </p:blipFill>
        <p:spPr>
          <a:xfrm>
            <a:off x="251520" y="260648"/>
            <a:ext cx="8352928" cy="3403045"/>
          </a:xfrm>
          <a:prstGeom prst="rect">
            <a:avLst/>
          </a:prstGeom>
        </p:spPr>
      </p:pic>
      <p:sp>
        <p:nvSpPr>
          <p:cNvPr id="3" name="Rectángulo 2"/>
          <p:cNvSpPr/>
          <p:nvPr/>
        </p:nvSpPr>
        <p:spPr>
          <a:xfrm>
            <a:off x="2051720" y="178761"/>
            <a:ext cx="6768752"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effectLst>
                  <a:outerShdw blurRad="38100" dist="38100" dir="2700000" algn="tl">
                    <a:srgbClr val="000000">
                      <a:alpha val="43137"/>
                    </a:srgbClr>
                  </a:outerShdw>
                </a:effectLst>
              </a:rPr>
              <a:t>Búsqueda de citas recibidas por una revista no indizada en </a:t>
            </a:r>
            <a:r>
              <a:rPr lang="es-MX" b="1" dirty="0" err="1">
                <a:effectLst>
                  <a:outerShdw blurRad="38100" dist="38100" dir="2700000" algn="tl">
                    <a:srgbClr val="000000">
                      <a:alpha val="43137"/>
                    </a:srgbClr>
                  </a:outerShdw>
                </a:effectLst>
              </a:rPr>
              <a:t>Scopus</a:t>
            </a:r>
            <a:r>
              <a:rPr lang="es-MX" b="1" dirty="0">
                <a:effectLst>
                  <a:outerShdw blurRad="38100" dist="38100" dir="2700000" algn="tl">
                    <a:srgbClr val="000000">
                      <a:alpha val="43137"/>
                    </a:srgbClr>
                  </a:outerShdw>
                </a:effectLst>
              </a:rPr>
              <a:t> </a:t>
            </a:r>
            <a:endParaRPr lang="es-MX" sz="2100" b="1" dirty="0"/>
          </a:p>
        </p:txBody>
      </p:sp>
      <p:sp>
        <p:nvSpPr>
          <p:cNvPr id="4" name="CuadroTexto 3"/>
          <p:cNvSpPr txBox="1"/>
          <p:nvPr/>
        </p:nvSpPr>
        <p:spPr>
          <a:xfrm>
            <a:off x="755576" y="2204864"/>
            <a:ext cx="6120680" cy="400110"/>
          </a:xfrm>
          <a:prstGeom prst="rect">
            <a:avLst/>
          </a:prstGeom>
          <a:solidFill>
            <a:schemeClr val="bg1">
              <a:lumMod val="65000"/>
            </a:schemeClr>
          </a:solidFill>
        </p:spPr>
        <p:txBody>
          <a:bodyPr wrap="square" rtlCol="0">
            <a:spAutoFit/>
          </a:bodyPr>
          <a:lstStyle/>
          <a:p>
            <a:r>
              <a:rPr lang="es-MX" sz="2000" b="1" dirty="0"/>
              <a:t>REFSRCTITLE ("NOMBRE DE LA REVISTA SIN ACENTOS")</a:t>
            </a:r>
          </a:p>
        </p:txBody>
      </p:sp>
      <p:pic>
        <p:nvPicPr>
          <p:cNvPr id="5" name="Imagen 4"/>
          <p:cNvPicPr>
            <a:picLocks noChangeAspect="1"/>
          </p:cNvPicPr>
          <p:nvPr/>
        </p:nvPicPr>
        <p:blipFill rotWithShape="1">
          <a:blip r:embed="rId3"/>
          <a:srcRect l="26775" t="34999" r="3139" b="6901"/>
          <a:stretch/>
        </p:blipFill>
        <p:spPr>
          <a:xfrm>
            <a:off x="251520" y="3212976"/>
            <a:ext cx="8568952" cy="3645024"/>
          </a:xfrm>
          <a:prstGeom prst="rect">
            <a:avLst/>
          </a:prstGeom>
        </p:spPr>
      </p:pic>
    </p:spTree>
    <p:extLst>
      <p:ext uri="{BB962C8B-B14F-4D97-AF65-F5344CB8AC3E}">
        <p14:creationId xmlns:p14="http://schemas.microsoft.com/office/powerpoint/2010/main" val="261192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1" nodeType="clickEffect">
                                  <p:stCondLst>
                                    <p:cond delay="0"/>
                                  </p:stCondLst>
                                  <p:childTnLst>
                                    <p:anim calcmode="lin" valueType="num">
                                      <p:cBhvr>
                                        <p:cTn id="16" dur="500"/>
                                        <p:tgtEl>
                                          <p:spTgt spid="4"/>
                                        </p:tgtEl>
                                        <p:attrNameLst>
                                          <p:attrName>ppt_w</p:attrName>
                                        </p:attrNameLst>
                                      </p:cBhvr>
                                      <p:tavLst>
                                        <p:tav tm="0">
                                          <p:val>
                                            <p:strVal val="ppt_w"/>
                                          </p:val>
                                        </p:tav>
                                        <p:tav tm="100000">
                                          <p:val>
                                            <p:fltVal val="0"/>
                                          </p:val>
                                        </p:tav>
                                      </p:tavLst>
                                    </p:anim>
                                    <p:anim calcmode="lin" valueType="num">
                                      <p:cBhvr>
                                        <p:cTn id="17" dur="500"/>
                                        <p:tgtEl>
                                          <p:spTgt spid="4"/>
                                        </p:tgtEl>
                                        <p:attrNameLst>
                                          <p:attrName>ppt_h</p:attrName>
                                        </p:attrNameLst>
                                      </p:cBhvr>
                                      <p:tavLst>
                                        <p:tav tm="0">
                                          <p:val>
                                            <p:strVal val="ppt_h"/>
                                          </p:val>
                                        </p:tav>
                                        <p:tav tm="100000">
                                          <p:val>
                                            <p:fltVal val="0"/>
                                          </p:val>
                                        </p:tav>
                                      </p:tavLst>
                                    </p:anim>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4325" t="6602" r="5900" b="4500"/>
          <a:stretch/>
        </p:blipFill>
        <p:spPr>
          <a:xfrm>
            <a:off x="107505" y="89248"/>
            <a:ext cx="9036496" cy="6652120"/>
          </a:xfrm>
          <a:prstGeom prst="rect">
            <a:avLst/>
          </a:prstGeom>
        </p:spPr>
      </p:pic>
      <p:sp>
        <p:nvSpPr>
          <p:cNvPr id="3" name="Rectángulo 2"/>
          <p:cNvSpPr/>
          <p:nvPr/>
        </p:nvSpPr>
        <p:spPr>
          <a:xfrm>
            <a:off x="3779912" y="692696"/>
            <a:ext cx="3960440"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effectLst>
                  <a:outerShdw blurRad="38100" dist="38100" dir="2700000" algn="tl">
                    <a:srgbClr val="000000">
                      <a:alpha val="43137"/>
                    </a:srgbClr>
                  </a:outerShdw>
                </a:effectLst>
              </a:rPr>
              <a:t>Documento </a:t>
            </a:r>
            <a:r>
              <a:rPr lang="es-MX" sz="3200" b="1" dirty="0" err="1">
                <a:effectLst>
                  <a:outerShdw blurRad="38100" dist="38100" dir="2700000" algn="tl">
                    <a:srgbClr val="000000">
                      <a:alpha val="43137"/>
                    </a:srgbClr>
                  </a:outerShdw>
                </a:effectLst>
              </a:rPr>
              <a:t>citante</a:t>
            </a:r>
            <a:endParaRPr lang="es-MX" sz="3600" b="1" dirty="0"/>
          </a:p>
        </p:txBody>
      </p:sp>
      <p:cxnSp>
        <p:nvCxnSpPr>
          <p:cNvPr id="5" name="Conector recto de flecha 4"/>
          <p:cNvCxnSpPr/>
          <p:nvPr/>
        </p:nvCxnSpPr>
        <p:spPr>
          <a:xfrm flipH="1">
            <a:off x="899592" y="6093296"/>
            <a:ext cx="1368152" cy="288032"/>
          </a:xfrm>
          <a:prstGeom prst="straightConnector1">
            <a:avLst/>
          </a:prstGeom>
          <a:ln w="193675" cap="rnd" cmpd="sng">
            <a:solidFill>
              <a:srgbClr val="00B0F0"/>
            </a:solidFill>
            <a:round/>
            <a:tailEnd type="triangle"/>
          </a:ln>
          <a:effectLst>
            <a:outerShdw blurRad="50800" dist="2286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rotWithShape="1">
          <a:blip r:embed="rId3"/>
          <a:srcRect t="7301" r="48819" b="9400"/>
          <a:stretch/>
        </p:blipFill>
        <p:spPr>
          <a:xfrm>
            <a:off x="4111235" y="6858000"/>
            <a:ext cx="5063970" cy="5589240"/>
          </a:xfrm>
          <a:prstGeom prst="rect">
            <a:avLst/>
          </a:prstGeom>
        </p:spPr>
      </p:pic>
      <p:sp>
        <p:nvSpPr>
          <p:cNvPr id="8" name="Rectángulo 7"/>
          <p:cNvSpPr/>
          <p:nvPr/>
        </p:nvSpPr>
        <p:spPr>
          <a:xfrm>
            <a:off x="3786758" y="692695"/>
            <a:ext cx="3960440"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a:effectLst>
                  <a:outerShdw blurRad="38100" dist="38100" dir="2700000" algn="tl">
                    <a:srgbClr val="000000">
                      <a:alpha val="43137"/>
                    </a:srgbClr>
                  </a:outerShdw>
                </a:effectLst>
              </a:rPr>
              <a:t>Documento citado</a:t>
            </a:r>
            <a:endParaRPr lang="es-MX" sz="3600" b="1" dirty="0"/>
          </a:p>
        </p:txBody>
      </p:sp>
      <p:sp>
        <p:nvSpPr>
          <p:cNvPr id="9" name="Rectángulo redondeado 8"/>
          <p:cNvSpPr/>
          <p:nvPr/>
        </p:nvSpPr>
        <p:spPr>
          <a:xfrm>
            <a:off x="4067944" y="5877272"/>
            <a:ext cx="5076056" cy="864096"/>
          </a:xfrm>
          <a:prstGeom prst="roundRect">
            <a:avLst/>
          </a:prstGeom>
          <a:solidFill>
            <a:srgbClr val="00B0F0">
              <a:alpha val="4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 name="Conector recto de flecha 9"/>
          <p:cNvCxnSpPr/>
          <p:nvPr/>
        </p:nvCxnSpPr>
        <p:spPr>
          <a:xfrm>
            <a:off x="899591" y="6417332"/>
            <a:ext cx="3167608" cy="0"/>
          </a:xfrm>
          <a:prstGeom prst="straightConnector1">
            <a:avLst/>
          </a:prstGeom>
          <a:ln w="193675" cap="rnd" cmpd="sng">
            <a:solidFill>
              <a:srgbClr val="00B0F0"/>
            </a:solidFill>
            <a:round/>
            <a:tailEnd type="triangle"/>
          </a:ln>
          <a:effectLst>
            <a:outerShdw blurRad="50800" dist="2286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53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2.59259E-6 L -0.00781 -0.8213 " pathEditMode="relative" rAng="0" ptsTypes="AA">
                                      <p:cBhvr>
                                        <p:cTn id="22" dur="2000" fill="hold"/>
                                        <p:tgtEl>
                                          <p:spTgt spid="7"/>
                                        </p:tgtEl>
                                        <p:attrNameLst>
                                          <p:attrName>ppt_x</p:attrName>
                                          <p:attrName>ppt_y</p:attrName>
                                        </p:attrNameLst>
                                      </p:cBhvr>
                                      <p:rCtr x="-399" y="-41065"/>
                                    </p:animMotion>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376" y="821930"/>
            <a:ext cx="6069493" cy="5128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369914" y="1165400"/>
            <a:ext cx="1309320" cy="646331"/>
          </a:xfrm>
          <a:prstGeom prst="rect">
            <a:avLst/>
          </a:prstGeom>
          <a:noFill/>
        </p:spPr>
        <p:txBody>
          <a:bodyPr wrap="square" rtlCol="0">
            <a:spAutoFit/>
          </a:bodyPr>
          <a:lstStyle/>
          <a:p>
            <a:r>
              <a:rPr lang="es-MX" b="1" dirty="0">
                <a:solidFill>
                  <a:srgbClr val="0070C0"/>
                </a:solidFill>
              </a:rPr>
              <a:t>Métricas de la revista</a:t>
            </a:r>
          </a:p>
        </p:txBody>
      </p:sp>
      <p:sp>
        <p:nvSpPr>
          <p:cNvPr id="2" name="1 Rectángulo"/>
          <p:cNvSpPr/>
          <p:nvPr/>
        </p:nvSpPr>
        <p:spPr>
          <a:xfrm>
            <a:off x="369914" y="3702622"/>
            <a:ext cx="2286000" cy="240515"/>
          </a:xfrm>
          <a:prstGeom prst="rect">
            <a:avLst/>
          </a:prstGeom>
        </p:spPr>
        <p:txBody>
          <a:bodyPr wrap="square">
            <a:spAutoFit/>
          </a:bodyPr>
          <a:lstStyle/>
          <a:p>
            <a:pPr>
              <a:lnSpc>
                <a:spcPct val="107000"/>
              </a:lnSpc>
              <a:spcAft>
                <a:spcPts val="600"/>
              </a:spcAft>
            </a:pPr>
            <a:r>
              <a:rPr lang="es-MX" sz="900" dirty="0">
                <a:solidFill>
                  <a:srgbClr val="0099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s-MX" sz="900" dirty="0">
              <a:solidFill>
                <a:srgbClr val="0099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Llamada con línea 1 3"/>
          <p:cNvSpPr/>
          <p:nvPr/>
        </p:nvSpPr>
        <p:spPr>
          <a:xfrm>
            <a:off x="5182543" y="935466"/>
            <a:ext cx="3961457" cy="1977874"/>
          </a:xfrm>
          <a:prstGeom prst="borderCallout1">
            <a:avLst>
              <a:gd name="adj1" fmla="val 18750"/>
              <a:gd name="adj2" fmla="val -8333"/>
              <a:gd name="adj3" fmla="val 128543"/>
              <a:gd name="adj4" fmla="val -17403"/>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solidFill>
                  <a:schemeClr val="tx1"/>
                </a:solidFill>
                <a:ea typeface="Times New Roman" panose="02020603050405020304" pitchFamily="18" charset="0"/>
                <a:cs typeface="Times New Roman" panose="02020603050405020304" pitchFamily="18" charset="0"/>
              </a:rPr>
              <a:t>SCImago Journal Rank</a:t>
            </a:r>
            <a:r>
              <a:rPr lang="es-MX" sz="1350" dirty="0">
                <a:solidFill>
                  <a:schemeClr val="tx1"/>
                </a:solidFill>
                <a:ea typeface="Times New Roman" panose="02020603050405020304" pitchFamily="18" charset="0"/>
                <a:cs typeface="Times New Roman" panose="02020603050405020304" pitchFamily="18" charset="0"/>
              </a:rPr>
              <a:t> (SJR) </a:t>
            </a:r>
          </a:p>
          <a:p>
            <a:r>
              <a:rPr lang="es-MX" sz="1350" dirty="0">
                <a:solidFill>
                  <a:schemeClr val="tx1"/>
                </a:solidFill>
                <a:ea typeface="Times New Roman" panose="02020603050405020304" pitchFamily="18" charset="0"/>
                <a:cs typeface="Times New Roman" panose="02020603050405020304" pitchFamily="18" charset="0"/>
              </a:rPr>
              <a:t>Desarrollado por </a:t>
            </a:r>
            <a:r>
              <a:rPr lang="es-MX" sz="1350" u="sng" dirty="0">
                <a:solidFill>
                  <a:schemeClr val="tx1"/>
                </a:solidFill>
                <a:ea typeface="Calibri" panose="020F0502020204030204" pitchFamily="34" charset="0"/>
                <a:cs typeface="Times New Roman" panose="02020603050405020304" pitchFamily="18" charset="0"/>
                <a:hlinkClick r:id="rId3"/>
              </a:rPr>
              <a:t>SCImago</a:t>
            </a:r>
            <a:endParaRPr lang="es-MX" sz="1350" u="sng" dirty="0">
              <a:solidFill>
                <a:schemeClr val="tx1"/>
              </a:solidFill>
              <a:ea typeface="Calibri" panose="020F0502020204030204" pitchFamily="34" charset="0"/>
              <a:cs typeface="Times New Roman" panose="02020603050405020304" pitchFamily="18" charset="0"/>
            </a:endParaRPr>
          </a:p>
          <a:p>
            <a:r>
              <a:rPr lang="es-MX" sz="1350" dirty="0">
                <a:solidFill>
                  <a:schemeClr val="tx1"/>
                </a:solidFill>
                <a:ea typeface="Times New Roman" panose="02020603050405020304" pitchFamily="18" charset="0"/>
                <a:cs typeface="Times New Roman" panose="02020603050405020304" pitchFamily="18" charset="0"/>
              </a:rPr>
              <a:t>Algoritmo</a:t>
            </a:r>
            <a:r>
              <a:rPr lang="es-MX" sz="1350" dirty="0">
                <a:solidFill>
                  <a:schemeClr val="tx1"/>
                </a:solidFill>
                <a:ea typeface="Calibri" panose="020F0502020204030204" pitchFamily="34" charset="0"/>
                <a:cs typeface="Times New Roman" panose="02020603050405020304" pitchFamily="18" charset="0"/>
              </a:rPr>
              <a:t> </a:t>
            </a:r>
            <a:r>
              <a:rPr lang="es-MX" sz="1350" u="sng" dirty="0">
                <a:solidFill>
                  <a:schemeClr val="tx1"/>
                </a:solidFill>
                <a:ea typeface="Calibri" panose="020F0502020204030204" pitchFamily="34" charset="0"/>
                <a:cs typeface="Times New Roman" panose="02020603050405020304" pitchFamily="18" charset="0"/>
                <a:hlinkClick r:id="rId4"/>
              </a:rPr>
              <a:t>Google </a:t>
            </a:r>
            <a:r>
              <a:rPr lang="es-MX" sz="1350" u="sng" dirty="0" err="1">
                <a:solidFill>
                  <a:schemeClr val="tx1"/>
                </a:solidFill>
                <a:ea typeface="Calibri" panose="020F0502020204030204" pitchFamily="34" charset="0"/>
                <a:cs typeface="Times New Roman" panose="02020603050405020304" pitchFamily="18" charset="0"/>
                <a:hlinkClick r:id="rId4"/>
              </a:rPr>
              <a:t>PageRank</a:t>
            </a:r>
            <a:r>
              <a:rPr lang="es-MX" sz="1350" u="sng" dirty="0">
                <a:solidFill>
                  <a:schemeClr val="tx1"/>
                </a:solidFill>
                <a:ea typeface="Calibri" panose="020F0502020204030204" pitchFamily="34" charset="0"/>
                <a:cs typeface="Times New Roman" panose="02020603050405020304" pitchFamily="18" charset="0"/>
                <a:hlinkClick r:id="rId4"/>
              </a:rPr>
              <a:t>™</a:t>
            </a:r>
            <a:r>
              <a:rPr lang="es-MX" sz="1350" dirty="0">
                <a:solidFill>
                  <a:schemeClr val="tx1"/>
                </a:solidFill>
                <a:ea typeface="Calibri" panose="020F0502020204030204" pitchFamily="34" charset="0"/>
                <a:cs typeface="Times New Roman" panose="02020603050405020304" pitchFamily="18" charset="0"/>
              </a:rPr>
              <a:t>. </a:t>
            </a:r>
          </a:p>
          <a:p>
            <a:r>
              <a:rPr lang="es-MX" sz="1350" dirty="0">
                <a:solidFill>
                  <a:schemeClr val="tx1"/>
                </a:solidFill>
                <a:ea typeface="Times New Roman" panose="02020603050405020304" pitchFamily="18" charset="0"/>
                <a:cs typeface="Times New Roman" panose="02020603050405020304" pitchFamily="18" charset="0"/>
              </a:rPr>
              <a:t>Toma en cuenta el prestigio de una revista. </a:t>
            </a:r>
          </a:p>
          <a:p>
            <a:r>
              <a:rPr lang="es-MX" sz="1350" dirty="0">
                <a:solidFill>
                  <a:schemeClr val="tx1"/>
                </a:solidFill>
                <a:ea typeface="Times New Roman" panose="02020603050405020304" pitchFamily="18" charset="0"/>
                <a:cs typeface="Times New Roman" panose="02020603050405020304" pitchFamily="18" charset="0"/>
              </a:rPr>
              <a:t>La calidad y la importancia de la revista afectan directamente su valor. </a:t>
            </a:r>
          </a:p>
          <a:p>
            <a:r>
              <a:rPr lang="es-MX" sz="1350" dirty="0">
                <a:solidFill>
                  <a:schemeClr val="tx1"/>
                </a:solidFill>
                <a:ea typeface="Times New Roman" panose="02020603050405020304" pitchFamily="18" charset="0"/>
                <a:cs typeface="Times New Roman" panose="02020603050405020304" pitchFamily="18" charset="0"/>
              </a:rPr>
              <a:t>SJR normaliza las diferencias de comportamiento de la citación entre campos del conocimiento</a:t>
            </a:r>
            <a:endParaRPr lang="es-MX" sz="1350" dirty="0">
              <a:solidFill>
                <a:schemeClr val="tx1"/>
              </a:solidFill>
            </a:endParaRPr>
          </a:p>
        </p:txBody>
      </p:sp>
      <p:sp>
        <p:nvSpPr>
          <p:cNvPr id="6" name="Llamada con línea 1 5"/>
          <p:cNvSpPr/>
          <p:nvPr/>
        </p:nvSpPr>
        <p:spPr>
          <a:xfrm>
            <a:off x="5182543" y="3877608"/>
            <a:ext cx="3961457" cy="1663909"/>
          </a:xfrm>
          <a:prstGeom prst="borderCallout1">
            <a:avLst>
              <a:gd name="adj1" fmla="val 7939"/>
              <a:gd name="adj2" fmla="val -387"/>
              <a:gd name="adj3" fmla="val -15022"/>
              <a:gd name="adj4" fmla="val -15024"/>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600"/>
              </a:spcAft>
            </a:pPr>
            <a:r>
              <a:rPr lang="es-MX" sz="1500" b="1" dirty="0">
                <a:solidFill>
                  <a:schemeClr val="tx1"/>
                </a:solidFill>
                <a:ea typeface="Times New Roman" panose="02020603050405020304" pitchFamily="18" charset="0"/>
                <a:cs typeface="Times New Roman" panose="02020603050405020304" pitchFamily="18" charset="0"/>
              </a:rPr>
              <a:t>Impacto por publicación</a:t>
            </a:r>
            <a:r>
              <a:rPr lang="es-MX" sz="1350" dirty="0">
                <a:solidFill>
                  <a:schemeClr val="tx1"/>
                </a:solidFill>
                <a:ea typeface="Times New Roman" panose="02020603050405020304" pitchFamily="18" charset="0"/>
                <a:cs typeface="Times New Roman" panose="02020603050405020304" pitchFamily="18" charset="0"/>
              </a:rPr>
              <a:t> (IPP)</a:t>
            </a:r>
            <a:br>
              <a:rPr lang="es-MX" sz="1350" dirty="0">
                <a:solidFill>
                  <a:schemeClr val="tx1"/>
                </a:solidFill>
                <a:ea typeface="Times New Roman" panose="02020603050405020304" pitchFamily="18" charset="0"/>
                <a:cs typeface="Times New Roman" panose="02020603050405020304" pitchFamily="18" charset="0"/>
              </a:rPr>
            </a:br>
            <a:r>
              <a:rPr lang="es-MX" sz="1350" dirty="0">
                <a:solidFill>
                  <a:schemeClr val="tx1"/>
                </a:solidFill>
                <a:ea typeface="Times New Roman" panose="02020603050405020304" pitchFamily="18" charset="0"/>
                <a:cs typeface="Times New Roman" panose="02020603050405020304" pitchFamily="18" charset="0"/>
              </a:rPr>
              <a:t>Se obtiene calculando el número de citas recibidas en un año por los artículos académicos publicados en una determinada revista en los tres años anteriores dividido por el número total de artículos académicos publicados durante esos mismos tres años.</a:t>
            </a:r>
            <a:endParaRPr lang="es-MX" sz="1350" dirty="0">
              <a:solidFill>
                <a:schemeClr val="tx1"/>
              </a:solidFill>
              <a:ea typeface="Calibri" panose="020F0502020204030204" pitchFamily="34" charset="0"/>
              <a:cs typeface="Times New Roman" panose="02020603050405020304" pitchFamily="18" charset="0"/>
            </a:endParaRPr>
          </a:p>
        </p:txBody>
      </p:sp>
      <p:sp>
        <p:nvSpPr>
          <p:cNvPr id="7" name="Llamada con línea 1 6"/>
          <p:cNvSpPr/>
          <p:nvPr/>
        </p:nvSpPr>
        <p:spPr>
          <a:xfrm>
            <a:off x="5182543" y="3759212"/>
            <a:ext cx="3961457" cy="1977874"/>
          </a:xfrm>
          <a:prstGeom prst="borderCallout1">
            <a:avLst>
              <a:gd name="adj1" fmla="val 18750"/>
              <a:gd name="adj2" fmla="val -8333"/>
              <a:gd name="adj3" fmla="val -590"/>
              <a:gd name="adj4" fmla="val -16471"/>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600"/>
              </a:spcAft>
            </a:pPr>
            <a:r>
              <a:rPr lang="es-MX" sz="1500" b="1" dirty="0" err="1">
                <a:solidFill>
                  <a:schemeClr val="tx1"/>
                </a:solidFill>
                <a:ea typeface="Times New Roman" panose="02020603050405020304" pitchFamily="18" charset="0"/>
                <a:cs typeface="Times New Roman" panose="02020603050405020304" pitchFamily="18" charset="0"/>
              </a:rPr>
              <a:t>Source</a:t>
            </a:r>
            <a:r>
              <a:rPr lang="es-MX" sz="1500" b="1" dirty="0">
                <a:solidFill>
                  <a:schemeClr val="tx1"/>
                </a:solidFill>
                <a:ea typeface="Times New Roman" panose="02020603050405020304" pitchFamily="18" charset="0"/>
                <a:cs typeface="Times New Roman" panose="02020603050405020304" pitchFamily="18" charset="0"/>
              </a:rPr>
              <a:t> </a:t>
            </a:r>
            <a:r>
              <a:rPr lang="es-MX" sz="1500" b="1" dirty="0" err="1">
                <a:solidFill>
                  <a:schemeClr val="tx1"/>
                </a:solidFill>
                <a:ea typeface="Times New Roman" panose="02020603050405020304" pitchFamily="18" charset="0"/>
                <a:cs typeface="Times New Roman" panose="02020603050405020304" pitchFamily="18" charset="0"/>
              </a:rPr>
              <a:t>Normalized</a:t>
            </a:r>
            <a:r>
              <a:rPr lang="es-MX" sz="1500" b="1" dirty="0">
                <a:solidFill>
                  <a:schemeClr val="tx1"/>
                </a:solidFill>
                <a:ea typeface="Times New Roman" panose="02020603050405020304" pitchFamily="18" charset="0"/>
                <a:cs typeface="Times New Roman" panose="02020603050405020304" pitchFamily="18" charset="0"/>
              </a:rPr>
              <a:t> </a:t>
            </a:r>
            <a:r>
              <a:rPr lang="es-MX" sz="1500" b="1" dirty="0" err="1">
                <a:solidFill>
                  <a:schemeClr val="tx1"/>
                </a:solidFill>
                <a:ea typeface="Times New Roman" panose="02020603050405020304" pitchFamily="18" charset="0"/>
                <a:cs typeface="Times New Roman" panose="02020603050405020304" pitchFamily="18" charset="0"/>
              </a:rPr>
              <a:t>Impact</a:t>
            </a:r>
            <a:r>
              <a:rPr lang="es-MX" sz="1500" b="1" dirty="0">
                <a:solidFill>
                  <a:schemeClr val="tx1"/>
                </a:solidFill>
                <a:ea typeface="Times New Roman" panose="02020603050405020304" pitchFamily="18" charset="0"/>
                <a:cs typeface="Times New Roman" panose="02020603050405020304" pitchFamily="18" charset="0"/>
              </a:rPr>
              <a:t> per </a:t>
            </a:r>
            <a:r>
              <a:rPr lang="es-MX" sz="1500" b="1" dirty="0" err="1">
                <a:solidFill>
                  <a:schemeClr val="tx1"/>
                </a:solidFill>
                <a:ea typeface="Times New Roman" panose="02020603050405020304" pitchFamily="18" charset="0"/>
                <a:cs typeface="Times New Roman" panose="02020603050405020304" pitchFamily="18" charset="0"/>
              </a:rPr>
              <a:t>Paper</a:t>
            </a:r>
            <a:r>
              <a:rPr lang="es-MX" sz="1500" dirty="0">
                <a:solidFill>
                  <a:schemeClr val="tx1"/>
                </a:solidFill>
                <a:ea typeface="Times New Roman" panose="02020603050405020304" pitchFamily="18" charset="0"/>
                <a:cs typeface="Times New Roman" panose="02020603050405020304" pitchFamily="18" charset="0"/>
              </a:rPr>
              <a:t> (SNIP)</a:t>
            </a:r>
          </a:p>
          <a:p>
            <a:pPr>
              <a:lnSpc>
                <a:spcPct val="107000"/>
              </a:lnSpc>
              <a:spcAft>
                <a:spcPts val="600"/>
              </a:spcAft>
            </a:pPr>
            <a:r>
              <a:rPr lang="es-MX" sz="1500" dirty="0">
                <a:solidFill>
                  <a:schemeClr val="tx1"/>
                </a:solidFill>
                <a:ea typeface="Times New Roman" panose="02020603050405020304" pitchFamily="18" charset="0"/>
                <a:cs typeface="Times New Roman" panose="02020603050405020304" pitchFamily="18" charset="0"/>
              </a:rPr>
              <a:t>Mide el impacto de la citación en el contexto del campo de conocimiento en el que se clasifica la revista; asigna peso a las citas recibidas basándose en el total de citas que se reciben en ese campo de esta manera el impacto de una cita es más alto en áreas de menor citación y menor en áreas de mayor citación.</a:t>
            </a:r>
            <a:endParaRPr lang="es-MX" sz="1500" dirty="0">
              <a:solidFill>
                <a:schemeClr val="tx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73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2501" t="7408" r="13088" b="17454"/>
          <a:stretch/>
        </p:blipFill>
        <p:spPr>
          <a:xfrm>
            <a:off x="251520" y="476672"/>
            <a:ext cx="9001000" cy="5832648"/>
          </a:xfrm>
          <a:prstGeom prst="rect">
            <a:avLst/>
          </a:prstGeom>
        </p:spPr>
      </p:pic>
      <p:sp>
        <p:nvSpPr>
          <p:cNvPr id="5" name="Llamada con línea 1 4"/>
          <p:cNvSpPr/>
          <p:nvPr/>
        </p:nvSpPr>
        <p:spPr>
          <a:xfrm>
            <a:off x="5076056" y="2276872"/>
            <a:ext cx="3961457" cy="4555976"/>
          </a:xfrm>
          <a:prstGeom prst="borderCallout1">
            <a:avLst>
              <a:gd name="adj1" fmla="val 40579"/>
              <a:gd name="adj2" fmla="val -7422"/>
              <a:gd name="adj3" fmla="val 40457"/>
              <a:gd name="adj4" fmla="val -79644"/>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600"/>
              </a:spcAft>
            </a:pPr>
            <a:r>
              <a:rPr lang="es-MX" sz="1600" b="1" dirty="0" err="1">
                <a:solidFill>
                  <a:schemeClr val="tx1"/>
                </a:solidFill>
                <a:ea typeface="Times New Roman" panose="02020603050405020304" pitchFamily="18" charset="0"/>
                <a:cs typeface="Times New Roman" panose="02020603050405020304" pitchFamily="18" charset="0"/>
              </a:rPr>
              <a:t>CiteScore</a:t>
            </a:r>
            <a:endParaRPr lang="es-MX" sz="1600" b="1" dirty="0">
              <a:solidFill>
                <a:schemeClr val="tx1"/>
              </a:solidFill>
              <a:ea typeface="Times New Roman" panose="02020603050405020304" pitchFamily="18" charset="0"/>
              <a:cs typeface="Times New Roman" panose="02020603050405020304" pitchFamily="18" charset="0"/>
            </a:endParaRPr>
          </a:p>
          <a:p>
            <a:pPr>
              <a:lnSpc>
                <a:spcPct val="107000"/>
              </a:lnSpc>
              <a:spcAft>
                <a:spcPts val="600"/>
              </a:spcAft>
            </a:pPr>
            <a:endParaRPr lang="es-MX" sz="1100" dirty="0">
              <a:solidFill>
                <a:schemeClr val="tx1"/>
              </a:solidFill>
              <a:ea typeface="Times New Roman" panose="02020603050405020304" pitchFamily="18" charset="0"/>
              <a:cs typeface="Times New Roman" panose="02020603050405020304" pitchFamily="18" charset="0"/>
            </a:endParaRPr>
          </a:p>
          <a:p>
            <a:r>
              <a:rPr lang="es-MX" sz="1600" dirty="0">
                <a:solidFill>
                  <a:schemeClr val="tx1"/>
                </a:solidFill>
              </a:rPr>
              <a:t>Mide la relación de citas por artículo publicado</a:t>
            </a:r>
          </a:p>
          <a:p>
            <a:endParaRPr lang="es-MX" sz="1600" dirty="0">
              <a:solidFill>
                <a:schemeClr val="tx1"/>
              </a:solidFill>
            </a:endParaRPr>
          </a:p>
          <a:p>
            <a:r>
              <a:rPr lang="es-MX" sz="1600" dirty="0">
                <a:solidFill>
                  <a:schemeClr val="tx1"/>
                </a:solidFill>
              </a:rPr>
              <a:t>Calcula las citas de todos los documentos de un año en concreto en todos los documentos publicados en los tres años anteriores</a:t>
            </a:r>
          </a:p>
          <a:p>
            <a:endParaRPr lang="es-MX" sz="1600" dirty="0">
              <a:solidFill>
                <a:schemeClr val="tx1"/>
              </a:solidFill>
            </a:endParaRPr>
          </a:p>
          <a:p>
            <a:r>
              <a:rPr lang="es-MX" sz="1600" dirty="0">
                <a:solidFill>
                  <a:schemeClr val="tx1"/>
                </a:solidFill>
              </a:rPr>
              <a:t>Por ejemplo, para calcular el valor de una publicación en 2015, </a:t>
            </a:r>
            <a:r>
              <a:rPr lang="es-MX" sz="1600" b="1" dirty="0" err="1">
                <a:solidFill>
                  <a:schemeClr val="tx1"/>
                </a:solidFill>
              </a:rPr>
              <a:t>CiteScore</a:t>
            </a:r>
            <a:r>
              <a:rPr lang="es-MX" sz="1600" dirty="0">
                <a:solidFill>
                  <a:schemeClr val="tx1"/>
                </a:solidFill>
              </a:rPr>
              <a:t> cuenta las citas recibidas en 2015 de los documentos publicados en 2012, 2013 y 2014</a:t>
            </a:r>
          </a:p>
          <a:p>
            <a:endParaRPr lang="es-MX" sz="1600" dirty="0">
              <a:solidFill>
                <a:schemeClr val="tx1"/>
              </a:solidFill>
            </a:endParaRPr>
          </a:p>
          <a:p>
            <a:r>
              <a:rPr lang="es-MX" sz="1600" dirty="0">
                <a:solidFill>
                  <a:schemeClr val="tx1"/>
                </a:solidFill>
              </a:rPr>
              <a:t>Este número se divide por el número de documentos indexados en </a:t>
            </a:r>
            <a:r>
              <a:rPr lang="es-MX" sz="1600" dirty="0" err="1">
                <a:solidFill>
                  <a:schemeClr val="tx1"/>
                </a:solidFill>
              </a:rPr>
              <a:t>Scopus</a:t>
            </a:r>
            <a:r>
              <a:rPr lang="es-MX" sz="1600" dirty="0">
                <a:solidFill>
                  <a:schemeClr val="tx1"/>
                </a:solidFill>
              </a:rPr>
              <a:t> publicados en esos mismos años.</a:t>
            </a:r>
          </a:p>
        </p:txBody>
      </p:sp>
      <p:pic>
        <p:nvPicPr>
          <p:cNvPr id="6" name="Imagen 5"/>
          <p:cNvPicPr>
            <a:picLocks noChangeAspect="1"/>
          </p:cNvPicPr>
          <p:nvPr/>
        </p:nvPicPr>
        <p:blipFill rotWithShape="1">
          <a:blip r:embed="rId3"/>
          <a:srcRect l="19682" t="48600" r="50787" b="33901"/>
          <a:stretch/>
        </p:blipFill>
        <p:spPr>
          <a:xfrm>
            <a:off x="4238873" y="260648"/>
            <a:ext cx="4798640" cy="1800200"/>
          </a:xfrm>
          <a:prstGeom prst="rect">
            <a:avLst/>
          </a:prstGeom>
          <a:effectLst>
            <a:outerShdw blurRad="50800" dist="241300" dir="2700000" algn="tl" rotWithShape="0">
              <a:prstClr val="black">
                <a:alpha val="40000"/>
              </a:prstClr>
            </a:outerShdw>
          </a:effectLst>
        </p:spPr>
      </p:pic>
    </p:spTree>
    <p:extLst>
      <p:ext uri="{BB962C8B-B14F-4D97-AF65-F5344CB8AC3E}">
        <p14:creationId xmlns:p14="http://schemas.microsoft.com/office/powerpoint/2010/main" val="133198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437" y="857250"/>
            <a:ext cx="6372246" cy="501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429427" y="2344218"/>
            <a:ext cx="184731" cy="300082"/>
          </a:xfrm>
          <a:prstGeom prst="rect">
            <a:avLst/>
          </a:prstGeom>
          <a:noFill/>
        </p:spPr>
        <p:txBody>
          <a:bodyPr wrap="none" rtlCol="0">
            <a:spAutoFit/>
          </a:bodyPr>
          <a:lstStyle/>
          <a:p>
            <a:endParaRPr lang="es-MX" sz="1350" dirty="0"/>
          </a:p>
        </p:txBody>
      </p:sp>
      <p:sp>
        <p:nvSpPr>
          <p:cNvPr id="4" name="3 Rectángulo"/>
          <p:cNvSpPr/>
          <p:nvPr/>
        </p:nvSpPr>
        <p:spPr>
          <a:xfrm>
            <a:off x="6650086" y="4762268"/>
            <a:ext cx="1704597" cy="1100677"/>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sz="1350"/>
          </a:p>
        </p:txBody>
      </p:sp>
      <p:sp>
        <p:nvSpPr>
          <p:cNvPr id="3" name="2 CuadroTexto"/>
          <p:cNvSpPr txBox="1"/>
          <p:nvPr/>
        </p:nvSpPr>
        <p:spPr>
          <a:xfrm>
            <a:off x="256374" y="1466138"/>
            <a:ext cx="1474149" cy="646331"/>
          </a:xfrm>
          <a:prstGeom prst="rect">
            <a:avLst/>
          </a:prstGeom>
          <a:noFill/>
        </p:spPr>
        <p:txBody>
          <a:bodyPr wrap="square" rtlCol="0">
            <a:spAutoFit/>
          </a:bodyPr>
          <a:lstStyle/>
          <a:p>
            <a:r>
              <a:rPr lang="es-MX" b="1" dirty="0">
                <a:solidFill>
                  <a:srgbClr val="0070C0"/>
                </a:solidFill>
              </a:rPr>
              <a:t>Métricas por documento</a:t>
            </a:r>
          </a:p>
        </p:txBody>
      </p:sp>
      <p:sp>
        <p:nvSpPr>
          <p:cNvPr id="6" name="5 Flecha abajo"/>
          <p:cNvSpPr/>
          <p:nvPr/>
        </p:nvSpPr>
        <p:spPr>
          <a:xfrm rot="16200000">
            <a:off x="6332025" y="5544883"/>
            <a:ext cx="163231" cy="4728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13"/>
          </a:p>
        </p:txBody>
      </p:sp>
    </p:spTree>
    <p:extLst>
      <p:ext uri="{BB962C8B-B14F-4D97-AF65-F5344CB8AC3E}">
        <p14:creationId xmlns:p14="http://schemas.microsoft.com/office/powerpoint/2010/main" val="402656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strVal val="#ppt_w*0.70"/>
                                          </p:val>
                                        </p:tav>
                                        <p:tav tm="100000">
                                          <p:val>
                                            <p:strVal val="#ppt_w"/>
                                          </p:val>
                                        </p:tav>
                                      </p:tavLst>
                                    </p:anim>
                                    <p:anim calcmode="lin" valueType="num">
                                      <p:cBhvr>
                                        <p:cTn id="12" dur="1000" fill="hold"/>
                                        <p:tgtEl>
                                          <p:spTgt spid="6"/>
                                        </p:tgtEl>
                                        <p:attrNameLst>
                                          <p:attrName>ppt_h</p:attrName>
                                        </p:attrNameLst>
                                      </p:cBhvr>
                                      <p:tavLst>
                                        <p:tav tm="0">
                                          <p:val>
                                            <p:strVal val="#ppt_h"/>
                                          </p:val>
                                        </p:tav>
                                        <p:tav tm="100000">
                                          <p:val>
                                            <p:strVal val="#ppt_h"/>
                                          </p:val>
                                        </p:tav>
                                      </p:tavLst>
                                    </p:anim>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559" y="857251"/>
            <a:ext cx="7101146" cy="5143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3 Grupo"/>
          <p:cNvGrpSpPr/>
          <p:nvPr/>
        </p:nvGrpSpPr>
        <p:grpSpPr>
          <a:xfrm>
            <a:off x="4212392" y="1822568"/>
            <a:ext cx="1140864" cy="646331"/>
            <a:chOff x="5315484" y="1796463"/>
            <a:chExt cx="1521152" cy="861774"/>
          </a:xfrm>
        </p:grpSpPr>
        <p:sp>
          <p:nvSpPr>
            <p:cNvPr id="2" name="1 Llamada con línea 1"/>
            <p:cNvSpPr/>
            <p:nvPr/>
          </p:nvSpPr>
          <p:spPr>
            <a:xfrm>
              <a:off x="5315484" y="1845892"/>
              <a:ext cx="1521152" cy="781568"/>
            </a:xfrm>
            <a:prstGeom prst="borderCallout1">
              <a:avLst>
                <a:gd name="adj1" fmla="val 18750"/>
                <a:gd name="adj2" fmla="val -8333"/>
                <a:gd name="adj3" fmla="val 191721"/>
                <a:gd name="adj4" fmla="val -11367"/>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 name="2 CuadroTexto"/>
            <p:cNvSpPr txBox="1"/>
            <p:nvPr/>
          </p:nvSpPr>
          <p:spPr>
            <a:xfrm>
              <a:off x="5383851" y="1796463"/>
              <a:ext cx="1384419" cy="861774"/>
            </a:xfrm>
            <a:prstGeom prst="rect">
              <a:avLst/>
            </a:prstGeom>
            <a:noFill/>
          </p:spPr>
          <p:txBody>
            <a:bodyPr wrap="square" rtlCol="0">
              <a:spAutoFit/>
            </a:bodyPr>
            <a:lstStyle/>
            <a:p>
              <a:pPr algn="ctr"/>
              <a:r>
                <a:rPr lang="es-MX" sz="1200" dirty="0"/>
                <a:t>Impacto de la citación en su campo </a:t>
              </a:r>
            </a:p>
          </p:txBody>
        </p:sp>
      </p:grpSp>
      <p:grpSp>
        <p:nvGrpSpPr>
          <p:cNvPr id="6" name="5 Grupo"/>
          <p:cNvGrpSpPr/>
          <p:nvPr/>
        </p:nvGrpSpPr>
        <p:grpSpPr>
          <a:xfrm>
            <a:off x="2397479" y="1946471"/>
            <a:ext cx="1140864" cy="516604"/>
            <a:chOff x="5315484" y="1845892"/>
            <a:chExt cx="1521152" cy="688804"/>
          </a:xfrm>
        </p:grpSpPr>
        <p:sp>
          <p:nvSpPr>
            <p:cNvPr id="7" name="6 Llamada con línea 1"/>
            <p:cNvSpPr/>
            <p:nvPr/>
          </p:nvSpPr>
          <p:spPr>
            <a:xfrm>
              <a:off x="5315484" y="1845892"/>
              <a:ext cx="1521152" cy="658026"/>
            </a:xfrm>
            <a:prstGeom prst="borderCallout1">
              <a:avLst>
                <a:gd name="adj1" fmla="val 18750"/>
                <a:gd name="adj2" fmla="val -8333"/>
                <a:gd name="adj3" fmla="val 191721"/>
                <a:gd name="adj4" fmla="val -11367"/>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 name="7 CuadroTexto"/>
            <p:cNvSpPr txBox="1"/>
            <p:nvPr/>
          </p:nvSpPr>
          <p:spPr>
            <a:xfrm>
              <a:off x="5375305" y="1919143"/>
              <a:ext cx="1384419" cy="615553"/>
            </a:xfrm>
            <a:prstGeom prst="rect">
              <a:avLst/>
            </a:prstGeom>
            <a:noFill/>
          </p:spPr>
          <p:txBody>
            <a:bodyPr wrap="square" rtlCol="0">
              <a:spAutoFit/>
            </a:bodyPr>
            <a:lstStyle/>
            <a:p>
              <a:pPr algn="ctr"/>
              <a:r>
                <a:rPr lang="es-MX" sz="1200" dirty="0"/>
                <a:t>Citas en </a:t>
              </a:r>
              <a:r>
                <a:rPr lang="es-MX" sz="1200" dirty="0" err="1"/>
                <a:t>Scopus</a:t>
              </a:r>
              <a:endParaRPr lang="es-MX" sz="1200" dirty="0"/>
            </a:p>
          </p:txBody>
        </p:sp>
      </p:grpSp>
      <p:grpSp>
        <p:nvGrpSpPr>
          <p:cNvPr id="9" name="8 Grupo"/>
          <p:cNvGrpSpPr/>
          <p:nvPr/>
        </p:nvGrpSpPr>
        <p:grpSpPr>
          <a:xfrm>
            <a:off x="6070034" y="1637901"/>
            <a:ext cx="1140864" cy="830997"/>
            <a:chOff x="5315484" y="1796463"/>
            <a:chExt cx="1521152" cy="1107996"/>
          </a:xfrm>
        </p:grpSpPr>
        <p:sp>
          <p:nvSpPr>
            <p:cNvPr id="10" name="9 Llamada con línea 1"/>
            <p:cNvSpPr/>
            <p:nvPr/>
          </p:nvSpPr>
          <p:spPr>
            <a:xfrm>
              <a:off x="5315484" y="1845891"/>
              <a:ext cx="1521152" cy="1027789"/>
            </a:xfrm>
            <a:prstGeom prst="borderCallout1">
              <a:avLst>
                <a:gd name="adj1" fmla="val 18750"/>
                <a:gd name="adj2" fmla="val -8333"/>
                <a:gd name="adj3" fmla="val 191721"/>
                <a:gd name="adj4" fmla="val -11367"/>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 name="10 CuadroTexto"/>
            <p:cNvSpPr txBox="1"/>
            <p:nvPr/>
          </p:nvSpPr>
          <p:spPr>
            <a:xfrm>
              <a:off x="5383851" y="1796463"/>
              <a:ext cx="1384419" cy="1107996"/>
            </a:xfrm>
            <a:prstGeom prst="rect">
              <a:avLst/>
            </a:prstGeom>
            <a:noFill/>
          </p:spPr>
          <p:txBody>
            <a:bodyPr wrap="square" rtlCol="0">
              <a:spAutoFit/>
            </a:bodyPr>
            <a:lstStyle/>
            <a:p>
              <a:pPr algn="ctr"/>
              <a:r>
                <a:rPr lang="es-MX" sz="1200" dirty="0"/>
                <a:t>Comparación con artículos de su misma edad y tipo</a:t>
              </a:r>
            </a:p>
          </p:txBody>
        </p:sp>
      </p:grpSp>
      <p:grpSp>
        <p:nvGrpSpPr>
          <p:cNvPr id="12" name="11 Grupo"/>
          <p:cNvGrpSpPr/>
          <p:nvPr/>
        </p:nvGrpSpPr>
        <p:grpSpPr>
          <a:xfrm>
            <a:off x="4514769" y="3743552"/>
            <a:ext cx="1612952" cy="905313"/>
            <a:chOff x="5383851" y="1744186"/>
            <a:chExt cx="1663174" cy="1207082"/>
          </a:xfrm>
        </p:grpSpPr>
        <p:sp>
          <p:nvSpPr>
            <p:cNvPr id="13" name="12 Llamada con línea 1"/>
            <p:cNvSpPr/>
            <p:nvPr/>
          </p:nvSpPr>
          <p:spPr>
            <a:xfrm>
              <a:off x="5466390" y="1744186"/>
              <a:ext cx="1521151" cy="1207082"/>
            </a:xfrm>
            <a:prstGeom prst="borderCallout1">
              <a:avLst>
                <a:gd name="adj1" fmla="val 18750"/>
                <a:gd name="adj2" fmla="val -8333"/>
                <a:gd name="adj3" fmla="val -3819"/>
                <a:gd name="adj4" fmla="val -73232"/>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4" name="13 CuadroTexto"/>
            <p:cNvSpPr txBox="1"/>
            <p:nvPr/>
          </p:nvSpPr>
          <p:spPr>
            <a:xfrm>
              <a:off x="5383851" y="1796463"/>
              <a:ext cx="1663174" cy="861774"/>
            </a:xfrm>
            <a:prstGeom prst="rect">
              <a:avLst/>
            </a:prstGeom>
            <a:noFill/>
          </p:spPr>
          <p:txBody>
            <a:bodyPr wrap="square" rtlCol="0">
              <a:spAutoFit/>
            </a:bodyPr>
            <a:lstStyle/>
            <a:p>
              <a:pPr algn="ctr"/>
              <a:r>
                <a:rPr lang="es-MX" sz="1200" dirty="0"/>
                <a:t>Guardar el documento en un gestor bibliográfico</a:t>
              </a:r>
            </a:p>
          </p:txBody>
        </p:sp>
      </p:grpSp>
      <p:sp>
        <p:nvSpPr>
          <p:cNvPr id="15" name="14 CuadroTexto"/>
          <p:cNvSpPr txBox="1"/>
          <p:nvPr/>
        </p:nvSpPr>
        <p:spPr>
          <a:xfrm>
            <a:off x="256374" y="1466138"/>
            <a:ext cx="1474149" cy="646331"/>
          </a:xfrm>
          <a:prstGeom prst="rect">
            <a:avLst/>
          </a:prstGeom>
          <a:noFill/>
        </p:spPr>
        <p:txBody>
          <a:bodyPr wrap="square" rtlCol="0">
            <a:spAutoFit/>
          </a:bodyPr>
          <a:lstStyle/>
          <a:p>
            <a:r>
              <a:rPr lang="es-MX" b="1" dirty="0">
                <a:solidFill>
                  <a:srgbClr val="0070C0"/>
                </a:solidFill>
              </a:rPr>
              <a:t>Métricas por documento</a:t>
            </a:r>
          </a:p>
        </p:txBody>
      </p:sp>
      <p:sp>
        <p:nvSpPr>
          <p:cNvPr id="5" name="Rectángulo 4"/>
          <p:cNvSpPr/>
          <p:nvPr/>
        </p:nvSpPr>
        <p:spPr>
          <a:xfrm>
            <a:off x="5923687" y="5503023"/>
            <a:ext cx="2626873" cy="300082"/>
          </a:xfrm>
          <a:prstGeom prst="rect">
            <a:avLst/>
          </a:prstGeom>
        </p:spPr>
        <p:txBody>
          <a:bodyPr wrap="none">
            <a:spAutoFit/>
          </a:bodyPr>
          <a:lstStyle/>
          <a:p>
            <a:r>
              <a:rPr lang="es-MX" sz="1350" dirty="0">
                <a:hlinkClick r:id="rId3"/>
              </a:rPr>
              <a:t>http://www.snowballmetrics.com/</a:t>
            </a:r>
            <a:endParaRPr lang="es-MX" sz="1350" dirty="0"/>
          </a:p>
        </p:txBody>
      </p:sp>
    </p:spTree>
    <p:extLst>
      <p:ext uri="{BB962C8B-B14F-4D97-AF65-F5344CB8AC3E}">
        <p14:creationId xmlns:p14="http://schemas.microsoft.com/office/powerpoint/2010/main" val="154830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526" t="5696" r="30737" b="51263"/>
          <a:stretch/>
        </p:blipFill>
        <p:spPr>
          <a:xfrm>
            <a:off x="0" y="1194135"/>
            <a:ext cx="7856621" cy="2767263"/>
          </a:xfrm>
          <a:prstGeom prst="rect">
            <a:avLst/>
          </a:prstGeom>
        </p:spPr>
      </p:pic>
      <p:pic>
        <p:nvPicPr>
          <p:cNvPr id="5" name="Imagen 4"/>
          <p:cNvPicPr>
            <a:picLocks noChangeAspect="1"/>
          </p:cNvPicPr>
          <p:nvPr/>
        </p:nvPicPr>
        <p:blipFill rotWithShape="1">
          <a:blip r:embed="rId2"/>
          <a:srcRect l="42998" t="28244" r="51337" b="70037"/>
          <a:stretch/>
        </p:blipFill>
        <p:spPr>
          <a:xfrm>
            <a:off x="4860032" y="2204864"/>
            <a:ext cx="3629249" cy="619627"/>
          </a:xfrm>
          <a:prstGeom prst="rect">
            <a:avLst/>
          </a:prstGeom>
          <a:effectLst>
            <a:outerShdw blurRad="330200" dist="342900" dir="2700000" algn="tl" rotWithShape="0">
              <a:prstClr val="black">
                <a:alpha val="40000"/>
              </a:prstClr>
            </a:outerShdw>
          </a:effectLst>
        </p:spPr>
      </p:pic>
    </p:spTree>
    <p:extLst>
      <p:ext uri="{BB962C8B-B14F-4D97-AF65-F5344CB8AC3E}">
        <p14:creationId xmlns:p14="http://schemas.microsoft.com/office/powerpoint/2010/main" val="134617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2568" t="6801" r="13108" b="5760"/>
          <a:stretch/>
        </p:blipFill>
        <p:spPr>
          <a:xfrm>
            <a:off x="24780" y="612388"/>
            <a:ext cx="8867700" cy="5868331"/>
          </a:xfrm>
          <a:prstGeom prst="rect">
            <a:avLst/>
          </a:prstGeom>
        </p:spPr>
      </p:pic>
    </p:spTree>
    <p:extLst>
      <p:ext uri="{BB962C8B-B14F-4D97-AF65-F5344CB8AC3E}">
        <p14:creationId xmlns:p14="http://schemas.microsoft.com/office/powerpoint/2010/main" val="30671791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3381" t="22000" r="38188" b="13601"/>
          <a:stretch/>
        </p:blipFill>
        <p:spPr>
          <a:xfrm>
            <a:off x="13066" y="8039"/>
            <a:ext cx="9130934" cy="6624736"/>
          </a:xfrm>
          <a:prstGeom prst="rect">
            <a:avLst/>
          </a:prstGeom>
        </p:spPr>
      </p:pic>
    </p:spTree>
    <p:extLst>
      <p:ext uri="{BB962C8B-B14F-4D97-AF65-F5344CB8AC3E}">
        <p14:creationId xmlns:p14="http://schemas.microsoft.com/office/powerpoint/2010/main" val="308407262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626" t="13778" r="4376" b="5089"/>
          <a:stretch/>
        </p:blipFill>
        <p:spPr>
          <a:xfrm>
            <a:off x="-100013" y="1243013"/>
            <a:ext cx="9115425" cy="4457700"/>
          </a:xfrm>
          <a:prstGeom prst="rect">
            <a:avLst/>
          </a:prstGeom>
        </p:spPr>
      </p:pic>
      <p:pic>
        <p:nvPicPr>
          <p:cNvPr id="6" name="Imagen 5"/>
          <p:cNvPicPr>
            <a:picLocks noChangeAspect="1"/>
          </p:cNvPicPr>
          <p:nvPr/>
        </p:nvPicPr>
        <p:blipFill rotWithShape="1">
          <a:blip r:embed="rId3"/>
          <a:srcRect l="31625" t="21999" r="7875" b="16667"/>
          <a:stretch/>
        </p:blipFill>
        <p:spPr>
          <a:xfrm>
            <a:off x="2900362" y="2571750"/>
            <a:ext cx="6015038" cy="3397473"/>
          </a:xfrm>
          <a:prstGeom prst="rect">
            <a:avLst/>
          </a:prstGeom>
        </p:spPr>
      </p:pic>
      <p:pic>
        <p:nvPicPr>
          <p:cNvPr id="7" name="Imagen 6"/>
          <p:cNvPicPr>
            <a:picLocks noChangeAspect="1"/>
          </p:cNvPicPr>
          <p:nvPr/>
        </p:nvPicPr>
        <p:blipFill rotWithShape="1">
          <a:blip r:embed="rId4"/>
          <a:srcRect l="31000" t="16000" r="5750" b="16889"/>
          <a:stretch/>
        </p:blipFill>
        <p:spPr>
          <a:xfrm>
            <a:off x="2900362" y="2244965"/>
            <a:ext cx="6015038" cy="3590003"/>
          </a:xfrm>
          <a:prstGeom prst="rect">
            <a:avLst/>
          </a:prstGeom>
        </p:spPr>
      </p:pic>
      <p:pic>
        <p:nvPicPr>
          <p:cNvPr id="8" name="Imagen 7"/>
          <p:cNvPicPr>
            <a:picLocks noChangeAspect="1"/>
          </p:cNvPicPr>
          <p:nvPr/>
        </p:nvPicPr>
        <p:blipFill rotWithShape="1">
          <a:blip r:embed="rId5"/>
          <a:srcRect l="32000" t="17556" r="5374" b="16666"/>
          <a:stretch/>
        </p:blipFill>
        <p:spPr>
          <a:xfrm>
            <a:off x="2900362" y="2244966"/>
            <a:ext cx="6015038" cy="3724258"/>
          </a:xfrm>
          <a:prstGeom prst="rect">
            <a:avLst/>
          </a:prstGeom>
        </p:spPr>
      </p:pic>
      <p:pic>
        <p:nvPicPr>
          <p:cNvPr id="9" name="Imagen 8"/>
          <p:cNvPicPr>
            <a:picLocks noChangeAspect="1"/>
          </p:cNvPicPr>
          <p:nvPr/>
        </p:nvPicPr>
        <p:blipFill rotWithShape="1">
          <a:blip r:embed="rId6"/>
          <a:srcRect l="31625" t="16000" r="7250" b="16667"/>
          <a:stretch/>
        </p:blipFill>
        <p:spPr>
          <a:xfrm>
            <a:off x="2900362" y="2177838"/>
            <a:ext cx="6015038" cy="3791385"/>
          </a:xfrm>
          <a:prstGeom prst="rect">
            <a:avLst/>
          </a:prstGeom>
        </p:spPr>
      </p:pic>
    </p:spTree>
    <p:extLst>
      <p:ext uri="{BB962C8B-B14F-4D97-AF65-F5344CB8AC3E}">
        <p14:creationId xmlns:p14="http://schemas.microsoft.com/office/powerpoint/2010/main" val="323867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4750" t="7778" r="24875" b="5778"/>
          <a:stretch/>
        </p:blipFill>
        <p:spPr>
          <a:xfrm>
            <a:off x="212990" y="985838"/>
            <a:ext cx="4973372" cy="4800600"/>
          </a:xfrm>
          <a:prstGeom prst="rect">
            <a:avLst/>
          </a:prstGeom>
        </p:spPr>
      </p:pic>
      <p:sp>
        <p:nvSpPr>
          <p:cNvPr id="5" name="CuadroTexto 4"/>
          <p:cNvSpPr txBox="1"/>
          <p:nvPr/>
        </p:nvSpPr>
        <p:spPr>
          <a:xfrm>
            <a:off x="6800850" y="985838"/>
            <a:ext cx="2085975" cy="507831"/>
          </a:xfrm>
          <a:prstGeom prst="rect">
            <a:avLst/>
          </a:prstGeom>
          <a:noFill/>
        </p:spPr>
        <p:txBody>
          <a:bodyPr wrap="square" rtlCol="0">
            <a:spAutoFit/>
          </a:bodyPr>
          <a:lstStyle/>
          <a:p>
            <a:r>
              <a:rPr lang="es-MX" sz="1350" dirty="0">
                <a:hlinkClick r:id="rId3"/>
              </a:rPr>
              <a:t>http://www.scimagojr.com</a:t>
            </a:r>
            <a:endParaRPr lang="es-MX" sz="1350" dirty="0"/>
          </a:p>
          <a:p>
            <a:endParaRPr lang="es-MX" sz="1350" dirty="0"/>
          </a:p>
        </p:txBody>
      </p:sp>
      <p:pic>
        <p:nvPicPr>
          <p:cNvPr id="6" name="Imagen 5"/>
          <p:cNvPicPr>
            <a:picLocks noChangeAspect="1"/>
          </p:cNvPicPr>
          <p:nvPr/>
        </p:nvPicPr>
        <p:blipFill rotWithShape="1">
          <a:blip r:embed="rId4"/>
          <a:srcRect l="11863" t="14000" r="12250" b="5111"/>
          <a:stretch/>
        </p:blipFill>
        <p:spPr>
          <a:xfrm>
            <a:off x="212990" y="836712"/>
            <a:ext cx="8673836" cy="5200650"/>
          </a:xfrm>
          <a:prstGeom prst="rect">
            <a:avLst/>
          </a:prstGeom>
        </p:spPr>
      </p:pic>
      <p:sp>
        <p:nvSpPr>
          <p:cNvPr id="2" name="Elipse 1"/>
          <p:cNvSpPr/>
          <p:nvPr/>
        </p:nvSpPr>
        <p:spPr>
          <a:xfrm>
            <a:off x="2555776" y="764704"/>
            <a:ext cx="1368152" cy="360040"/>
          </a:xfrm>
          <a:prstGeom prst="ellipse">
            <a:avLst/>
          </a:prstGeom>
          <a:solidFill>
            <a:srgbClr val="FF0000">
              <a:alpha val="27843"/>
            </a:srgbClr>
          </a:solidFill>
          <a:ln>
            <a:solidFill>
              <a:srgbClr val="C00000"/>
            </a:solidFill>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Elipse 6"/>
          <p:cNvSpPr/>
          <p:nvPr/>
        </p:nvSpPr>
        <p:spPr>
          <a:xfrm>
            <a:off x="3679916" y="764704"/>
            <a:ext cx="1368152" cy="360040"/>
          </a:xfrm>
          <a:prstGeom prst="ellipse">
            <a:avLst/>
          </a:prstGeom>
          <a:solidFill>
            <a:srgbClr val="FF0000">
              <a:alpha val="27843"/>
            </a:srgbClr>
          </a:solidFill>
          <a:ln>
            <a:solidFill>
              <a:srgbClr val="C00000"/>
            </a:solidFill>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Elipse 7"/>
          <p:cNvSpPr/>
          <p:nvPr/>
        </p:nvSpPr>
        <p:spPr>
          <a:xfrm>
            <a:off x="6588224" y="1139534"/>
            <a:ext cx="1368152" cy="360040"/>
          </a:xfrm>
          <a:prstGeom prst="ellipse">
            <a:avLst/>
          </a:prstGeom>
          <a:solidFill>
            <a:srgbClr val="FF0000">
              <a:alpha val="27843"/>
            </a:srgbClr>
          </a:solidFill>
          <a:ln>
            <a:solidFill>
              <a:srgbClr val="C00000"/>
            </a:solidFill>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08077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1863" t="14000" r="12250" b="5111"/>
          <a:stretch/>
        </p:blipFill>
        <p:spPr>
          <a:xfrm>
            <a:off x="214312" y="989356"/>
            <a:ext cx="8358188" cy="5011394"/>
          </a:xfrm>
          <a:prstGeom prst="rect">
            <a:avLst/>
          </a:prstGeom>
        </p:spPr>
      </p:pic>
      <p:pic>
        <p:nvPicPr>
          <p:cNvPr id="5" name="Imagen 4"/>
          <p:cNvPicPr>
            <a:picLocks noChangeAspect="1"/>
          </p:cNvPicPr>
          <p:nvPr/>
        </p:nvPicPr>
        <p:blipFill rotWithShape="1">
          <a:blip r:embed="rId3"/>
          <a:srcRect l="49790" t="17485" r="33711" b="48830"/>
          <a:stretch/>
        </p:blipFill>
        <p:spPr>
          <a:xfrm>
            <a:off x="4487780" y="1591177"/>
            <a:ext cx="1885950" cy="2165684"/>
          </a:xfrm>
          <a:prstGeom prst="rect">
            <a:avLst/>
          </a:prstGeom>
        </p:spPr>
      </p:pic>
    </p:spTree>
    <p:extLst>
      <p:ext uri="{BB962C8B-B14F-4D97-AF65-F5344CB8AC3E}">
        <p14:creationId xmlns:p14="http://schemas.microsoft.com/office/powerpoint/2010/main" val="266212235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6316" t="8503" r="17158" b="6911"/>
          <a:stretch/>
        </p:blipFill>
        <p:spPr>
          <a:xfrm>
            <a:off x="1058779" y="857250"/>
            <a:ext cx="7194884" cy="5145709"/>
          </a:xfrm>
          <a:prstGeom prst="rect">
            <a:avLst/>
          </a:prstGeom>
        </p:spPr>
      </p:pic>
    </p:spTree>
    <p:extLst>
      <p:ext uri="{BB962C8B-B14F-4D97-AF65-F5344CB8AC3E}">
        <p14:creationId xmlns:p14="http://schemas.microsoft.com/office/powerpoint/2010/main" val="16940513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1895" t="12994" r="22632" b="13088"/>
          <a:stretch/>
        </p:blipFill>
        <p:spPr>
          <a:xfrm>
            <a:off x="594974" y="476672"/>
            <a:ext cx="8081482" cy="6048672"/>
          </a:xfrm>
          <a:prstGeom prst="rect">
            <a:avLst/>
          </a:prstGeom>
        </p:spPr>
      </p:pic>
      <p:pic>
        <p:nvPicPr>
          <p:cNvPr id="5" name="Imagen 4"/>
          <p:cNvPicPr>
            <a:picLocks noChangeAspect="1"/>
          </p:cNvPicPr>
          <p:nvPr/>
        </p:nvPicPr>
        <p:blipFill rotWithShape="1">
          <a:blip r:embed="rId2"/>
          <a:srcRect l="62262" t="18794" r="32895" b="71662"/>
          <a:stretch/>
        </p:blipFill>
        <p:spPr>
          <a:xfrm>
            <a:off x="6084168" y="836712"/>
            <a:ext cx="1263315" cy="1400633"/>
          </a:xfrm>
          <a:prstGeom prst="rect">
            <a:avLst/>
          </a:prstGeom>
          <a:effectLst>
            <a:outerShdw blurRad="50800" dist="215900" dir="2700000" algn="tl" rotWithShape="0">
              <a:prstClr val="black">
                <a:alpha val="40000"/>
              </a:prstClr>
            </a:outerShdw>
          </a:effectLst>
        </p:spPr>
      </p:pic>
      <p:pic>
        <p:nvPicPr>
          <p:cNvPr id="6" name="Imagen 5"/>
          <p:cNvPicPr>
            <a:picLocks noChangeAspect="1"/>
          </p:cNvPicPr>
          <p:nvPr/>
        </p:nvPicPr>
        <p:blipFill rotWithShape="1">
          <a:blip r:embed="rId3"/>
          <a:srcRect l="4737" t="19544" r="36000" b="50140"/>
          <a:stretch/>
        </p:blipFill>
        <p:spPr>
          <a:xfrm>
            <a:off x="630683" y="2780928"/>
            <a:ext cx="6773779" cy="1949116"/>
          </a:xfrm>
          <a:prstGeom prst="rect">
            <a:avLst/>
          </a:prstGeom>
          <a:effectLst>
            <a:outerShdw blurRad="50800" dist="254000" dir="2700000" algn="tl" rotWithShape="0">
              <a:prstClr val="black">
                <a:alpha val="40000"/>
              </a:prstClr>
            </a:outerShdw>
          </a:effectLst>
        </p:spPr>
      </p:pic>
    </p:spTree>
    <p:extLst>
      <p:ext uri="{BB962C8B-B14F-4D97-AF65-F5344CB8AC3E}">
        <p14:creationId xmlns:p14="http://schemas.microsoft.com/office/powerpoint/2010/main" val="141420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0075" t="16667" r="5901" b="9401"/>
          <a:stretch/>
        </p:blipFill>
        <p:spPr>
          <a:xfrm>
            <a:off x="-32100" y="-110530"/>
            <a:ext cx="9144000" cy="6968529"/>
          </a:xfrm>
          <a:prstGeom prst="rect">
            <a:avLst/>
          </a:prstGeom>
        </p:spPr>
      </p:pic>
      <p:sp>
        <p:nvSpPr>
          <p:cNvPr id="4" name="Subtítulo 2"/>
          <p:cNvSpPr txBox="1">
            <a:spLocks/>
          </p:cNvSpPr>
          <p:nvPr/>
        </p:nvSpPr>
        <p:spPr>
          <a:xfrm>
            <a:off x="-56144" y="2204864"/>
            <a:ext cx="3672409" cy="34524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1400" b="1" dirty="0">
                <a:solidFill>
                  <a:schemeClr val="bg1"/>
                </a:solidFill>
              </a:rPr>
              <a:t>CONRICYT a cinco años </a:t>
            </a:r>
          </a:p>
          <a:p>
            <a:pPr marL="0" indent="0">
              <a:buNone/>
            </a:pPr>
            <a:r>
              <a:rPr lang="es-ES" sz="1400" dirty="0">
                <a:solidFill>
                  <a:schemeClr val="bg1"/>
                </a:solidFill>
              </a:rPr>
              <a:t>Félix de Moya </a:t>
            </a:r>
            <a:r>
              <a:rPr lang="es-ES" sz="1400" dirty="0" err="1" smtClean="0">
                <a:solidFill>
                  <a:schemeClr val="bg1"/>
                </a:solidFill>
              </a:rPr>
              <a:t>Anegón</a:t>
            </a:r>
            <a:endParaRPr lang="es-ES" sz="1400" dirty="0" smtClean="0">
              <a:solidFill>
                <a:schemeClr val="bg1"/>
              </a:solidFill>
            </a:endParaRPr>
          </a:p>
          <a:p>
            <a:pPr marL="0" indent="0">
              <a:buNone/>
            </a:pPr>
            <a:r>
              <a:rPr lang="es-ES" sz="1400" dirty="0" err="1" smtClean="0">
                <a:solidFill>
                  <a:schemeClr val="bg1"/>
                </a:solidFill>
              </a:rPr>
              <a:t>SCImago</a:t>
            </a:r>
            <a:r>
              <a:rPr lang="es-ES" sz="1400" dirty="0" smtClean="0">
                <a:solidFill>
                  <a:schemeClr val="bg1"/>
                </a:solidFill>
              </a:rPr>
              <a:t> </a:t>
            </a:r>
            <a:r>
              <a:rPr lang="es-ES" sz="1400" dirty="0" err="1">
                <a:solidFill>
                  <a:schemeClr val="bg1"/>
                </a:solidFill>
              </a:rPr>
              <a:t>Research</a:t>
            </a:r>
            <a:r>
              <a:rPr lang="es-ES" sz="1400" dirty="0">
                <a:solidFill>
                  <a:schemeClr val="bg1"/>
                </a:solidFill>
              </a:rPr>
              <a:t> </a:t>
            </a:r>
            <a:r>
              <a:rPr lang="es-ES" sz="1400" dirty="0" err="1">
                <a:solidFill>
                  <a:schemeClr val="bg1"/>
                </a:solidFill>
              </a:rPr>
              <a:t>Group</a:t>
            </a:r>
            <a:endParaRPr lang="es-ES" sz="1400" dirty="0">
              <a:solidFill>
                <a:schemeClr val="bg1"/>
              </a:solidFill>
            </a:endParaRPr>
          </a:p>
          <a:p>
            <a:pPr marL="0" indent="0">
              <a:buNone/>
            </a:pPr>
            <a:r>
              <a:rPr lang="es-ES" sz="1400" dirty="0" err="1">
                <a:solidFill>
                  <a:schemeClr val="bg1"/>
                </a:solidFill>
              </a:rPr>
              <a:t>Entrepares</a:t>
            </a:r>
            <a:r>
              <a:rPr lang="es-ES" sz="1400" dirty="0">
                <a:solidFill>
                  <a:schemeClr val="bg1"/>
                </a:solidFill>
              </a:rPr>
              <a:t> 2016  San Luis de Potosí</a:t>
            </a:r>
          </a:p>
          <a:p>
            <a:pPr marL="0" indent="0">
              <a:buNone/>
            </a:pPr>
            <a:endParaRPr lang="es-ES" sz="1400" dirty="0">
              <a:solidFill>
                <a:schemeClr val="bg1"/>
              </a:solidFill>
            </a:endParaRPr>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035" y="4908603"/>
            <a:ext cx="1110542" cy="696837"/>
          </a:xfrm>
          <a:prstGeom prst="rect">
            <a:avLst/>
          </a:prstGeom>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035" y="5607832"/>
            <a:ext cx="1059865" cy="736039"/>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243" y="1052736"/>
            <a:ext cx="1087409" cy="762809"/>
          </a:xfrm>
          <a:prstGeom prst="rect">
            <a:avLst/>
          </a:prstGeom>
        </p:spPr>
      </p:pic>
      <p:pic>
        <p:nvPicPr>
          <p:cNvPr id="12" name="Imagen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2035" y="4170172"/>
            <a:ext cx="1110542" cy="741450"/>
          </a:xfrm>
          <a:prstGeom prst="rect">
            <a:avLst/>
          </a:prstGeom>
        </p:spPr>
      </p:pic>
    </p:spTree>
    <p:extLst>
      <p:ext uri="{BB962C8B-B14F-4D97-AF65-F5344CB8AC3E}">
        <p14:creationId xmlns:p14="http://schemas.microsoft.com/office/powerpoint/2010/main" val="198644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2759" y="116632"/>
            <a:ext cx="8736806" cy="546497"/>
          </a:xfrm>
        </p:spPr>
        <p:txBody>
          <a:bodyPr>
            <a:noAutofit/>
          </a:bodyPr>
          <a:lstStyle/>
          <a:p>
            <a:r>
              <a:rPr lang="es-ES" sz="2000" b="1" dirty="0"/>
              <a:t>Evolución % de la producción respecto de la región LATAM (SCP 2003-2014)</a:t>
            </a:r>
          </a:p>
        </p:txBody>
      </p:sp>
      <p:graphicFrame>
        <p:nvGraphicFramePr>
          <p:cNvPr id="3" name="Gráfico 2"/>
          <p:cNvGraphicFramePr>
            <a:graphicFrameLocks noGrp="1"/>
          </p:cNvGraphicFramePr>
          <p:nvPr>
            <p:extLst/>
          </p:nvPr>
        </p:nvGraphicFramePr>
        <p:xfrm>
          <a:off x="0" y="836713"/>
          <a:ext cx="8748464" cy="6021288"/>
        </p:xfrm>
        <a:graphic>
          <a:graphicData uri="http://schemas.openxmlformats.org/drawingml/2006/chart">
            <c:chart xmlns:c="http://schemas.openxmlformats.org/drawingml/2006/chart" xmlns:r="http://schemas.openxmlformats.org/officeDocument/2006/relationships" r:id="rId2"/>
          </a:graphicData>
        </a:graphic>
      </p:graphicFrame>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0286" y="5160211"/>
            <a:ext cx="634668" cy="529245"/>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286" y="5714710"/>
            <a:ext cx="605705" cy="559018"/>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8118" y="1734036"/>
            <a:ext cx="621447" cy="579350"/>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2473" y="4597083"/>
            <a:ext cx="634668" cy="563128"/>
          </a:xfrm>
          <a:prstGeom prst="rect">
            <a:avLst/>
          </a:prstGeom>
        </p:spPr>
      </p:pic>
    </p:spTree>
    <p:extLst>
      <p:ext uri="{BB962C8B-B14F-4D97-AF65-F5344CB8AC3E}">
        <p14:creationId xmlns:p14="http://schemas.microsoft.com/office/powerpoint/2010/main" val="175074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strVal val="#ppt_h"/>
                                          </p:val>
                                        </p:tav>
                                        <p:tav tm="100000">
                                          <p:val>
                                            <p:strVal val="#ppt_h"/>
                                          </p:val>
                                        </p:tav>
                                      </p:tavLst>
                                    </p:anim>
                                  </p:childTnLst>
                                </p:cTn>
                              </p:par>
                              <p:par>
                                <p:cTn id="17" presetID="17"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t="10801" r="12988" b="10801"/>
          <a:stretch/>
        </p:blipFill>
        <p:spPr>
          <a:xfrm>
            <a:off x="107504" y="1124744"/>
            <a:ext cx="8892480" cy="4506884"/>
          </a:xfrm>
          <a:prstGeom prst="rect">
            <a:avLst/>
          </a:prstGeom>
        </p:spPr>
      </p:pic>
      <p:sp>
        <p:nvSpPr>
          <p:cNvPr id="4" name="CuadroTexto 3"/>
          <p:cNvSpPr txBox="1"/>
          <p:nvPr/>
        </p:nvSpPr>
        <p:spPr>
          <a:xfrm>
            <a:off x="1403648" y="6453336"/>
            <a:ext cx="7128792" cy="369332"/>
          </a:xfrm>
          <a:prstGeom prst="rect">
            <a:avLst/>
          </a:prstGeom>
          <a:noFill/>
        </p:spPr>
        <p:txBody>
          <a:bodyPr wrap="square" rtlCol="0">
            <a:spAutoFit/>
          </a:bodyPr>
          <a:lstStyle/>
          <a:p>
            <a:r>
              <a:rPr lang="es-MX" dirty="0"/>
              <a:t>http://www.scimagojr.com/countryrank.php?region=Latin%20America</a:t>
            </a:r>
          </a:p>
        </p:txBody>
      </p:sp>
    </p:spTree>
    <p:extLst>
      <p:ext uri="{BB962C8B-B14F-4D97-AF65-F5344CB8AC3E}">
        <p14:creationId xmlns:p14="http://schemas.microsoft.com/office/powerpoint/2010/main" val="412378278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t="15940" b="19201"/>
          <a:stretch/>
        </p:blipFill>
        <p:spPr>
          <a:xfrm>
            <a:off x="0" y="1677084"/>
            <a:ext cx="9144000" cy="3336092"/>
          </a:xfrm>
          <a:prstGeom prst="rect">
            <a:avLst/>
          </a:prstGeom>
        </p:spPr>
      </p:pic>
      <p:sp>
        <p:nvSpPr>
          <p:cNvPr id="4" name="CuadroTexto 3"/>
          <p:cNvSpPr txBox="1"/>
          <p:nvPr/>
        </p:nvSpPr>
        <p:spPr>
          <a:xfrm>
            <a:off x="2699792" y="1677084"/>
            <a:ext cx="3672408" cy="646331"/>
          </a:xfrm>
          <a:prstGeom prst="rect">
            <a:avLst/>
          </a:prstGeom>
          <a:noFill/>
        </p:spPr>
        <p:txBody>
          <a:bodyPr wrap="square" rtlCol="0">
            <a:spAutoFit/>
          </a:bodyPr>
          <a:lstStyle/>
          <a:p>
            <a:r>
              <a:rPr lang="es-MX" dirty="0"/>
              <a:t>Índice H: 412</a:t>
            </a:r>
          </a:p>
          <a:p>
            <a:r>
              <a:rPr lang="es-MX" dirty="0"/>
              <a:t>Citas por documento: 8.96 </a:t>
            </a:r>
          </a:p>
        </p:txBody>
      </p:sp>
      <p:sp>
        <p:nvSpPr>
          <p:cNvPr id="5" name="CuadroTexto 4"/>
          <p:cNvSpPr txBox="1"/>
          <p:nvPr/>
        </p:nvSpPr>
        <p:spPr>
          <a:xfrm>
            <a:off x="-72008" y="2282165"/>
            <a:ext cx="3672408" cy="646331"/>
          </a:xfrm>
          <a:prstGeom prst="rect">
            <a:avLst/>
          </a:prstGeom>
          <a:noFill/>
        </p:spPr>
        <p:txBody>
          <a:bodyPr wrap="square" rtlCol="0">
            <a:spAutoFit/>
          </a:bodyPr>
          <a:lstStyle/>
          <a:p>
            <a:r>
              <a:rPr lang="es-MX" dirty="0"/>
              <a:t>Índice H: 316</a:t>
            </a:r>
          </a:p>
          <a:p>
            <a:r>
              <a:rPr lang="es-MX" dirty="0"/>
              <a:t>Citas por documento: 9.9 </a:t>
            </a:r>
          </a:p>
        </p:txBody>
      </p:sp>
      <p:sp>
        <p:nvSpPr>
          <p:cNvPr id="6" name="CuadroTexto 5"/>
          <p:cNvSpPr txBox="1"/>
          <p:nvPr/>
        </p:nvSpPr>
        <p:spPr>
          <a:xfrm>
            <a:off x="3347864" y="2560800"/>
            <a:ext cx="3672408" cy="646331"/>
          </a:xfrm>
          <a:prstGeom prst="rect">
            <a:avLst/>
          </a:prstGeom>
          <a:noFill/>
        </p:spPr>
        <p:txBody>
          <a:bodyPr wrap="square" rtlCol="0">
            <a:spAutoFit/>
          </a:bodyPr>
          <a:lstStyle/>
          <a:p>
            <a:r>
              <a:rPr lang="es-MX" dirty="0"/>
              <a:t>Índice H: 300</a:t>
            </a:r>
          </a:p>
          <a:p>
            <a:r>
              <a:rPr lang="es-MX" dirty="0"/>
              <a:t>Citas por documento: 12.35</a:t>
            </a:r>
          </a:p>
        </p:txBody>
      </p:sp>
      <p:sp>
        <p:nvSpPr>
          <p:cNvPr id="7" name="CuadroTexto 6"/>
          <p:cNvSpPr txBox="1"/>
          <p:nvPr/>
        </p:nvSpPr>
        <p:spPr>
          <a:xfrm>
            <a:off x="478386" y="2835342"/>
            <a:ext cx="3672408" cy="646331"/>
          </a:xfrm>
          <a:prstGeom prst="rect">
            <a:avLst/>
          </a:prstGeom>
          <a:noFill/>
        </p:spPr>
        <p:txBody>
          <a:bodyPr wrap="square" rtlCol="0">
            <a:spAutoFit/>
          </a:bodyPr>
          <a:lstStyle/>
          <a:p>
            <a:r>
              <a:rPr lang="es-MX" dirty="0"/>
              <a:t>Índice H: 257</a:t>
            </a:r>
          </a:p>
          <a:p>
            <a:r>
              <a:rPr lang="es-MX" dirty="0"/>
              <a:t>Citas por documento: 11.82</a:t>
            </a:r>
          </a:p>
        </p:txBody>
      </p:sp>
      <p:sp>
        <p:nvSpPr>
          <p:cNvPr id="8" name="CuadroTexto 7"/>
          <p:cNvSpPr txBox="1"/>
          <p:nvPr/>
        </p:nvSpPr>
        <p:spPr>
          <a:xfrm>
            <a:off x="2339752" y="6240323"/>
            <a:ext cx="5040560" cy="523220"/>
          </a:xfrm>
          <a:prstGeom prst="rect">
            <a:avLst/>
          </a:prstGeom>
          <a:noFill/>
        </p:spPr>
        <p:txBody>
          <a:bodyPr wrap="square" rtlCol="0">
            <a:spAutoFit/>
          </a:bodyPr>
          <a:lstStyle/>
          <a:p>
            <a:r>
              <a:rPr lang="es-MX" sz="1400" dirty="0">
                <a:hlinkClick r:id="rId3"/>
              </a:rPr>
              <a:t>http://</a:t>
            </a:r>
            <a:r>
              <a:rPr lang="es-MX" sz="1400" dirty="0" smtClean="0">
                <a:hlinkClick r:id="rId3"/>
              </a:rPr>
              <a:t>www.scimagojr.com/worldreport.php?w=Latin%20America</a:t>
            </a:r>
            <a:endParaRPr lang="es-MX" sz="1400" dirty="0" smtClean="0"/>
          </a:p>
          <a:p>
            <a:endParaRPr lang="es-MX" sz="1400" dirty="0"/>
          </a:p>
        </p:txBody>
      </p:sp>
      <p:pic>
        <p:nvPicPr>
          <p:cNvPr id="9" name="Imagen 8"/>
          <p:cNvPicPr>
            <a:picLocks noChangeAspect="1"/>
          </p:cNvPicPr>
          <p:nvPr/>
        </p:nvPicPr>
        <p:blipFill rotWithShape="1">
          <a:blip r:embed="rId4"/>
          <a:srcRect t="10801" r="12988" b="12201"/>
          <a:stretch/>
        </p:blipFill>
        <p:spPr>
          <a:xfrm>
            <a:off x="0" y="947030"/>
            <a:ext cx="9144000" cy="4520201"/>
          </a:xfrm>
          <a:prstGeom prst="rect">
            <a:avLst/>
          </a:prstGeom>
        </p:spPr>
      </p:pic>
      <p:sp>
        <p:nvSpPr>
          <p:cNvPr id="2" name="Elipse 1"/>
          <p:cNvSpPr/>
          <p:nvPr/>
        </p:nvSpPr>
        <p:spPr>
          <a:xfrm>
            <a:off x="8100392" y="2588579"/>
            <a:ext cx="554360" cy="493525"/>
          </a:xfrm>
          <a:prstGeom prst="ellipse">
            <a:avLst/>
          </a:prstGeom>
          <a:solidFill>
            <a:srgbClr val="FF0000">
              <a:alpha val="2902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p:cNvSpPr/>
          <p:nvPr/>
        </p:nvSpPr>
        <p:spPr>
          <a:xfrm>
            <a:off x="8100392" y="2883965"/>
            <a:ext cx="554360" cy="493525"/>
          </a:xfrm>
          <a:prstGeom prst="ellipse">
            <a:avLst/>
          </a:prstGeom>
          <a:solidFill>
            <a:srgbClr val="FF0000">
              <a:alpha val="2902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8100392" y="3318984"/>
            <a:ext cx="554360" cy="493525"/>
          </a:xfrm>
          <a:prstGeom prst="ellipse">
            <a:avLst/>
          </a:prstGeom>
          <a:solidFill>
            <a:srgbClr val="FFC000">
              <a:alpha val="2902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Elipse 11"/>
          <p:cNvSpPr/>
          <p:nvPr/>
        </p:nvSpPr>
        <p:spPr>
          <a:xfrm>
            <a:off x="8138537" y="3672876"/>
            <a:ext cx="554360" cy="493525"/>
          </a:xfrm>
          <a:prstGeom prst="ellipse">
            <a:avLst/>
          </a:prstGeom>
          <a:solidFill>
            <a:srgbClr val="FFC000">
              <a:alpha val="2902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Elipse 12"/>
          <p:cNvSpPr/>
          <p:nvPr/>
        </p:nvSpPr>
        <p:spPr>
          <a:xfrm>
            <a:off x="8604670" y="2582069"/>
            <a:ext cx="554360" cy="493525"/>
          </a:xfrm>
          <a:prstGeom prst="ellipse">
            <a:avLst/>
          </a:prstGeom>
          <a:solidFill>
            <a:srgbClr val="FF0000">
              <a:alpha val="2902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Elipse 13"/>
          <p:cNvSpPr/>
          <p:nvPr/>
        </p:nvSpPr>
        <p:spPr>
          <a:xfrm>
            <a:off x="8592136" y="2889236"/>
            <a:ext cx="554360" cy="493525"/>
          </a:xfrm>
          <a:prstGeom prst="ellipse">
            <a:avLst/>
          </a:prstGeom>
          <a:solidFill>
            <a:srgbClr val="FF0000">
              <a:alpha val="2902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Elipse 14"/>
          <p:cNvSpPr/>
          <p:nvPr/>
        </p:nvSpPr>
        <p:spPr>
          <a:xfrm>
            <a:off x="8622196" y="3334075"/>
            <a:ext cx="554360" cy="493525"/>
          </a:xfrm>
          <a:prstGeom prst="ellipse">
            <a:avLst/>
          </a:prstGeom>
          <a:solidFill>
            <a:srgbClr val="FFC000">
              <a:alpha val="2902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Elipse 15"/>
          <p:cNvSpPr/>
          <p:nvPr/>
        </p:nvSpPr>
        <p:spPr>
          <a:xfrm>
            <a:off x="8627187" y="3687967"/>
            <a:ext cx="554360" cy="493525"/>
          </a:xfrm>
          <a:prstGeom prst="ellipse">
            <a:avLst/>
          </a:prstGeom>
          <a:solidFill>
            <a:srgbClr val="FFC000">
              <a:alpha val="2902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62312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500" fill="hold"/>
                                        <p:tgtEl>
                                          <p:spTgt spid="16"/>
                                        </p:tgtEl>
                                        <p:attrNameLst>
                                          <p:attrName>ppt_w</p:attrName>
                                        </p:attrNameLst>
                                      </p:cBhvr>
                                      <p:tavLst>
                                        <p:tav tm="0">
                                          <p:val>
                                            <p:fltVal val="0"/>
                                          </p:val>
                                        </p:tav>
                                        <p:tav tm="100000">
                                          <p:val>
                                            <p:strVal val="#ppt_w"/>
                                          </p:val>
                                        </p:tav>
                                      </p:tavLst>
                                    </p:anim>
                                    <p:anim calcmode="lin" valueType="num">
                                      <p:cBhvr>
                                        <p:cTn id="74" dur="500" fill="hold"/>
                                        <p:tgtEl>
                                          <p:spTgt spid="16"/>
                                        </p:tgtEl>
                                        <p:attrNameLst>
                                          <p:attrName>ppt_h</p:attrName>
                                        </p:attrNameLst>
                                      </p:cBhvr>
                                      <p:tavLst>
                                        <p:tav tm="0">
                                          <p:val>
                                            <p:fltVal val="0"/>
                                          </p:val>
                                        </p:tav>
                                        <p:tav tm="100000">
                                          <p:val>
                                            <p:strVal val="#ppt_h"/>
                                          </p:val>
                                        </p:tav>
                                      </p:tavLst>
                                    </p:anim>
                                    <p:animEffect transition="in" filter="fade">
                                      <p:cBhvr>
                                        <p:cTn id="7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 grpId="0" animBg="1"/>
      <p:bldP spid="10" grpId="0" animBg="1"/>
      <p:bldP spid="11" grpId="0" animBg="1"/>
      <p:bldP spid="12" grpId="0" animBg="1"/>
      <p:bldP spid="13" grpId="0" animBg="1"/>
      <p:bldP spid="14" grpId="0" animBg="1"/>
      <p:bldP spid="15" grpId="0" animBg="1"/>
      <p:bldP spid="1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8263" t="13601" r="9050" b="15000"/>
          <a:stretch/>
        </p:blipFill>
        <p:spPr>
          <a:xfrm>
            <a:off x="683568" y="548680"/>
            <a:ext cx="8280920" cy="6048672"/>
          </a:xfrm>
          <a:prstGeom prst="rect">
            <a:avLst/>
          </a:prstGeom>
        </p:spPr>
      </p:pic>
      <p:pic>
        <p:nvPicPr>
          <p:cNvPr id="5" name="Imagen 4"/>
          <p:cNvPicPr>
            <a:picLocks noChangeAspect="1"/>
          </p:cNvPicPr>
          <p:nvPr/>
        </p:nvPicPr>
        <p:blipFill>
          <a:blip r:embed="rId3"/>
          <a:stretch>
            <a:fillRect/>
          </a:stretch>
        </p:blipFill>
        <p:spPr>
          <a:xfrm>
            <a:off x="-108520" y="0"/>
            <a:ext cx="4755292" cy="1798476"/>
          </a:xfrm>
          <a:prstGeom prst="rect">
            <a:avLst/>
          </a:prstGeom>
        </p:spPr>
      </p:pic>
      <p:sp>
        <p:nvSpPr>
          <p:cNvPr id="6" name="CuadroTexto 5"/>
          <p:cNvSpPr txBox="1"/>
          <p:nvPr/>
        </p:nvSpPr>
        <p:spPr>
          <a:xfrm>
            <a:off x="2915816" y="6550223"/>
            <a:ext cx="5472608" cy="307777"/>
          </a:xfrm>
          <a:prstGeom prst="rect">
            <a:avLst/>
          </a:prstGeom>
          <a:noFill/>
        </p:spPr>
        <p:txBody>
          <a:bodyPr wrap="square" rtlCol="0">
            <a:spAutoFit/>
          </a:bodyPr>
          <a:lstStyle/>
          <a:p>
            <a:r>
              <a:rPr lang="es-MX" sz="1400" dirty="0"/>
              <a:t>http://www.scimagojr.com/mapgen.php?maptype=bc&amp;country=MX</a:t>
            </a:r>
          </a:p>
        </p:txBody>
      </p:sp>
    </p:spTree>
    <p:extLst>
      <p:ext uri="{BB962C8B-B14F-4D97-AF65-F5344CB8AC3E}">
        <p14:creationId xmlns:p14="http://schemas.microsoft.com/office/powerpoint/2010/main" val="2428670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95536" y="764704"/>
            <a:ext cx="4572000" cy="892552"/>
          </a:xfrm>
          <a:prstGeom prst="rect">
            <a:avLst/>
          </a:prstGeom>
        </p:spPr>
        <p:txBody>
          <a:bodyPr>
            <a:spAutoFit/>
          </a:bodyPr>
          <a:lstStyle/>
          <a:p>
            <a:r>
              <a:rPr lang="en-US" b="1" dirty="0"/>
              <a:t>The journal coverage of Web of Science and Scopus: a comparative analysis</a:t>
            </a:r>
          </a:p>
          <a:p>
            <a:r>
              <a:rPr lang="es-MX" sz="1600" dirty="0" err="1"/>
              <a:t>Mongeon</a:t>
            </a:r>
            <a:r>
              <a:rPr lang="es-MX" sz="1600" dirty="0"/>
              <a:t>, P. &amp; Paul-</a:t>
            </a:r>
            <a:r>
              <a:rPr lang="es-MX" sz="1600" dirty="0" err="1"/>
              <a:t>Hus</a:t>
            </a:r>
            <a:r>
              <a:rPr lang="es-MX" sz="1600" dirty="0"/>
              <a:t>, A. </a:t>
            </a:r>
            <a:r>
              <a:rPr lang="es-MX" sz="1600" i="1" dirty="0" err="1"/>
              <a:t>Scientometrics</a:t>
            </a:r>
            <a:r>
              <a:rPr lang="es-MX" sz="1600" dirty="0"/>
              <a:t> (2016)</a:t>
            </a:r>
            <a:endParaRPr lang="es-MX" sz="1100" dirty="0"/>
          </a:p>
        </p:txBody>
      </p:sp>
      <p:sp>
        <p:nvSpPr>
          <p:cNvPr id="5" name="CuadroTexto 4"/>
          <p:cNvSpPr txBox="1"/>
          <p:nvPr/>
        </p:nvSpPr>
        <p:spPr>
          <a:xfrm>
            <a:off x="395536" y="2420888"/>
            <a:ext cx="8558902" cy="3600986"/>
          </a:xfrm>
          <a:prstGeom prst="rect">
            <a:avLst/>
          </a:prstGeom>
          <a:noFill/>
        </p:spPr>
        <p:txBody>
          <a:bodyPr wrap="square" rtlCol="0">
            <a:spAutoFit/>
          </a:bodyPr>
          <a:lstStyle/>
          <a:p>
            <a:pPr marL="285750" indent="-285750">
              <a:buFontTx/>
              <a:buChar char="-"/>
            </a:pPr>
            <a:r>
              <a:rPr lang="es-MX" sz="2000" dirty="0"/>
              <a:t>Investigación con datos de junio </a:t>
            </a:r>
            <a:r>
              <a:rPr lang="es-MX" sz="2000" b="1" dirty="0"/>
              <a:t>2014</a:t>
            </a:r>
          </a:p>
          <a:p>
            <a:endParaRPr lang="es-MX" sz="1600" b="1" dirty="0"/>
          </a:p>
          <a:p>
            <a:pPr marL="285750" indent="-285750">
              <a:buFontTx/>
              <a:buChar char="-"/>
            </a:pPr>
            <a:r>
              <a:rPr lang="es-MX" sz="2000" dirty="0"/>
              <a:t>Tomando como referente las revistas clasificadas como </a:t>
            </a:r>
            <a:r>
              <a:rPr lang="es-MX" sz="2000" b="1" dirty="0" err="1"/>
              <a:t>Academic</a:t>
            </a:r>
            <a:r>
              <a:rPr lang="es-MX" sz="2000" b="1" dirty="0"/>
              <a:t>/</a:t>
            </a:r>
            <a:r>
              <a:rPr lang="es-MX" sz="2000" b="1" dirty="0" err="1"/>
              <a:t>Scholarly</a:t>
            </a:r>
            <a:r>
              <a:rPr lang="es-MX" sz="2000" b="1" dirty="0"/>
              <a:t> </a:t>
            </a:r>
            <a:r>
              <a:rPr lang="es-MX" sz="2000" dirty="0"/>
              <a:t>en el directorio </a:t>
            </a:r>
            <a:r>
              <a:rPr lang="es-MX" sz="2400" b="1" dirty="0" err="1">
                <a:effectLst>
                  <a:outerShdw blurRad="38100" dist="38100" dir="2700000" algn="tl">
                    <a:srgbClr val="000000">
                      <a:alpha val="43137"/>
                    </a:srgbClr>
                  </a:outerShdw>
                </a:effectLst>
              </a:rPr>
              <a:t>ULRICH’s</a:t>
            </a:r>
            <a:r>
              <a:rPr lang="es-MX" sz="2000" b="1" dirty="0"/>
              <a:t> </a:t>
            </a:r>
            <a:r>
              <a:rPr lang="es-MX" sz="2000" dirty="0"/>
              <a:t>:</a:t>
            </a:r>
            <a:r>
              <a:rPr lang="es-MX" sz="2000" b="1" dirty="0"/>
              <a:t> </a:t>
            </a:r>
            <a:r>
              <a:rPr lang="es-MX" sz="2400" b="1" dirty="0"/>
              <a:t>63,013</a:t>
            </a:r>
            <a:r>
              <a:rPr lang="es-MX" sz="2000" b="1" dirty="0"/>
              <a:t> </a:t>
            </a:r>
            <a:r>
              <a:rPr lang="es-MX" sz="2000" dirty="0"/>
              <a:t>títulos únicos y activos</a:t>
            </a:r>
          </a:p>
          <a:p>
            <a:endParaRPr lang="es-MX" sz="1600" dirty="0"/>
          </a:p>
          <a:p>
            <a:pPr marL="285750" indent="-285750">
              <a:buFontTx/>
              <a:buChar char="-"/>
            </a:pPr>
            <a:r>
              <a:rPr lang="es-MX" sz="2400" b="1" dirty="0" err="1">
                <a:effectLst>
                  <a:outerShdw blurRad="38100" dist="38100" dir="2700000" algn="tl">
                    <a:srgbClr val="000000">
                      <a:alpha val="43137"/>
                    </a:srgbClr>
                  </a:outerShdw>
                </a:effectLst>
              </a:rPr>
              <a:t>WoS</a:t>
            </a:r>
            <a:r>
              <a:rPr lang="es-MX" sz="2000" dirty="0"/>
              <a:t> 	 	    =  </a:t>
            </a:r>
            <a:r>
              <a:rPr lang="es-MX" sz="2400" b="1" dirty="0"/>
              <a:t>13,605</a:t>
            </a:r>
            <a:r>
              <a:rPr lang="es-MX" sz="2000" b="1" dirty="0"/>
              <a:t> </a:t>
            </a:r>
            <a:r>
              <a:rPr lang="es-MX" sz="2000" dirty="0"/>
              <a:t>títulos</a:t>
            </a:r>
          </a:p>
          <a:p>
            <a:r>
              <a:rPr lang="es-MX" sz="1600" dirty="0"/>
              <a:t>(</a:t>
            </a:r>
            <a:r>
              <a:rPr lang="es-MX" sz="1600" dirty="0" err="1"/>
              <a:t>Science</a:t>
            </a:r>
            <a:r>
              <a:rPr lang="es-MX" sz="1600" dirty="0"/>
              <a:t> </a:t>
            </a:r>
            <a:r>
              <a:rPr lang="es-MX" sz="1600" dirty="0" err="1"/>
              <a:t>Citation</a:t>
            </a:r>
            <a:r>
              <a:rPr lang="es-MX" sz="1600" dirty="0"/>
              <a:t> </a:t>
            </a:r>
            <a:r>
              <a:rPr lang="es-MX" sz="1600" dirty="0" err="1"/>
              <a:t>Index</a:t>
            </a:r>
            <a:r>
              <a:rPr lang="es-MX" sz="1600" dirty="0"/>
              <a:t> </a:t>
            </a:r>
            <a:r>
              <a:rPr lang="es-MX" sz="1600" dirty="0" err="1"/>
              <a:t>Expanded+Social</a:t>
            </a:r>
            <a:r>
              <a:rPr lang="es-MX" sz="1600" dirty="0"/>
              <a:t> </a:t>
            </a:r>
            <a:r>
              <a:rPr lang="es-MX" sz="1600" dirty="0" err="1"/>
              <a:t>Science</a:t>
            </a:r>
            <a:r>
              <a:rPr lang="es-MX" sz="1600" dirty="0"/>
              <a:t> </a:t>
            </a:r>
            <a:r>
              <a:rPr lang="es-MX" sz="1600" dirty="0" err="1"/>
              <a:t>Citation</a:t>
            </a:r>
            <a:r>
              <a:rPr lang="es-MX" sz="1600" dirty="0"/>
              <a:t> </a:t>
            </a:r>
            <a:r>
              <a:rPr lang="es-MX" sz="1600" dirty="0" err="1"/>
              <a:t>Index+Arts</a:t>
            </a:r>
            <a:r>
              <a:rPr lang="es-MX" sz="1600" dirty="0"/>
              <a:t> &amp; </a:t>
            </a:r>
            <a:r>
              <a:rPr lang="es-MX" sz="1600" dirty="0" err="1"/>
              <a:t>Humanities</a:t>
            </a:r>
            <a:r>
              <a:rPr lang="es-MX" sz="1600" dirty="0"/>
              <a:t> </a:t>
            </a:r>
            <a:r>
              <a:rPr lang="es-MX" sz="1600" dirty="0" err="1"/>
              <a:t>Citation</a:t>
            </a:r>
            <a:r>
              <a:rPr lang="es-MX" sz="1600" dirty="0"/>
              <a:t> </a:t>
            </a:r>
            <a:r>
              <a:rPr lang="es-MX" sz="1600" dirty="0" err="1"/>
              <a:t>Index</a:t>
            </a:r>
            <a:r>
              <a:rPr lang="es-MX" sz="1600" dirty="0"/>
              <a:t>)</a:t>
            </a:r>
            <a:r>
              <a:rPr lang="es-MX" dirty="0"/>
              <a:t>    </a:t>
            </a:r>
          </a:p>
          <a:p>
            <a:r>
              <a:rPr lang="es-MX" sz="2000" dirty="0"/>
              <a:t>      	</a:t>
            </a:r>
          </a:p>
          <a:p>
            <a:pPr marL="285750" indent="-285750">
              <a:buFontTx/>
              <a:buChar char="-"/>
            </a:pPr>
            <a:r>
              <a:rPr lang="es-MX" sz="2400" b="1" dirty="0" err="1">
                <a:effectLst>
                  <a:outerShdw blurRad="38100" dist="38100" dir="2700000" algn="tl">
                    <a:srgbClr val="000000">
                      <a:alpha val="43137"/>
                    </a:srgbClr>
                  </a:outerShdw>
                </a:effectLst>
              </a:rPr>
              <a:t>Scopus</a:t>
            </a:r>
            <a:r>
              <a:rPr lang="es-MX" sz="2000" dirty="0"/>
              <a:t>   		   =  </a:t>
            </a:r>
            <a:r>
              <a:rPr lang="es-MX" sz="2400" b="1" dirty="0"/>
              <a:t>23,346</a:t>
            </a:r>
            <a:r>
              <a:rPr lang="es-MX" sz="2000" dirty="0"/>
              <a:t> títulos</a:t>
            </a:r>
          </a:p>
          <a:p>
            <a:pPr marL="285750" indent="-285750">
              <a:buFontTx/>
              <a:buChar char="-"/>
            </a:pPr>
            <a:endParaRPr lang="es-MX" sz="1600" dirty="0"/>
          </a:p>
          <a:p>
            <a:pPr marL="285750" indent="-285750">
              <a:buFontTx/>
              <a:buChar char="-"/>
            </a:pPr>
            <a:endParaRPr lang="es-MX" sz="1600" dirty="0"/>
          </a:p>
          <a:p>
            <a:pPr marL="285750" indent="-285750">
              <a:buFontTx/>
              <a:buChar char="-"/>
            </a:pPr>
            <a:endParaRPr lang="es-MX" sz="1600" b="1" dirty="0"/>
          </a:p>
        </p:txBody>
      </p:sp>
    </p:spTree>
    <p:extLst>
      <p:ext uri="{BB962C8B-B14F-4D97-AF65-F5344CB8AC3E}">
        <p14:creationId xmlns:p14="http://schemas.microsoft.com/office/powerpoint/2010/main" val="78084822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69" y="218742"/>
            <a:ext cx="2295097" cy="815764"/>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9" y="3043519"/>
            <a:ext cx="4254737" cy="3816424"/>
          </a:xfrm>
          <a:prstGeom prst="rect">
            <a:avLst/>
          </a:prstGeom>
        </p:spPr>
      </p:pic>
      <p:sp>
        <p:nvSpPr>
          <p:cNvPr id="6" name="CuadroTexto 5"/>
          <p:cNvSpPr txBox="1"/>
          <p:nvPr/>
        </p:nvSpPr>
        <p:spPr>
          <a:xfrm>
            <a:off x="4295485" y="917954"/>
            <a:ext cx="4320480" cy="1077218"/>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Proveedores: </a:t>
            </a:r>
          </a:p>
          <a:p>
            <a:r>
              <a:rPr lang="es-MX" sz="1600" b="1" dirty="0" smtClean="0">
                <a:latin typeface="Yu Gothic UI" panose="020B0500000000000000" pitchFamily="34" charset="-128"/>
                <a:ea typeface="Yu Gothic UI" panose="020B0500000000000000" pitchFamily="34" charset="-128"/>
              </a:rPr>
              <a:t>Altmetrics</a:t>
            </a:r>
            <a:r>
              <a:rPr lang="es-MX" sz="1600" dirty="0" smtClean="0">
                <a:latin typeface="Yu Gothic UI" panose="020B0500000000000000" pitchFamily="34" charset="-128"/>
                <a:ea typeface="Yu Gothic UI" panose="020B0500000000000000" pitchFamily="34" charset="-128"/>
              </a:rPr>
              <a:t>.com (</a:t>
            </a:r>
            <a:r>
              <a:rPr lang="es-MX" sz="1600" dirty="0" err="1" smtClean="0">
                <a:latin typeface="Yu Gothic UI" panose="020B0500000000000000" pitchFamily="34" charset="-128"/>
                <a:ea typeface="Yu Gothic UI" panose="020B0500000000000000" pitchFamily="34" charset="-128"/>
              </a:rPr>
              <a:t>Macmillan</a:t>
            </a:r>
            <a:r>
              <a:rPr lang="es-MX" sz="1600" dirty="0" smtClean="0">
                <a:latin typeface="Yu Gothic UI" panose="020B0500000000000000" pitchFamily="34" charset="-128"/>
                <a:ea typeface="Yu Gothic UI" panose="020B0500000000000000" pitchFamily="34" charset="-128"/>
              </a:rPr>
              <a:t> </a:t>
            </a:r>
            <a:r>
              <a:rPr lang="es-MX" sz="1600" dirty="0" err="1" smtClean="0">
                <a:latin typeface="Yu Gothic UI" panose="020B0500000000000000" pitchFamily="34" charset="-128"/>
                <a:ea typeface="Yu Gothic UI" panose="020B0500000000000000" pitchFamily="34" charset="-128"/>
              </a:rPr>
              <a:t>Publishers</a:t>
            </a:r>
            <a:r>
              <a:rPr lang="es-MX" sz="1600" dirty="0" smtClean="0">
                <a:latin typeface="Yu Gothic UI" panose="020B0500000000000000" pitchFamily="34" charset="-128"/>
                <a:ea typeface="Yu Gothic UI" panose="020B0500000000000000" pitchFamily="34" charset="-128"/>
              </a:rPr>
              <a:t>)</a:t>
            </a:r>
          </a:p>
          <a:p>
            <a:r>
              <a:rPr lang="es-MX" sz="1600" b="1" dirty="0" smtClean="0">
                <a:latin typeface="Yu Gothic UI" panose="020B0500000000000000" pitchFamily="34" charset="-128"/>
                <a:ea typeface="Yu Gothic UI" panose="020B0500000000000000" pitchFamily="34" charset="-128"/>
              </a:rPr>
              <a:t>Impactstory</a:t>
            </a:r>
            <a:r>
              <a:rPr lang="es-MX" sz="1600" dirty="0" smtClean="0">
                <a:latin typeface="Yu Gothic UI" panose="020B0500000000000000" pitchFamily="34" charset="-128"/>
                <a:ea typeface="Yu Gothic UI" panose="020B0500000000000000" pitchFamily="34" charset="-128"/>
              </a:rPr>
              <a:t>.com </a:t>
            </a:r>
          </a:p>
          <a:p>
            <a:r>
              <a:rPr lang="es-MX" sz="1600" b="1" dirty="0" smtClean="0">
                <a:latin typeface="Yu Gothic UI" panose="020B0500000000000000" pitchFamily="34" charset="-128"/>
                <a:ea typeface="Yu Gothic UI" panose="020B0500000000000000" pitchFamily="34" charset="-128"/>
              </a:rPr>
              <a:t>PlumAnalytic</a:t>
            </a:r>
            <a:r>
              <a:rPr lang="es-MX" sz="1600" dirty="0" smtClean="0">
                <a:latin typeface="Yu Gothic UI" panose="020B0500000000000000" pitchFamily="34" charset="-128"/>
                <a:ea typeface="Yu Gothic UI" panose="020B0500000000000000" pitchFamily="34" charset="-128"/>
              </a:rPr>
              <a:t>s.com (EBSCO)</a:t>
            </a:r>
            <a:endParaRPr lang="es-MX" sz="1600" b="1" dirty="0">
              <a:effectLst>
                <a:outerShdw blurRad="38100" dist="38100" dir="2700000" algn="tl">
                  <a:srgbClr val="000000">
                    <a:alpha val="43137"/>
                  </a:srgbClr>
                </a:outerShdw>
              </a:effectLst>
            </a:endParaRPr>
          </a:p>
        </p:txBody>
      </p:sp>
      <p:sp>
        <p:nvSpPr>
          <p:cNvPr id="7" name="CuadroTexto 6"/>
          <p:cNvSpPr txBox="1"/>
          <p:nvPr/>
        </p:nvSpPr>
        <p:spPr>
          <a:xfrm>
            <a:off x="4206832" y="2548919"/>
            <a:ext cx="4968552" cy="584775"/>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Comunicación informal: los “Colegios invisibles” ahora se comunican con las </a:t>
            </a:r>
            <a:r>
              <a:rPr lang="es-MX" sz="1600" dirty="0" err="1" smtClean="0">
                <a:latin typeface="Yu Gothic UI" panose="020B0500000000000000" pitchFamily="34" charset="-128"/>
                <a:ea typeface="Yu Gothic UI" panose="020B0500000000000000" pitchFamily="34" charset="-128"/>
              </a:rPr>
              <a:t>TICs</a:t>
            </a:r>
            <a:r>
              <a:rPr lang="es-MX" sz="1600" dirty="0" smtClean="0">
                <a:latin typeface="Yu Gothic UI" panose="020B0500000000000000" pitchFamily="34" charset="-128"/>
                <a:ea typeface="Yu Gothic UI" panose="020B0500000000000000" pitchFamily="34" charset="-128"/>
              </a:rPr>
              <a:t> (Web2)</a:t>
            </a:r>
            <a:endParaRPr lang="es-MX" sz="1600" b="1" dirty="0">
              <a:effectLst>
                <a:outerShdw blurRad="38100" dist="38100" dir="2700000" algn="tl">
                  <a:srgbClr val="000000">
                    <a:alpha val="43137"/>
                  </a:srgbClr>
                </a:outerShdw>
              </a:effectLst>
            </a:endParaRPr>
          </a:p>
        </p:txBody>
      </p:sp>
      <p:sp>
        <p:nvSpPr>
          <p:cNvPr id="9" name="CuadroTexto 8"/>
          <p:cNvSpPr txBox="1"/>
          <p:nvPr/>
        </p:nvSpPr>
        <p:spPr>
          <a:xfrm>
            <a:off x="4237237" y="3195008"/>
            <a:ext cx="4968552" cy="830997"/>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enriquece posibilidades de evaluación:</a:t>
            </a:r>
          </a:p>
          <a:p>
            <a:r>
              <a:rPr lang="es-MX" sz="1600" dirty="0" smtClean="0">
                <a:latin typeface="Yu Gothic UI" panose="020B0500000000000000" pitchFamily="34" charset="-128"/>
                <a:ea typeface="Yu Gothic UI" panose="020B0500000000000000" pitchFamily="34" charset="-128"/>
              </a:rPr>
              <a:t> </a:t>
            </a:r>
            <a:r>
              <a:rPr lang="es-MX" sz="1600" b="1" dirty="0" smtClean="0">
                <a:latin typeface="Yu Gothic UI" panose="020B0500000000000000" pitchFamily="34" charset="-128"/>
                <a:ea typeface="Yu Gothic UI" panose="020B0500000000000000" pitchFamily="34" charset="-128"/>
              </a:rPr>
              <a:t>impacto “</a:t>
            </a:r>
            <a:r>
              <a:rPr lang="es-MX" sz="1600" b="1" dirty="0" err="1" smtClean="0">
                <a:latin typeface="Yu Gothic UI" panose="020B0500000000000000" pitchFamily="34" charset="-128"/>
                <a:ea typeface="Yu Gothic UI" panose="020B0500000000000000" pitchFamily="34" charset="-128"/>
              </a:rPr>
              <a:t>societal</a:t>
            </a:r>
            <a:r>
              <a:rPr lang="es-MX" sz="1600" b="1" dirty="0" smtClean="0">
                <a:latin typeface="Yu Gothic UI" panose="020B0500000000000000" pitchFamily="34" charset="-128"/>
                <a:ea typeface="Yu Gothic UI" panose="020B0500000000000000" pitchFamily="34" charset="-128"/>
              </a:rPr>
              <a:t>”</a:t>
            </a:r>
            <a:r>
              <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vs</a:t>
            </a:r>
            <a:r>
              <a:rPr lang="es-MX" sz="1600" b="1" dirty="0" smtClean="0">
                <a:latin typeface="Yu Gothic UI" panose="020B0500000000000000" pitchFamily="34" charset="-128"/>
                <a:ea typeface="Yu Gothic UI" panose="020B0500000000000000" pitchFamily="34" charset="-128"/>
              </a:rPr>
              <a:t> Impacto Científico</a:t>
            </a:r>
          </a:p>
          <a:p>
            <a:r>
              <a:rPr lang="es-MX" sz="1600" dirty="0" smtClean="0">
                <a:latin typeface="Yu Gothic UI" panose="020B0500000000000000" pitchFamily="34" charset="-128"/>
                <a:ea typeface="Yu Gothic UI" panose="020B0500000000000000" pitchFamily="34" charset="-128"/>
              </a:rPr>
              <a:t>(profesionistas que aplican, pero no publican ni citan)</a:t>
            </a:r>
            <a:endParaRPr lang="es-MX" sz="1600" dirty="0"/>
          </a:p>
        </p:txBody>
      </p:sp>
      <p:sp>
        <p:nvSpPr>
          <p:cNvPr id="10" name="CuadroTexto 9"/>
          <p:cNvSpPr txBox="1"/>
          <p:nvPr/>
        </p:nvSpPr>
        <p:spPr>
          <a:xfrm>
            <a:off x="4358911" y="69825"/>
            <a:ext cx="4176464" cy="769441"/>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término surgido en </a:t>
            </a:r>
            <a:r>
              <a:rPr lang="es-MX" sz="1600" b="1" dirty="0" smtClean="0">
                <a:latin typeface="Yu Gothic UI" panose="020B0500000000000000" pitchFamily="34" charset="-128"/>
                <a:ea typeface="Yu Gothic UI" panose="020B0500000000000000" pitchFamily="34" charset="-128"/>
              </a:rPr>
              <a:t>2010</a:t>
            </a:r>
          </a:p>
          <a:p>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200" b="1" dirty="0" err="1" smtClean="0">
                <a:solidFill>
                  <a:schemeClr val="tx2">
                    <a:lumMod val="75000"/>
                  </a:schemeClr>
                </a:solidFill>
                <a:latin typeface="Yu Gothic UI" panose="020B0500000000000000" pitchFamily="34" charset="-128"/>
                <a:ea typeface="Yu Gothic UI" panose="020B0500000000000000" pitchFamily="34" charset="-128"/>
              </a:rPr>
              <a:t>Priem</a:t>
            </a:r>
            <a:r>
              <a:rPr lang="es-MX" sz="1200" b="1" dirty="0" smtClean="0">
                <a:solidFill>
                  <a:schemeClr val="tx2">
                    <a:lumMod val="75000"/>
                  </a:schemeClr>
                </a:solidFill>
                <a:latin typeface="Yu Gothic UI" panose="020B0500000000000000" pitchFamily="34" charset="-128"/>
                <a:ea typeface="Yu Gothic UI" panose="020B0500000000000000" pitchFamily="34" charset="-128"/>
              </a:rPr>
              <a:t>, J; </a:t>
            </a:r>
            <a:r>
              <a:rPr lang="es-MX" sz="1200" b="1" dirty="0" err="1" smtClean="0">
                <a:solidFill>
                  <a:schemeClr val="tx2">
                    <a:lumMod val="75000"/>
                  </a:schemeClr>
                </a:solidFill>
                <a:latin typeface="Yu Gothic UI" panose="020B0500000000000000" pitchFamily="34" charset="-128"/>
                <a:ea typeface="Yu Gothic UI" panose="020B0500000000000000" pitchFamily="34" charset="-128"/>
              </a:rPr>
              <a:t>Taraborelli</a:t>
            </a:r>
            <a:r>
              <a:rPr lang="es-MX" sz="1200" b="1" dirty="0">
                <a:solidFill>
                  <a:schemeClr val="tx2">
                    <a:lumMod val="75000"/>
                  </a:schemeClr>
                </a:solidFill>
                <a:latin typeface="Yu Gothic UI" panose="020B0500000000000000" pitchFamily="34" charset="-128"/>
                <a:ea typeface="Yu Gothic UI" panose="020B0500000000000000" pitchFamily="34" charset="-128"/>
              </a:rPr>
              <a:t> </a:t>
            </a:r>
            <a:r>
              <a:rPr lang="es-MX" sz="1200" b="1" dirty="0" smtClean="0">
                <a:solidFill>
                  <a:schemeClr val="tx2">
                    <a:lumMod val="75000"/>
                  </a:schemeClr>
                </a:solidFill>
                <a:latin typeface="Yu Gothic UI" panose="020B0500000000000000" pitchFamily="34" charset="-128"/>
                <a:ea typeface="Yu Gothic UI" panose="020B0500000000000000" pitchFamily="34" charset="-128"/>
              </a:rPr>
              <a:t>D; </a:t>
            </a:r>
            <a:r>
              <a:rPr lang="es-MX" sz="1200" b="1" dirty="0" err="1" smtClean="0">
                <a:solidFill>
                  <a:schemeClr val="tx2">
                    <a:lumMod val="75000"/>
                  </a:schemeClr>
                </a:solidFill>
                <a:latin typeface="Yu Gothic UI" panose="020B0500000000000000" pitchFamily="34" charset="-128"/>
                <a:ea typeface="Yu Gothic UI" panose="020B0500000000000000" pitchFamily="34" charset="-128"/>
              </a:rPr>
              <a:t>Groth</a:t>
            </a:r>
            <a:r>
              <a:rPr lang="es-MX" sz="1200" b="1" dirty="0" smtClean="0">
                <a:solidFill>
                  <a:schemeClr val="tx2">
                    <a:lumMod val="75000"/>
                  </a:schemeClr>
                </a:solidFill>
                <a:latin typeface="Yu Gothic UI" panose="020B0500000000000000" pitchFamily="34" charset="-128"/>
                <a:ea typeface="Yu Gothic UI" panose="020B0500000000000000" pitchFamily="34" charset="-128"/>
              </a:rPr>
              <a:t> P; </a:t>
            </a:r>
            <a:r>
              <a:rPr lang="es-MX" sz="1200" b="1" dirty="0" err="1" smtClean="0">
                <a:solidFill>
                  <a:schemeClr val="tx2">
                    <a:lumMod val="75000"/>
                  </a:schemeClr>
                </a:solidFill>
                <a:latin typeface="Yu Gothic UI" panose="020B0500000000000000" pitchFamily="34" charset="-128"/>
                <a:ea typeface="Yu Gothic UI" panose="020B0500000000000000" pitchFamily="34" charset="-128"/>
              </a:rPr>
              <a:t>Neylon</a:t>
            </a:r>
            <a:r>
              <a:rPr lang="es-MX" sz="1200" b="1" dirty="0" smtClean="0">
                <a:solidFill>
                  <a:schemeClr val="tx2">
                    <a:lumMod val="75000"/>
                  </a:schemeClr>
                </a:solidFill>
                <a:latin typeface="Yu Gothic UI" panose="020B0500000000000000" pitchFamily="34" charset="-128"/>
                <a:ea typeface="Yu Gothic UI" panose="020B0500000000000000" pitchFamily="34" charset="-128"/>
              </a:rPr>
              <a:t> C</a:t>
            </a:r>
          </a:p>
          <a:p>
            <a:r>
              <a:rPr lang="es-MX" sz="1200" b="1" dirty="0">
                <a:solidFill>
                  <a:schemeClr val="tx2">
                    <a:lumMod val="75000"/>
                  </a:schemeClr>
                </a:solidFill>
                <a:latin typeface="Yu Gothic UI" panose="020B0500000000000000" pitchFamily="34" charset="-128"/>
                <a:ea typeface="Yu Gothic UI" panose="020B0500000000000000" pitchFamily="34" charset="-128"/>
              </a:rPr>
              <a:t> </a:t>
            </a:r>
            <a:r>
              <a:rPr lang="es-MX" sz="1200" b="1" dirty="0" smtClean="0">
                <a:solidFill>
                  <a:schemeClr val="tx2">
                    <a:lumMod val="75000"/>
                  </a:schemeClr>
                </a:solidFill>
                <a:latin typeface="Yu Gothic UI" panose="020B0500000000000000" pitchFamily="34" charset="-128"/>
                <a:ea typeface="Yu Gothic UI" panose="020B0500000000000000" pitchFamily="34" charset="-128"/>
              </a:rPr>
              <a:t>    ”</a:t>
            </a:r>
            <a:r>
              <a:rPr lang="es-MX" sz="1200" b="1" dirty="0" err="1" smtClean="0">
                <a:solidFill>
                  <a:schemeClr val="tx2">
                    <a:lumMod val="75000"/>
                  </a:schemeClr>
                </a:solidFill>
                <a:latin typeface="Yu Gothic UI" panose="020B0500000000000000" pitchFamily="34" charset="-128"/>
                <a:ea typeface="Yu Gothic UI" panose="020B0500000000000000" pitchFamily="34" charset="-128"/>
              </a:rPr>
              <a:t>Altmetrics</a:t>
            </a:r>
            <a:r>
              <a:rPr lang="es-MX" sz="1200" b="1" dirty="0" smtClean="0">
                <a:solidFill>
                  <a:schemeClr val="tx2">
                    <a:lumMod val="75000"/>
                  </a:schemeClr>
                </a:solidFill>
                <a:latin typeface="Yu Gothic UI" panose="020B0500000000000000" pitchFamily="34" charset="-128"/>
                <a:ea typeface="Yu Gothic UI" panose="020B0500000000000000" pitchFamily="34" charset="-128"/>
              </a:rPr>
              <a:t>: A manifesto-altmetrics.org”</a:t>
            </a:r>
            <a:endParaRPr lang="es-MX" sz="1200" b="1" dirty="0">
              <a:solidFill>
                <a:schemeClr val="tx2">
                  <a:lumMod val="75000"/>
                </a:schemeClr>
              </a:solidFill>
            </a:endParaRPr>
          </a:p>
        </p:txBody>
      </p:sp>
      <p:sp>
        <p:nvSpPr>
          <p:cNvPr id="11" name="CuadroTexto 10"/>
          <p:cNvSpPr txBox="1"/>
          <p:nvPr/>
        </p:nvSpPr>
        <p:spPr>
          <a:xfrm>
            <a:off x="4246099" y="4031063"/>
            <a:ext cx="4968552" cy="584775"/>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no hay relación inequívoca entre </a:t>
            </a:r>
            <a:r>
              <a:rPr lang="es-MX" sz="1600" b="1" dirty="0" smtClean="0">
                <a:latin typeface="Yu Gothic UI" panose="020B0500000000000000" pitchFamily="34" charset="-128"/>
                <a:ea typeface="Yu Gothic UI" panose="020B0500000000000000" pitchFamily="34" charset="-128"/>
              </a:rPr>
              <a:t>citación</a:t>
            </a:r>
            <a:r>
              <a:rPr lang="es-MX" sz="1600" dirty="0" smtClean="0">
                <a:latin typeface="Yu Gothic UI" panose="020B0500000000000000" pitchFamily="34" charset="-128"/>
                <a:ea typeface="Yu Gothic UI" panose="020B0500000000000000" pitchFamily="34" charset="-128"/>
              </a:rPr>
              <a:t> </a:t>
            </a:r>
          </a:p>
          <a:p>
            <a:r>
              <a:rPr lang="es-MX" sz="16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y </a:t>
            </a:r>
            <a:r>
              <a:rPr lang="es-MX" sz="1600" b="1" dirty="0" smtClean="0">
                <a:latin typeface="Yu Gothic UI" panose="020B0500000000000000" pitchFamily="34" charset="-128"/>
                <a:ea typeface="Yu Gothic UI" panose="020B0500000000000000" pitchFamily="34" charset="-128"/>
              </a:rPr>
              <a:t>mérito científico</a:t>
            </a:r>
            <a:endParaRPr lang="es-MX" sz="1600" b="1" dirty="0">
              <a:effectLst>
                <a:outerShdw blurRad="38100" dist="38100" dir="2700000" algn="tl">
                  <a:srgbClr val="000000">
                    <a:alpha val="43137"/>
                  </a:srgbClr>
                </a:outerShdw>
              </a:effectLst>
            </a:endParaRPr>
          </a:p>
        </p:txBody>
      </p:sp>
      <p:sp>
        <p:nvSpPr>
          <p:cNvPr id="12" name="CuadroTexto 11"/>
          <p:cNvSpPr txBox="1"/>
          <p:nvPr/>
        </p:nvSpPr>
        <p:spPr>
          <a:xfrm>
            <a:off x="4264675" y="5136680"/>
            <a:ext cx="4968552" cy="830997"/>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los artículos innovadores enfrentan evaluadores </a:t>
            </a:r>
            <a:r>
              <a:rPr lang="es-MX" sz="1600" dirty="0" smtClean="0">
                <a:latin typeface="Yu Gothic UI" panose="020B0500000000000000" pitchFamily="34" charset="-128"/>
                <a:ea typeface="Yu Gothic UI" panose="020B0500000000000000" pitchFamily="34" charset="-128"/>
              </a:rPr>
              <a:t>escépticos  </a:t>
            </a:r>
            <a:r>
              <a:rPr lang="es-MX" sz="1200" dirty="0" smtClean="0">
                <a:latin typeface="Yu Gothic UI" panose="020B0500000000000000" pitchFamily="34" charset="-128"/>
                <a:ea typeface="Yu Gothic UI" panose="020B0500000000000000" pitchFamily="34" charset="-128"/>
              </a:rPr>
              <a:t>▶</a:t>
            </a:r>
            <a:r>
              <a:rPr lang="es-MX" sz="1600" dirty="0" smtClean="0">
                <a:latin typeface="Yu Gothic UI" panose="020B0500000000000000" pitchFamily="34" charset="-128"/>
                <a:ea typeface="Yu Gothic UI" panose="020B0500000000000000" pitchFamily="34" charset="-128"/>
              </a:rPr>
              <a:t>  optar por medios no arbitrados o </a:t>
            </a:r>
          </a:p>
          <a:p>
            <a:r>
              <a:rPr lang="es-MX" sz="1600" b="1" i="1" dirty="0" smtClean="0">
                <a:latin typeface="Yu Gothic UI" panose="020B0500000000000000" pitchFamily="34" charset="-128"/>
                <a:ea typeface="Yu Gothic UI" panose="020B0500000000000000" pitchFamily="34" charset="-128"/>
              </a:rPr>
              <a:t>pre-</a:t>
            </a:r>
            <a:r>
              <a:rPr lang="es-MX" sz="1600" b="1" i="1" dirty="0" err="1" smtClean="0">
                <a:latin typeface="Yu Gothic UI" panose="020B0500000000000000" pitchFamily="34" charset="-128"/>
                <a:ea typeface="Yu Gothic UI" panose="020B0500000000000000" pitchFamily="34" charset="-128"/>
              </a:rPr>
              <a:t>prints</a:t>
            </a:r>
            <a:r>
              <a:rPr lang="es-MX" sz="1600" b="1" i="1" dirty="0" smtClean="0">
                <a:latin typeface="Yu Gothic UI" panose="020B0500000000000000" pitchFamily="34" charset="-128"/>
                <a:ea typeface="Yu Gothic UI" panose="020B0500000000000000" pitchFamily="34" charset="-128"/>
              </a:rPr>
              <a:t> - </a:t>
            </a:r>
            <a:r>
              <a:rPr lang="es-MX" sz="1600" dirty="0" smtClean="0">
                <a:latin typeface="Yu Gothic UI" panose="020B0500000000000000" pitchFamily="34" charset="-128"/>
                <a:ea typeface="Yu Gothic UI" panose="020B0500000000000000" pitchFamily="34" charset="-128"/>
              </a:rPr>
              <a:t>con evaluación post-</a:t>
            </a:r>
            <a:r>
              <a:rPr lang="es-MX" sz="1600" dirty="0" err="1" smtClean="0">
                <a:latin typeface="Yu Gothic UI" panose="020B0500000000000000" pitchFamily="34" charset="-128"/>
                <a:ea typeface="Yu Gothic UI" panose="020B0500000000000000" pitchFamily="34" charset="-128"/>
              </a:rPr>
              <a:t>print</a:t>
            </a:r>
            <a:endParaRPr lang="es-MX" sz="1600" dirty="0"/>
          </a:p>
        </p:txBody>
      </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59" y="1171310"/>
            <a:ext cx="3981093" cy="2176931"/>
          </a:xfrm>
          <a:prstGeom prst="rect">
            <a:avLst/>
          </a:prstGeom>
        </p:spPr>
      </p:pic>
      <p:sp>
        <p:nvSpPr>
          <p:cNvPr id="14" name="CuadroTexto 13"/>
          <p:cNvSpPr txBox="1"/>
          <p:nvPr/>
        </p:nvSpPr>
        <p:spPr>
          <a:xfrm>
            <a:off x="4206832" y="2054066"/>
            <a:ext cx="4968552" cy="338554"/>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Cuantifican la presencia en la </a:t>
            </a:r>
            <a:r>
              <a:rPr lang="es-MX" sz="1600" b="1" dirty="0" smtClean="0">
                <a:latin typeface="Yu Gothic UI" panose="020B0500000000000000" pitchFamily="34" charset="-128"/>
                <a:ea typeface="Yu Gothic UI" panose="020B0500000000000000" pitchFamily="34" charset="-128"/>
              </a:rPr>
              <a:t>Web social</a:t>
            </a:r>
            <a:endParaRPr lang="es-MX" sz="1600" b="1" dirty="0">
              <a:effectLst>
                <a:outerShdw blurRad="38100" dist="38100" dir="2700000" algn="tl">
                  <a:srgbClr val="000000">
                    <a:alpha val="43137"/>
                  </a:srgbClr>
                </a:outerShdw>
              </a:effectLst>
            </a:endParaRPr>
          </a:p>
        </p:txBody>
      </p:sp>
      <p:sp>
        <p:nvSpPr>
          <p:cNvPr id="15" name="CuadroTexto 14"/>
          <p:cNvSpPr txBox="1"/>
          <p:nvPr/>
        </p:nvSpPr>
        <p:spPr>
          <a:xfrm>
            <a:off x="4237237" y="4541439"/>
            <a:ext cx="4968552" cy="584775"/>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smtClean="0">
                <a:latin typeface="Yu Gothic UI" panose="020B0500000000000000" pitchFamily="34" charset="-128"/>
                <a:ea typeface="Yu Gothic UI" panose="020B0500000000000000" pitchFamily="34" charset="-128"/>
              </a:rPr>
              <a:t>rapidez</a:t>
            </a:r>
            <a:r>
              <a:rPr lang="es-MX" sz="1600" dirty="0" smtClean="0">
                <a:latin typeface="Yu Gothic UI" panose="020B0500000000000000" pitchFamily="34" charset="-128"/>
                <a:ea typeface="Yu Gothic UI" panose="020B0500000000000000" pitchFamily="34" charset="-128"/>
              </a:rPr>
              <a:t>: la </a:t>
            </a:r>
            <a:r>
              <a:rPr lang="es-MX" sz="1600" dirty="0" err="1" smtClean="0">
                <a:latin typeface="Yu Gothic UI" panose="020B0500000000000000" pitchFamily="34" charset="-128"/>
                <a:ea typeface="Yu Gothic UI" panose="020B0500000000000000" pitchFamily="34" charset="-128"/>
              </a:rPr>
              <a:t>dictaminación</a:t>
            </a:r>
            <a:r>
              <a:rPr lang="es-MX" sz="1600" dirty="0" smtClean="0">
                <a:latin typeface="Yu Gothic UI" panose="020B0500000000000000" pitchFamily="34" charset="-128"/>
                <a:ea typeface="Yu Gothic UI" panose="020B0500000000000000" pitchFamily="34" charset="-128"/>
              </a:rPr>
              <a:t> de artículos es lenta</a:t>
            </a:r>
          </a:p>
          <a:p>
            <a:r>
              <a:rPr lang="es-MX" sz="16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                  (meses para obtener 2 opiniones)</a:t>
            </a:r>
            <a:endParaRPr lang="es-MX" sz="1600" dirty="0"/>
          </a:p>
        </p:txBody>
      </p:sp>
      <p:sp>
        <p:nvSpPr>
          <p:cNvPr id="16" name="CuadroTexto 15"/>
          <p:cNvSpPr txBox="1"/>
          <p:nvPr/>
        </p:nvSpPr>
        <p:spPr>
          <a:xfrm>
            <a:off x="4237237" y="6121422"/>
            <a:ext cx="4968552" cy="584775"/>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smtClean="0">
                <a:latin typeface="Yu Gothic UI" panose="020B0500000000000000" pitchFamily="34" charset="-128"/>
                <a:ea typeface="Yu Gothic UI" panose="020B0500000000000000" pitchFamily="34" charset="-128"/>
              </a:rPr>
              <a:t>DORA 2012 : </a:t>
            </a:r>
            <a:r>
              <a:rPr lang="es-MX" sz="1600" dirty="0" smtClean="0">
                <a:latin typeface="Yu Gothic UI" panose="020B0500000000000000" pitchFamily="34" charset="-128"/>
                <a:ea typeface="Yu Gothic UI" panose="020B0500000000000000" pitchFamily="34" charset="-128"/>
              </a:rPr>
              <a:t>evaluación </a:t>
            </a:r>
            <a:r>
              <a:rPr lang="es-MX" sz="1600" dirty="0" smtClean="0">
                <a:latin typeface="Yu Gothic UI" panose="020B0500000000000000" pitchFamily="34" charset="-128"/>
                <a:ea typeface="Yu Gothic UI" panose="020B0500000000000000" pitchFamily="34" charset="-128"/>
              </a:rPr>
              <a:t>a nivel artículo </a:t>
            </a:r>
            <a:r>
              <a:rPr lang="es-MX" sz="1600" dirty="0" smtClean="0">
                <a:latin typeface="Yu Gothic UI" panose="020B0500000000000000" pitchFamily="34" charset="-128"/>
                <a:ea typeface="Yu Gothic UI" panose="020B0500000000000000" pitchFamily="34" charset="-128"/>
              </a:rPr>
              <a:t>y </a:t>
            </a:r>
          </a:p>
          <a:p>
            <a:r>
              <a:rPr lang="es-MX" sz="16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    alternativa</a:t>
            </a:r>
            <a:endParaRPr lang="es-MX" sz="1600" dirty="0"/>
          </a:p>
        </p:txBody>
      </p:sp>
      <p:sp>
        <p:nvSpPr>
          <p:cNvPr id="17" name="Rectángulo redondeado 16"/>
          <p:cNvSpPr/>
          <p:nvPr/>
        </p:nvSpPr>
        <p:spPr>
          <a:xfrm>
            <a:off x="3131839" y="4437112"/>
            <a:ext cx="1132835" cy="2420888"/>
          </a:xfrm>
          <a:prstGeom prst="roundRect">
            <a:avLst/>
          </a:prstGeom>
          <a:solidFill>
            <a:srgbClr val="FF0000">
              <a:alpha val="27843"/>
            </a:srgbClr>
          </a:solidFill>
          <a:ln>
            <a:solidFill>
              <a:srgbClr val="C00000"/>
            </a:solidFill>
          </a:ln>
          <a:effectLst>
            <a:outerShdw blurRad="50800" dist="1524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CuadroTexto 17"/>
          <p:cNvSpPr txBox="1"/>
          <p:nvPr/>
        </p:nvSpPr>
        <p:spPr>
          <a:xfrm>
            <a:off x="-37627" y="5875200"/>
            <a:ext cx="3313483" cy="1077218"/>
          </a:xfrm>
          <a:prstGeom prst="rect">
            <a:avLst/>
          </a:prstGeom>
          <a:noFill/>
        </p:spPr>
        <p:txBody>
          <a:bodyPr wrap="square" rtlCol="0">
            <a:spAutoFit/>
          </a:bodyPr>
          <a:lstStyle/>
          <a:p>
            <a:r>
              <a:rPr lang="es-MX" sz="1600" dirty="0" smtClean="0"/>
              <a:t>Cantidad de veces que es guardado en un marcador social (</a:t>
            </a:r>
            <a:r>
              <a:rPr lang="es-MX" sz="1600" dirty="0" err="1" smtClean="0"/>
              <a:t>CiteULike</a:t>
            </a:r>
            <a:r>
              <a:rPr lang="es-MX" sz="1600" dirty="0" smtClean="0"/>
              <a:t>(, gestor de referencias (</a:t>
            </a:r>
            <a:r>
              <a:rPr lang="es-MX" sz="1600" dirty="0" err="1" smtClean="0"/>
              <a:t>Mendeley</a:t>
            </a:r>
            <a:r>
              <a:rPr lang="es-MX" sz="1600" dirty="0" smtClean="0"/>
              <a:t>), comentarios en blog, Twitter, F1000… </a:t>
            </a:r>
            <a:endParaRPr lang="es-MX" sz="1600" dirty="0"/>
          </a:p>
        </p:txBody>
      </p:sp>
    </p:spTree>
    <p:extLst>
      <p:ext uri="{BB962C8B-B14F-4D97-AF65-F5344CB8AC3E}">
        <p14:creationId xmlns:p14="http://schemas.microsoft.com/office/powerpoint/2010/main" val="178910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Effect transition="in" filter="fade">
                                      <p:cBhvr>
                                        <p:cTn id="51" dur="500"/>
                                        <p:tgtEl>
                                          <p:spTgt spid="1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down)">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37"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1000"/>
                                        <p:tgtEl>
                                          <p:spTgt spid="18"/>
                                        </p:tgtEl>
                                      </p:cBhvr>
                                    </p:animEffect>
                                    <p:anim calcmode="lin" valueType="num">
                                      <p:cBhvr>
                                        <p:cTn id="67" dur="1000" fill="hold"/>
                                        <p:tgtEl>
                                          <p:spTgt spid="18"/>
                                        </p:tgtEl>
                                        <p:attrNameLst>
                                          <p:attrName>ppt_x</p:attrName>
                                        </p:attrNameLst>
                                      </p:cBhvr>
                                      <p:tavLst>
                                        <p:tav tm="0">
                                          <p:val>
                                            <p:strVal val="#ppt_x"/>
                                          </p:val>
                                        </p:tav>
                                        <p:tav tm="100000">
                                          <p:val>
                                            <p:strVal val="#ppt_x"/>
                                          </p:val>
                                        </p:tav>
                                      </p:tavLst>
                                    </p:anim>
                                    <p:anim calcmode="lin" valueType="num">
                                      <p:cBhvr>
                                        <p:cTn id="68" dur="900" decel="100000" fill="hold"/>
                                        <p:tgtEl>
                                          <p:spTgt spid="18"/>
                                        </p:tgtEl>
                                        <p:attrNameLst>
                                          <p:attrName>ppt_y</p:attrName>
                                        </p:attrNameLst>
                                      </p:cBhvr>
                                      <p:tavLst>
                                        <p:tav tm="0">
                                          <p:val>
                                            <p:strVal val="#ppt_y+1"/>
                                          </p:val>
                                        </p:tav>
                                        <p:tav tm="100000">
                                          <p:val>
                                            <p:strVal val="#ppt_y-.03"/>
                                          </p:val>
                                        </p:tav>
                                      </p:tavLst>
                                    </p:anim>
                                    <p:anim calcmode="lin" valueType="num">
                                      <p:cBhvr>
                                        <p:cTn id="69"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P spid="12" grpId="0"/>
      <p:bldP spid="14" grpId="0"/>
      <p:bldP spid="15" grpId="0"/>
      <p:bldP spid="16" grpId="0"/>
      <p:bldP spid="17" grpId="0" animBg="1"/>
      <p:bldP spid="1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34542" y="987872"/>
            <a:ext cx="6995120" cy="584775"/>
          </a:xfrm>
          <a:prstGeom prst="rect">
            <a:avLst/>
          </a:prstGeom>
          <a:solidFill>
            <a:schemeClr val="tx1"/>
          </a:solidFill>
        </p:spPr>
        <p:txBody>
          <a:bodyPr wrap="square" rtlCol="0">
            <a:spAutoFit/>
          </a:bodyPr>
          <a:lstStyle/>
          <a:p>
            <a:r>
              <a:rPr lang="es-MX" sz="1200" dirty="0">
                <a:solidFill>
                  <a:schemeClr val="bg1">
                    <a:lumMod val="95000"/>
                  </a:schemeClr>
                </a:solidFill>
                <a:latin typeface="Yu Gothic UI" panose="020B0500000000000000" pitchFamily="34" charset="-128"/>
                <a:ea typeface="Yu Gothic UI" panose="020B0500000000000000" pitchFamily="34" charset="-128"/>
              </a:rPr>
              <a:t>▶  </a:t>
            </a:r>
            <a:r>
              <a:rPr lang="es-MX" sz="1600" b="1" u="sng" dirty="0" smtClean="0">
                <a:solidFill>
                  <a:schemeClr val="bg1">
                    <a:lumMod val="95000"/>
                  </a:schemeClr>
                </a:solidFill>
                <a:latin typeface="Yu Gothic UI" panose="020B0500000000000000" pitchFamily="34" charset="-128"/>
                <a:ea typeface="Yu Gothic UI" panose="020B0500000000000000" pitchFamily="34" charset="-128"/>
              </a:rPr>
              <a:t>Volatilidad</a:t>
            </a:r>
            <a:r>
              <a:rPr lang="es-MX" sz="1600" dirty="0" smtClean="0">
                <a:solidFill>
                  <a:schemeClr val="bg1">
                    <a:lumMod val="95000"/>
                  </a:schemeClr>
                </a:solidFill>
                <a:latin typeface="Yu Gothic UI" panose="020B0500000000000000" pitchFamily="34" charset="-128"/>
                <a:ea typeface="Yu Gothic UI" panose="020B0500000000000000" pitchFamily="34" charset="-128"/>
              </a:rPr>
              <a:t>: las citas son acumulativas, la cobertura en redes es variable (en </a:t>
            </a:r>
            <a:r>
              <a:rPr lang="es-MX" sz="1600" dirty="0" err="1" smtClean="0">
                <a:solidFill>
                  <a:schemeClr val="bg1">
                    <a:lumMod val="95000"/>
                  </a:schemeClr>
                </a:solidFill>
                <a:latin typeface="Yu Gothic UI" panose="020B0500000000000000" pitchFamily="34" charset="-128"/>
                <a:ea typeface="Yu Gothic UI" panose="020B0500000000000000" pitchFamily="34" charset="-128"/>
              </a:rPr>
              <a:t>Mendeley</a:t>
            </a:r>
            <a:r>
              <a:rPr lang="es-MX" sz="1600" dirty="0" smtClean="0">
                <a:solidFill>
                  <a:schemeClr val="bg1">
                    <a:lumMod val="95000"/>
                  </a:schemeClr>
                </a:solidFill>
                <a:latin typeface="Yu Gothic UI" panose="020B0500000000000000" pitchFamily="34" charset="-128"/>
                <a:ea typeface="Yu Gothic UI" panose="020B0500000000000000" pitchFamily="34" charset="-128"/>
              </a:rPr>
              <a:t> los usuarios modifican sus bibliografía – las borran)</a:t>
            </a:r>
            <a:endParaRPr lang="es-MX" sz="1600" b="1" dirty="0">
              <a:solidFill>
                <a:schemeClr val="bg1">
                  <a:lumMod val="95000"/>
                </a:schemeClr>
              </a:solidFill>
              <a:effectLst>
                <a:outerShdw blurRad="38100" dist="38100" dir="2700000" algn="tl">
                  <a:srgbClr val="000000">
                    <a:alpha val="43137"/>
                  </a:srgbClr>
                </a:outerShdw>
              </a:effectLst>
            </a:endParaRPr>
          </a:p>
        </p:txBody>
      </p:sp>
      <p:sp>
        <p:nvSpPr>
          <p:cNvPr id="5" name="CuadroTexto 4"/>
          <p:cNvSpPr txBox="1"/>
          <p:nvPr/>
        </p:nvSpPr>
        <p:spPr>
          <a:xfrm>
            <a:off x="434543" y="421013"/>
            <a:ext cx="4176464" cy="461665"/>
          </a:xfrm>
          <a:prstGeom prst="rect">
            <a:avLst/>
          </a:prstGeom>
          <a:noFill/>
        </p:spPr>
        <p:txBody>
          <a:bodyPr wrap="square" rtlCol="0">
            <a:spAutoFit/>
          </a:bodyPr>
          <a:lstStyle/>
          <a:p>
            <a:r>
              <a:rPr lang="es-MX" sz="24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CONTRAS:</a:t>
            </a:r>
            <a:endParaRPr lang="es-MX" sz="2000" b="1" dirty="0">
              <a:effectLst>
                <a:outerShdw blurRad="38100" dist="38100" dir="2700000" algn="tl">
                  <a:srgbClr val="000000">
                    <a:alpha val="43137"/>
                  </a:srgbClr>
                </a:outerShdw>
              </a:effectLst>
            </a:endParaRPr>
          </a:p>
        </p:txBody>
      </p:sp>
      <p:sp>
        <p:nvSpPr>
          <p:cNvPr id="6" name="CuadroTexto 5"/>
          <p:cNvSpPr txBox="1"/>
          <p:nvPr/>
        </p:nvSpPr>
        <p:spPr>
          <a:xfrm>
            <a:off x="410644" y="1757461"/>
            <a:ext cx="8169905" cy="830997"/>
          </a:xfrm>
          <a:prstGeom prst="rect">
            <a:avLst/>
          </a:prstGeom>
          <a:solidFill>
            <a:schemeClr val="tx1"/>
          </a:solidFill>
        </p:spPr>
        <p:txBody>
          <a:bodyPr wrap="square" rtlCol="0">
            <a:spAutoFit/>
          </a:bodyPr>
          <a:lstStyle/>
          <a:p>
            <a:r>
              <a:rPr lang="es-MX" sz="1200" dirty="0">
                <a:solidFill>
                  <a:schemeClr val="bg1">
                    <a:lumMod val="95000"/>
                  </a:schemeClr>
                </a:solidFill>
                <a:latin typeface="Yu Gothic UI" panose="020B0500000000000000" pitchFamily="34" charset="-128"/>
                <a:ea typeface="Yu Gothic UI" panose="020B0500000000000000" pitchFamily="34" charset="-128"/>
              </a:rPr>
              <a:t>▶  </a:t>
            </a:r>
            <a:r>
              <a:rPr lang="es-MX" sz="1600" b="1" u="sng" dirty="0" err="1" smtClean="0">
                <a:solidFill>
                  <a:schemeClr val="bg1">
                    <a:lumMod val="95000"/>
                  </a:schemeClr>
                </a:solidFill>
                <a:latin typeface="Yu Gothic UI" panose="020B0500000000000000" pitchFamily="34" charset="-128"/>
                <a:ea typeface="Yu Gothic UI" panose="020B0500000000000000" pitchFamily="34" charset="-128"/>
              </a:rPr>
              <a:t>Mendeley</a:t>
            </a:r>
            <a:r>
              <a:rPr lang="es-MX" sz="1600" dirty="0" smtClean="0">
                <a:solidFill>
                  <a:schemeClr val="bg1">
                    <a:lumMod val="95000"/>
                  </a:schemeClr>
                </a:solidFill>
                <a:latin typeface="Yu Gothic UI" panose="020B0500000000000000" pitchFamily="34" charset="-128"/>
                <a:ea typeface="Yu Gothic UI" panose="020B0500000000000000" pitchFamily="34" charset="-128"/>
              </a:rPr>
              <a:t>: más de la mitad de los usuarios son estudiantes de doctorado, seguidos a gran distancia por estudiantes de posgrado e investigadores : grupo relativamente reducido y sesgado</a:t>
            </a:r>
            <a:endParaRPr lang="es-MX" sz="1600" b="1" dirty="0">
              <a:solidFill>
                <a:schemeClr val="bg1">
                  <a:lumMod val="95000"/>
                </a:schemeClr>
              </a:solidFill>
              <a:effectLst>
                <a:outerShdw blurRad="38100" dist="38100" dir="2700000" algn="tl">
                  <a:srgbClr val="000000">
                    <a:alpha val="43137"/>
                  </a:srgbClr>
                </a:outerShdw>
              </a:effectLst>
            </a:endParaRPr>
          </a:p>
        </p:txBody>
      </p:sp>
      <p:sp>
        <p:nvSpPr>
          <p:cNvPr id="7" name="CuadroTexto 6"/>
          <p:cNvSpPr txBox="1"/>
          <p:nvPr/>
        </p:nvSpPr>
        <p:spPr>
          <a:xfrm>
            <a:off x="434542" y="2849901"/>
            <a:ext cx="7953881" cy="830997"/>
          </a:xfrm>
          <a:prstGeom prst="rect">
            <a:avLst/>
          </a:prstGeom>
          <a:solidFill>
            <a:schemeClr val="tx1"/>
          </a:solidFill>
        </p:spPr>
        <p:txBody>
          <a:bodyPr wrap="square" rtlCol="0">
            <a:spAutoFit/>
          </a:bodyPr>
          <a:lstStyle/>
          <a:p>
            <a:r>
              <a:rPr lang="es-MX" sz="1200" dirty="0">
                <a:solidFill>
                  <a:schemeClr val="bg1">
                    <a:lumMod val="95000"/>
                  </a:schemeClr>
                </a:solidFill>
                <a:latin typeface="Yu Gothic UI" panose="020B0500000000000000" pitchFamily="34" charset="-128"/>
                <a:ea typeface="Yu Gothic UI" panose="020B0500000000000000" pitchFamily="34" charset="-128"/>
              </a:rPr>
              <a:t>▶  </a:t>
            </a:r>
            <a:r>
              <a:rPr lang="es-MX" sz="1600" b="1" u="sng" dirty="0" smtClean="0">
                <a:solidFill>
                  <a:schemeClr val="bg1">
                    <a:lumMod val="95000"/>
                  </a:schemeClr>
                </a:solidFill>
                <a:latin typeface="Yu Gothic UI" panose="020B0500000000000000" pitchFamily="34" charset="-128"/>
                <a:ea typeface="Yu Gothic UI" panose="020B0500000000000000" pitchFamily="34" charset="-128"/>
              </a:rPr>
              <a:t>1. Problema técnico</a:t>
            </a:r>
            <a:r>
              <a:rPr lang="es-MX" sz="1600" b="1" dirty="0" smtClean="0">
                <a:solidFill>
                  <a:schemeClr val="bg1">
                    <a:lumMod val="95000"/>
                  </a:schemeClr>
                </a:solidFill>
                <a:latin typeface="Yu Gothic UI" panose="020B0500000000000000" pitchFamily="34" charset="-128"/>
                <a:ea typeface="Yu Gothic UI" panose="020B0500000000000000" pitchFamily="34" charset="-128"/>
              </a:rPr>
              <a:t>: herramientas en fase experimental / N</a:t>
            </a:r>
            <a:r>
              <a:rPr lang="es-MX" sz="1600" b="1" dirty="0" smtClean="0">
                <a:solidFill>
                  <a:schemeClr val="bg1">
                    <a:lumMod val="95000"/>
                  </a:schemeClr>
                </a:solidFill>
                <a:latin typeface="Yu Gothic UI" panose="020B0500000000000000" pitchFamily="34" charset="-128"/>
                <a:ea typeface="Yu Gothic UI" panose="020B0500000000000000" pitchFamily="34" charset="-128"/>
              </a:rPr>
              <a:t>o hay normalización de datos (ambigüedades) / falta mayor cobertura (idiomas por ej.) / Necesita estándares internacionales (como COUNTER para medir consultas) </a:t>
            </a:r>
            <a:endParaRPr lang="es-MX" sz="1600" b="1" dirty="0">
              <a:solidFill>
                <a:schemeClr val="bg1">
                  <a:lumMod val="95000"/>
                </a:schemeClr>
              </a:solidFill>
              <a:effectLst>
                <a:outerShdw blurRad="38100" dist="38100" dir="2700000" algn="tl">
                  <a:srgbClr val="000000">
                    <a:alpha val="43137"/>
                  </a:srgbClr>
                </a:outerShdw>
              </a:effectLst>
            </a:endParaRPr>
          </a:p>
        </p:txBody>
      </p:sp>
      <p:sp>
        <p:nvSpPr>
          <p:cNvPr id="8" name="CuadroTexto 7"/>
          <p:cNvSpPr txBox="1"/>
          <p:nvPr/>
        </p:nvSpPr>
        <p:spPr>
          <a:xfrm>
            <a:off x="423847" y="3789040"/>
            <a:ext cx="8186180" cy="830997"/>
          </a:xfrm>
          <a:prstGeom prst="rect">
            <a:avLst/>
          </a:prstGeom>
          <a:solidFill>
            <a:schemeClr val="tx1"/>
          </a:solidFill>
        </p:spPr>
        <p:txBody>
          <a:bodyPr wrap="square" rtlCol="0">
            <a:spAutoFit/>
          </a:bodyPr>
          <a:lstStyle/>
          <a:p>
            <a:r>
              <a:rPr lang="es-MX" sz="1200" dirty="0">
                <a:solidFill>
                  <a:schemeClr val="bg1">
                    <a:lumMod val="95000"/>
                  </a:schemeClr>
                </a:solidFill>
                <a:latin typeface="Yu Gothic UI" panose="020B0500000000000000" pitchFamily="34" charset="-128"/>
                <a:ea typeface="Yu Gothic UI" panose="020B0500000000000000" pitchFamily="34" charset="-128"/>
              </a:rPr>
              <a:t>▶  </a:t>
            </a:r>
            <a:r>
              <a:rPr lang="es-MX" sz="1600" b="1" u="sng" dirty="0" smtClean="0">
                <a:solidFill>
                  <a:schemeClr val="bg1">
                    <a:lumMod val="95000"/>
                  </a:schemeClr>
                </a:solidFill>
                <a:latin typeface="Yu Gothic UI" panose="020B0500000000000000" pitchFamily="34" charset="-128"/>
                <a:ea typeface="Yu Gothic UI" panose="020B0500000000000000" pitchFamily="34" charset="-128"/>
              </a:rPr>
              <a:t>2. Problema epistemológico</a:t>
            </a:r>
            <a:r>
              <a:rPr lang="es-MX" sz="1600" b="1" dirty="0" smtClean="0">
                <a:solidFill>
                  <a:schemeClr val="bg1">
                    <a:lumMod val="95000"/>
                  </a:schemeClr>
                </a:solidFill>
                <a:latin typeface="Yu Gothic UI" panose="020B0500000000000000" pitchFamily="34" charset="-128"/>
                <a:ea typeface="Yu Gothic UI" panose="020B0500000000000000" pitchFamily="34" charset="-128"/>
              </a:rPr>
              <a:t>: No hay marco conceptual Problema epistemológico: no hay interpretación clara / la </a:t>
            </a:r>
            <a:r>
              <a:rPr lang="es-MX" sz="1600" b="1" dirty="0" err="1" smtClean="0">
                <a:solidFill>
                  <a:schemeClr val="bg1">
                    <a:lumMod val="95000"/>
                  </a:schemeClr>
                </a:solidFill>
                <a:latin typeface="Yu Gothic UI" panose="020B0500000000000000" pitchFamily="34" charset="-128"/>
                <a:ea typeface="Yu Gothic UI" panose="020B0500000000000000" pitchFamily="34" charset="-128"/>
              </a:rPr>
              <a:t>bibliometría</a:t>
            </a:r>
            <a:r>
              <a:rPr lang="es-MX" sz="1600" b="1" dirty="0" smtClean="0">
                <a:solidFill>
                  <a:schemeClr val="bg1">
                    <a:lumMod val="95000"/>
                  </a:schemeClr>
                </a:solidFill>
                <a:latin typeface="Yu Gothic UI" panose="020B0500000000000000" pitchFamily="34" charset="-128"/>
                <a:ea typeface="Yu Gothic UI" panose="020B0500000000000000" pitchFamily="34" charset="-128"/>
              </a:rPr>
              <a:t> y </a:t>
            </a:r>
            <a:r>
              <a:rPr lang="es-MX" sz="1600" b="1" dirty="0" err="1" smtClean="0">
                <a:solidFill>
                  <a:schemeClr val="bg1">
                    <a:lumMod val="95000"/>
                  </a:schemeClr>
                </a:solidFill>
                <a:latin typeface="Yu Gothic UI" panose="020B0500000000000000" pitchFamily="34" charset="-128"/>
                <a:ea typeface="Yu Gothic UI" panose="020B0500000000000000" pitchFamily="34" charset="-128"/>
              </a:rPr>
              <a:t>cienciometría</a:t>
            </a:r>
            <a:r>
              <a:rPr lang="es-MX" sz="1600" b="1" dirty="0" smtClean="0">
                <a:solidFill>
                  <a:schemeClr val="bg1">
                    <a:lumMod val="95000"/>
                  </a:schemeClr>
                </a:solidFill>
                <a:latin typeface="Yu Gothic UI" panose="020B0500000000000000" pitchFamily="34" charset="-128"/>
                <a:ea typeface="Yu Gothic UI" panose="020B0500000000000000" pitchFamily="34" charset="-128"/>
              </a:rPr>
              <a:t> requirieron décadas para afianzarse: discusiones teóricas</a:t>
            </a:r>
            <a:endParaRPr lang="es-MX" sz="1600" b="1" dirty="0">
              <a:solidFill>
                <a:schemeClr val="bg1">
                  <a:lumMod val="95000"/>
                </a:schemeClr>
              </a:solidFill>
              <a:effectLst>
                <a:outerShdw blurRad="38100" dist="38100" dir="2700000" algn="tl">
                  <a:srgbClr val="000000">
                    <a:alpha val="43137"/>
                  </a:srgbClr>
                </a:outerShdw>
              </a:effectLst>
            </a:endParaRPr>
          </a:p>
        </p:txBody>
      </p:sp>
      <p:sp>
        <p:nvSpPr>
          <p:cNvPr id="9" name="CuadroTexto 8"/>
          <p:cNvSpPr txBox="1"/>
          <p:nvPr/>
        </p:nvSpPr>
        <p:spPr>
          <a:xfrm>
            <a:off x="410644" y="4880928"/>
            <a:ext cx="7341815" cy="338554"/>
          </a:xfrm>
          <a:prstGeom prst="rect">
            <a:avLst/>
          </a:prstGeom>
          <a:solidFill>
            <a:schemeClr val="tx1"/>
          </a:solidFill>
        </p:spPr>
        <p:txBody>
          <a:bodyPr wrap="square" rtlCol="0">
            <a:spAutoFit/>
          </a:bodyPr>
          <a:lstStyle/>
          <a:p>
            <a:r>
              <a:rPr lang="es-MX" sz="1200" dirty="0">
                <a:solidFill>
                  <a:schemeClr val="bg1">
                    <a:lumMod val="95000"/>
                  </a:schemeClr>
                </a:solidFill>
                <a:latin typeface="Yu Gothic UI" panose="020B0500000000000000" pitchFamily="34" charset="-128"/>
                <a:ea typeface="Yu Gothic UI" panose="020B0500000000000000" pitchFamily="34" charset="-128"/>
              </a:rPr>
              <a:t>▶  </a:t>
            </a:r>
            <a:r>
              <a:rPr lang="es-MX" sz="1600" b="1" u="sng" dirty="0" smtClean="0">
                <a:solidFill>
                  <a:schemeClr val="bg1">
                    <a:lumMod val="95000"/>
                  </a:schemeClr>
                </a:solidFill>
                <a:latin typeface="Yu Gothic UI" panose="020B0500000000000000" pitchFamily="34" charset="-128"/>
                <a:ea typeface="Yu Gothic UI" panose="020B0500000000000000" pitchFamily="34" charset="-128"/>
              </a:rPr>
              <a:t>factible de manipulación</a:t>
            </a:r>
            <a:r>
              <a:rPr lang="es-MX" sz="1600" dirty="0" smtClean="0">
                <a:solidFill>
                  <a:schemeClr val="bg1">
                    <a:lumMod val="95000"/>
                  </a:schemeClr>
                </a:solidFill>
                <a:latin typeface="Yu Gothic UI" panose="020B0500000000000000" pitchFamily="34" charset="-128"/>
                <a:ea typeface="Yu Gothic UI" panose="020B0500000000000000" pitchFamily="34" charset="-128"/>
              </a:rPr>
              <a:t>: dará lugar a empresas </a:t>
            </a:r>
            <a:r>
              <a:rPr lang="es-MX" sz="1600" dirty="0" smtClean="0">
                <a:solidFill>
                  <a:schemeClr val="bg1">
                    <a:lumMod val="95000"/>
                  </a:schemeClr>
                </a:solidFill>
                <a:latin typeface="Yu Gothic UI" panose="020B0500000000000000" pitchFamily="34" charset="-128"/>
                <a:ea typeface="Yu Gothic UI" panose="020B0500000000000000" pitchFamily="34" charset="-128"/>
              </a:rPr>
              <a:t>“promotoras de artículos”</a:t>
            </a:r>
            <a:endParaRPr lang="es-MX" sz="1600" b="1" dirty="0">
              <a:solidFill>
                <a:schemeClr val="bg1">
                  <a:lumMod val="95000"/>
                </a:schemeClr>
              </a:solidFill>
              <a:effectLst>
                <a:outerShdw blurRad="38100" dist="38100" dir="2700000" algn="tl">
                  <a:srgbClr val="000000">
                    <a:alpha val="43137"/>
                  </a:srgbClr>
                </a:outerShdw>
              </a:effectLst>
            </a:endParaRPr>
          </a:p>
        </p:txBody>
      </p:sp>
      <p:sp>
        <p:nvSpPr>
          <p:cNvPr id="10" name="CuadroTexto 9"/>
          <p:cNvSpPr txBox="1"/>
          <p:nvPr/>
        </p:nvSpPr>
        <p:spPr>
          <a:xfrm>
            <a:off x="456848" y="5482065"/>
            <a:ext cx="7341815" cy="584775"/>
          </a:xfrm>
          <a:prstGeom prst="rect">
            <a:avLst/>
          </a:prstGeom>
          <a:solidFill>
            <a:srgbClr val="00B050"/>
          </a:solidFill>
        </p:spPr>
        <p:txBody>
          <a:bodyPr wrap="square" rtlCol="0">
            <a:spAutoFit/>
          </a:bodyPr>
          <a:lstStyle/>
          <a:p>
            <a:r>
              <a:rPr lang="es-MX" sz="1200" dirty="0">
                <a:solidFill>
                  <a:schemeClr val="bg1">
                    <a:lumMod val="95000"/>
                  </a:schemeClr>
                </a:solidFill>
                <a:latin typeface="Yu Gothic UI" panose="020B0500000000000000" pitchFamily="34" charset="-128"/>
                <a:ea typeface="Yu Gothic UI" panose="020B0500000000000000" pitchFamily="34" charset="-128"/>
              </a:rPr>
              <a:t>▶  </a:t>
            </a:r>
            <a:r>
              <a:rPr lang="es-MX" sz="1600" b="1" dirty="0" err="1" smtClean="0">
                <a:latin typeface="Yu Gothic UI" panose="020B0500000000000000" pitchFamily="34" charset="-128"/>
                <a:ea typeface="Yu Gothic UI" panose="020B0500000000000000" pitchFamily="34" charset="-128"/>
              </a:rPr>
              <a:t>Almetría</a:t>
            </a:r>
            <a:r>
              <a:rPr lang="es-MX" sz="1600" b="1" dirty="0" smtClean="0">
                <a:latin typeface="Yu Gothic UI" panose="020B0500000000000000" pitchFamily="34" charset="-128"/>
                <a:ea typeface="Yu Gothic UI" panose="020B0500000000000000" pitchFamily="34" charset="-128"/>
              </a:rPr>
              <a:t> y </a:t>
            </a:r>
            <a:r>
              <a:rPr lang="es-MX" sz="1600" b="1" dirty="0" err="1" smtClean="0">
                <a:latin typeface="Yu Gothic UI" panose="020B0500000000000000" pitchFamily="34" charset="-128"/>
                <a:ea typeface="Yu Gothic UI" panose="020B0500000000000000" pitchFamily="34" charset="-128"/>
              </a:rPr>
              <a:t>Bibliometría</a:t>
            </a:r>
            <a:r>
              <a:rPr lang="es-MX" sz="1600" b="1" dirty="0" smtClean="0">
                <a:latin typeface="Yu Gothic UI" panose="020B0500000000000000" pitchFamily="34" charset="-128"/>
                <a:ea typeface="Yu Gothic UI" panose="020B0500000000000000" pitchFamily="34" charset="-128"/>
              </a:rPr>
              <a:t> miden AUDIENCIAS diferentes: no son sustituibles, sino complementarias</a:t>
            </a:r>
            <a:endParaRPr lang="es-MX" sz="1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6179569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t="31100" r="38582" b="38800"/>
          <a:stretch/>
        </p:blipFill>
        <p:spPr>
          <a:xfrm>
            <a:off x="312204" y="854482"/>
            <a:ext cx="8358869" cy="2304256"/>
          </a:xfrm>
          <a:prstGeom prst="rect">
            <a:avLst/>
          </a:prstGeom>
        </p:spPr>
      </p:pic>
      <p:pic>
        <p:nvPicPr>
          <p:cNvPr id="5" name="Imagen 4"/>
          <p:cNvPicPr>
            <a:picLocks noChangeAspect="1"/>
          </p:cNvPicPr>
          <p:nvPr/>
        </p:nvPicPr>
        <p:blipFill rotWithShape="1">
          <a:blip r:embed="rId3"/>
          <a:srcRect l="33069" t="8000" r="35431" b="80800"/>
          <a:stretch/>
        </p:blipFill>
        <p:spPr>
          <a:xfrm>
            <a:off x="312204" y="3974"/>
            <a:ext cx="3888432" cy="777687"/>
          </a:xfrm>
          <a:prstGeom prst="rect">
            <a:avLst/>
          </a:prstGeom>
        </p:spPr>
      </p:pic>
      <p:sp>
        <p:nvSpPr>
          <p:cNvPr id="6" name="CuadroTexto 5"/>
          <p:cNvSpPr txBox="1"/>
          <p:nvPr/>
        </p:nvSpPr>
        <p:spPr>
          <a:xfrm>
            <a:off x="4502091" y="208151"/>
            <a:ext cx="4427984" cy="646331"/>
          </a:xfrm>
          <a:prstGeom prst="rect">
            <a:avLst/>
          </a:prstGeom>
          <a:noFill/>
        </p:spPr>
        <p:txBody>
          <a:bodyPr wrap="square" rtlCol="0">
            <a:spAutoFit/>
          </a:bodyPr>
          <a:lstStyle/>
          <a:p>
            <a:r>
              <a:rPr lang="es-MX" dirty="0">
                <a:hlinkClick r:id="rId4"/>
              </a:rPr>
              <a:t>https://www.altmetric.com/top100/2014</a:t>
            </a:r>
            <a:r>
              <a:rPr lang="es-MX" dirty="0" smtClean="0">
                <a:hlinkClick r:id="rId4"/>
              </a:rPr>
              <a:t>/</a:t>
            </a:r>
            <a:endParaRPr lang="es-MX" dirty="0" smtClean="0"/>
          </a:p>
          <a:p>
            <a:endParaRPr lang="es-MX" dirty="0"/>
          </a:p>
        </p:txBody>
      </p:sp>
      <p:pic>
        <p:nvPicPr>
          <p:cNvPr id="7" name="Imagen 6"/>
          <p:cNvPicPr>
            <a:picLocks noChangeAspect="1"/>
          </p:cNvPicPr>
          <p:nvPr/>
        </p:nvPicPr>
        <p:blipFill rotWithShape="1">
          <a:blip r:embed="rId5"/>
          <a:srcRect l="1176" t="38800" r="41731" b="47200"/>
          <a:stretch/>
        </p:blipFill>
        <p:spPr>
          <a:xfrm>
            <a:off x="359958" y="3328284"/>
            <a:ext cx="5976664" cy="675385"/>
          </a:xfrm>
          <a:prstGeom prst="rect">
            <a:avLst/>
          </a:prstGeom>
        </p:spPr>
      </p:pic>
      <p:pic>
        <p:nvPicPr>
          <p:cNvPr id="8" name="Imagen 7"/>
          <p:cNvPicPr>
            <a:picLocks noChangeAspect="1"/>
          </p:cNvPicPr>
          <p:nvPr/>
        </p:nvPicPr>
        <p:blipFill rotWithShape="1">
          <a:blip r:embed="rId6"/>
          <a:srcRect l="782" t="43000" r="39762" b="45100"/>
          <a:stretch/>
        </p:blipFill>
        <p:spPr>
          <a:xfrm>
            <a:off x="341530" y="4189820"/>
            <a:ext cx="6492044" cy="730892"/>
          </a:xfrm>
          <a:prstGeom prst="rect">
            <a:avLst/>
          </a:prstGeom>
        </p:spPr>
      </p:pic>
      <p:pic>
        <p:nvPicPr>
          <p:cNvPr id="9" name="Imagen 8"/>
          <p:cNvPicPr>
            <a:picLocks noChangeAspect="1"/>
          </p:cNvPicPr>
          <p:nvPr/>
        </p:nvPicPr>
        <p:blipFill rotWithShape="1">
          <a:blip r:embed="rId7"/>
          <a:srcRect l="782" t="46500" r="41338" b="39500"/>
          <a:stretch/>
        </p:blipFill>
        <p:spPr>
          <a:xfrm>
            <a:off x="341530" y="5159041"/>
            <a:ext cx="6753092" cy="918788"/>
          </a:xfrm>
          <a:prstGeom prst="rect">
            <a:avLst/>
          </a:prstGeom>
        </p:spPr>
      </p:pic>
    </p:spTree>
    <p:extLst>
      <p:ext uri="{BB962C8B-B14F-4D97-AF65-F5344CB8AC3E}">
        <p14:creationId xmlns:p14="http://schemas.microsoft.com/office/powerpoint/2010/main" val="66092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9288" t="13601" r="4325" b="9401"/>
          <a:stretch/>
        </p:blipFill>
        <p:spPr>
          <a:xfrm>
            <a:off x="0" y="1268760"/>
            <a:ext cx="5364088" cy="4587259"/>
          </a:xfrm>
          <a:prstGeom prst="rect">
            <a:avLst/>
          </a:prstGeom>
        </p:spPr>
      </p:pic>
      <p:sp>
        <p:nvSpPr>
          <p:cNvPr id="3" name="CuadroTexto 2"/>
          <p:cNvSpPr txBox="1"/>
          <p:nvPr/>
        </p:nvSpPr>
        <p:spPr>
          <a:xfrm>
            <a:off x="0" y="6021288"/>
            <a:ext cx="5760640" cy="984885"/>
          </a:xfrm>
          <a:prstGeom prst="rect">
            <a:avLst/>
          </a:prstGeom>
          <a:noFill/>
        </p:spPr>
        <p:txBody>
          <a:bodyPr wrap="square" rtlCol="0">
            <a:spAutoFit/>
          </a:bodyPr>
          <a:lstStyle/>
          <a:p>
            <a:r>
              <a:rPr lang="es-MX" sz="1100" dirty="0" smtClean="0"/>
              <a:t>Robinson-García </a:t>
            </a:r>
            <a:r>
              <a:rPr lang="es-MX" sz="1100" dirty="0"/>
              <a:t>N; Torres-Salinas D; </a:t>
            </a:r>
            <a:r>
              <a:rPr lang="es-MX" sz="1100" dirty="0" err="1" smtClean="0"/>
              <a:t>Zahedi</a:t>
            </a:r>
            <a:r>
              <a:rPr lang="es-MX" sz="1100" dirty="0" smtClean="0"/>
              <a:t> </a:t>
            </a:r>
            <a:r>
              <a:rPr lang="es-MX" sz="1100" dirty="0"/>
              <a:t>y Costas R (2014) </a:t>
            </a:r>
          </a:p>
          <a:p>
            <a:r>
              <a:rPr lang="es-MX" sz="1400" b="1" dirty="0"/>
              <a:t>New</a:t>
            </a:r>
            <a:r>
              <a:rPr lang="es-MX" sz="1100" dirty="0"/>
              <a:t> </a:t>
            </a:r>
            <a:r>
              <a:rPr lang="es-MX" sz="1400" b="1" dirty="0"/>
              <a:t>Data,</a:t>
            </a:r>
            <a:r>
              <a:rPr lang="es-MX" sz="1100" dirty="0"/>
              <a:t> </a:t>
            </a:r>
            <a:r>
              <a:rPr lang="es-MX" sz="1400" b="1" dirty="0"/>
              <a:t>New </a:t>
            </a:r>
            <a:r>
              <a:rPr lang="es-MX" sz="1400" b="1" dirty="0" err="1"/>
              <a:t>Possibilities</a:t>
            </a:r>
            <a:r>
              <a:rPr lang="es-MX" sz="1400" b="1" dirty="0"/>
              <a:t>: </a:t>
            </a:r>
            <a:r>
              <a:rPr lang="es-MX" sz="1400" b="1" dirty="0" err="1"/>
              <a:t>Exploring</a:t>
            </a:r>
            <a:r>
              <a:rPr lang="es-MX" sz="1400" b="1" dirty="0"/>
              <a:t> </a:t>
            </a:r>
            <a:r>
              <a:rPr lang="es-MX" sz="1400" b="1" dirty="0" err="1"/>
              <a:t>The</a:t>
            </a:r>
            <a:r>
              <a:rPr lang="es-MX" sz="1400" b="1" dirty="0"/>
              <a:t> </a:t>
            </a:r>
            <a:r>
              <a:rPr lang="es-MX" sz="1400" b="1" dirty="0" err="1"/>
              <a:t>Insides</a:t>
            </a:r>
            <a:r>
              <a:rPr lang="es-MX" sz="1400" b="1" dirty="0"/>
              <a:t> of Altmetrics.com </a:t>
            </a:r>
            <a:endParaRPr lang="es-MX" sz="1400" b="1" dirty="0"/>
          </a:p>
          <a:p>
            <a:r>
              <a:rPr lang="es-MX" sz="1100" i="1" dirty="0" smtClean="0"/>
              <a:t>El </a:t>
            </a:r>
            <a:r>
              <a:rPr lang="es-MX" sz="1100" i="1" dirty="0"/>
              <a:t>profesional de la información </a:t>
            </a:r>
            <a:r>
              <a:rPr lang="es-MX" sz="1100" dirty="0" smtClean="0"/>
              <a:t>23(4) </a:t>
            </a:r>
            <a:r>
              <a:rPr lang="es-MX" sz="1000" dirty="0" smtClean="0">
                <a:hlinkClick r:id="rId3"/>
              </a:rPr>
              <a:t>http</a:t>
            </a:r>
            <a:r>
              <a:rPr lang="es-MX" sz="1000" dirty="0">
                <a:hlinkClick r:id="rId3"/>
              </a:rPr>
              <a:t>://www.elprofesionaldelainformacion.com/contenidos/2014/jul/03_esp.pdf</a:t>
            </a:r>
            <a:endParaRPr lang="es-MX" sz="1000" dirty="0"/>
          </a:p>
          <a:p>
            <a:endParaRPr lang="es-MX" sz="1100" dirty="0"/>
          </a:p>
        </p:txBody>
      </p:sp>
      <p:sp>
        <p:nvSpPr>
          <p:cNvPr id="4" name="CuadroTexto 3"/>
          <p:cNvSpPr txBox="1"/>
          <p:nvPr/>
        </p:nvSpPr>
        <p:spPr>
          <a:xfrm>
            <a:off x="107504" y="204985"/>
            <a:ext cx="3797847" cy="584775"/>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Análisis de documentos (2011-2013) indizados en </a:t>
            </a:r>
            <a:r>
              <a:rPr lang="es-MX" sz="1600" b="1" dirty="0" err="1" smtClean="0">
                <a:latin typeface="Yu Gothic UI" panose="020B0500000000000000" pitchFamily="34" charset="-128"/>
                <a:ea typeface="Yu Gothic UI" panose="020B0500000000000000" pitchFamily="34" charset="-128"/>
              </a:rPr>
              <a:t>WoS</a:t>
            </a:r>
            <a:r>
              <a:rPr lang="es-MX" sz="1600" dirty="0" smtClean="0">
                <a:latin typeface="Yu Gothic UI" panose="020B0500000000000000" pitchFamily="34" charset="-128"/>
                <a:ea typeface="Yu Gothic UI" panose="020B0500000000000000" pitchFamily="34" charset="-128"/>
              </a:rPr>
              <a:t> con </a:t>
            </a:r>
            <a:r>
              <a:rPr lang="es-MX" sz="1600" b="1" dirty="0" smtClean="0">
                <a:latin typeface="Yu Gothic UI" panose="020B0500000000000000" pitchFamily="34" charset="-128"/>
                <a:ea typeface="Yu Gothic UI" panose="020B0500000000000000" pitchFamily="34" charset="-128"/>
              </a:rPr>
              <a:t>DOI </a:t>
            </a:r>
            <a:r>
              <a:rPr lang="es-MX" sz="1600" dirty="0" smtClean="0">
                <a:latin typeface="Yu Gothic UI" panose="020B0500000000000000" pitchFamily="34" charset="-128"/>
                <a:ea typeface="Yu Gothic UI" panose="020B0500000000000000" pitchFamily="34" charset="-128"/>
              </a:rPr>
              <a:t>=</a:t>
            </a:r>
            <a:r>
              <a:rPr lang="es-MX" sz="1600" b="1" dirty="0" smtClean="0">
                <a:latin typeface="Yu Gothic UI" panose="020B0500000000000000" pitchFamily="34" charset="-128"/>
                <a:ea typeface="Yu Gothic UI" panose="020B0500000000000000" pitchFamily="34" charset="-128"/>
              </a:rPr>
              <a:t>2,792,706</a:t>
            </a:r>
            <a:endPar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p:txBody>
      </p:sp>
      <p:sp>
        <p:nvSpPr>
          <p:cNvPr id="6" name="CuadroTexto 5"/>
          <p:cNvSpPr txBox="1"/>
          <p:nvPr/>
        </p:nvSpPr>
        <p:spPr>
          <a:xfrm>
            <a:off x="5148064" y="216629"/>
            <a:ext cx="4248472" cy="646331"/>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Docs. </a:t>
            </a:r>
            <a:r>
              <a:rPr lang="es-MX" sz="1600" b="1" dirty="0" err="1" smtClean="0">
                <a:latin typeface="Yu Gothic UI" panose="020B0500000000000000" pitchFamily="34" charset="-128"/>
                <a:ea typeface="Yu Gothic UI" panose="020B0500000000000000" pitchFamily="34" charset="-128"/>
              </a:rPr>
              <a:t>WoS</a:t>
            </a:r>
            <a:r>
              <a:rPr lang="es-MX" sz="1600" dirty="0" smtClean="0">
                <a:latin typeface="Yu Gothic UI" panose="020B0500000000000000" pitchFamily="34" charset="-128"/>
                <a:ea typeface="Yu Gothic UI" panose="020B0500000000000000" pitchFamily="34" charset="-128"/>
              </a:rPr>
              <a:t> con </a:t>
            </a:r>
            <a:r>
              <a:rPr lang="es-MX" sz="1600" b="1" dirty="0" smtClean="0">
                <a:latin typeface="Yu Gothic UI" panose="020B0500000000000000" pitchFamily="34" charset="-128"/>
                <a:ea typeface="Yu Gothic UI" panose="020B0500000000000000" pitchFamily="34" charset="-128"/>
              </a:rPr>
              <a:t>DOI </a:t>
            </a:r>
            <a:r>
              <a:rPr lang="es-MX" sz="1600" dirty="0" smtClean="0">
                <a:latin typeface="Yu Gothic UI" panose="020B0500000000000000" pitchFamily="34" charset="-128"/>
                <a:ea typeface="Yu Gothic UI" panose="020B0500000000000000" pitchFamily="34" charset="-128"/>
              </a:rPr>
              <a:t>en </a:t>
            </a:r>
            <a:r>
              <a:rPr lang="es-MX" sz="1600" b="1" dirty="0" smtClean="0">
                <a:latin typeface="Yu Gothic UI" panose="020B0500000000000000" pitchFamily="34" charset="-128"/>
                <a:ea typeface="Yu Gothic UI" panose="020B0500000000000000" pitchFamily="34" charset="-128"/>
              </a:rPr>
              <a:t>Altmetric.com</a:t>
            </a:r>
          </a:p>
          <a:p>
            <a:r>
              <a:rPr lang="es-MX" sz="1600" dirty="0" smtClean="0">
                <a:latin typeface="Yu Gothic UI" panose="020B0500000000000000" pitchFamily="34" charset="-128"/>
                <a:ea typeface="Yu Gothic UI" panose="020B0500000000000000" pitchFamily="34" charset="-128"/>
              </a:rPr>
              <a:t>                                   = </a:t>
            </a:r>
            <a:r>
              <a:rPr lang="es-MX" sz="1600" b="1" dirty="0" smtClean="0">
                <a:latin typeface="Yu Gothic UI" panose="020B0500000000000000" pitchFamily="34" charset="-128"/>
                <a:ea typeface="Yu Gothic UI" panose="020B0500000000000000" pitchFamily="34" charset="-128"/>
              </a:rPr>
              <a:t>516,1506 (</a:t>
            </a:r>
            <a:r>
              <a:rPr lang="es-MX" sz="2000" b="1" dirty="0" smtClean="0">
                <a:latin typeface="Yu Gothic UI" panose="020B0500000000000000" pitchFamily="34" charset="-128"/>
                <a:ea typeface="Yu Gothic UI" panose="020B0500000000000000" pitchFamily="34" charset="-128"/>
              </a:rPr>
              <a:t>19%</a:t>
            </a:r>
            <a:r>
              <a:rPr lang="es-MX" sz="1600" b="1" dirty="0" smtClean="0">
                <a:latin typeface="Yu Gothic UI" panose="020B0500000000000000" pitchFamily="34" charset="-128"/>
                <a:ea typeface="Yu Gothic UI" panose="020B0500000000000000" pitchFamily="34" charset="-128"/>
              </a:rPr>
              <a:t>)</a:t>
            </a:r>
            <a:endPar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p:txBody>
      </p:sp>
      <p:sp>
        <p:nvSpPr>
          <p:cNvPr id="7" name="CuadroTexto 6"/>
          <p:cNvSpPr txBox="1"/>
          <p:nvPr/>
        </p:nvSpPr>
        <p:spPr>
          <a:xfrm>
            <a:off x="5364088" y="904780"/>
            <a:ext cx="4248472" cy="338554"/>
          </a:xfrm>
          <a:prstGeom prst="rect">
            <a:avLst/>
          </a:prstGeom>
          <a:noFill/>
        </p:spPr>
        <p:txBody>
          <a:bodyPr wrap="square" rtlCol="0">
            <a:spAutoFit/>
          </a:bodyPr>
          <a:lstStyle/>
          <a:p>
            <a:r>
              <a:rPr lang="es-MX" sz="1200" dirty="0" smtClean="0">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de las 16 fuentes registradas… </a:t>
            </a:r>
            <a:r>
              <a:rPr lang="es-MX" sz="1600" dirty="0">
                <a:solidFill>
                  <a:srgbClr val="FF0000"/>
                </a:solidFill>
                <a:latin typeface="Yu Gothic UI" panose="020B0500000000000000" pitchFamily="34" charset="-128"/>
                <a:ea typeface="Yu Gothic UI" panose="020B0500000000000000" pitchFamily="34" charset="-128"/>
              </a:rPr>
              <a:t>▶</a:t>
            </a:r>
            <a:r>
              <a:rPr lang="es-MX" sz="1600" dirty="0">
                <a:latin typeface="Yu Gothic UI" panose="020B0500000000000000" pitchFamily="34" charset="-128"/>
                <a:ea typeface="Yu Gothic UI" panose="020B0500000000000000" pitchFamily="34" charset="-128"/>
              </a:rPr>
              <a:t> </a:t>
            </a:r>
            <a:endPar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p:txBody>
      </p:sp>
      <p:sp>
        <p:nvSpPr>
          <p:cNvPr id="9" name="CuadroTexto 8"/>
          <p:cNvSpPr txBox="1"/>
          <p:nvPr/>
        </p:nvSpPr>
        <p:spPr>
          <a:xfrm>
            <a:off x="5339869" y="1308518"/>
            <a:ext cx="4248472" cy="584775"/>
          </a:xfrm>
          <a:prstGeom prst="rect">
            <a:avLst/>
          </a:prstGeom>
          <a:noFill/>
        </p:spPr>
        <p:txBody>
          <a:bodyPr wrap="square" rtlCol="0">
            <a:spAutoFit/>
          </a:bodyPr>
          <a:lstStyle/>
          <a:p>
            <a:r>
              <a:rPr lang="es-MX" sz="1200" dirty="0" smtClean="0">
                <a:latin typeface="Yu Gothic UI" panose="020B0500000000000000" pitchFamily="34" charset="-128"/>
                <a:ea typeface="Yu Gothic UI" panose="020B0500000000000000" pitchFamily="34" charset="-128"/>
              </a:rPr>
              <a:t>▶  </a:t>
            </a:r>
            <a:r>
              <a:rPr lang="es-MX" sz="1600" b="1" dirty="0" smtClean="0">
                <a:latin typeface="Yu Gothic UI" panose="020B0500000000000000" pitchFamily="34" charset="-128"/>
                <a:ea typeface="Yu Gothic UI" panose="020B0500000000000000" pitchFamily="34" charset="-128"/>
              </a:rPr>
              <a:t>Twitter</a:t>
            </a:r>
            <a:r>
              <a:rPr lang="es-MX" sz="1600" dirty="0" smtClean="0">
                <a:latin typeface="Yu Gothic UI" panose="020B0500000000000000" pitchFamily="34" charset="-128"/>
                <a:ea typeface="Yu Gothic UI" panose="020B0500000000000000" pitchFamily="34" charset="-128"/>
              </a:rPr>
              <a:t> es la fuente que más datos </a:t>
            </a:r>
            <a:r>
              <a:rPr lang="es-MX" sz="1600" dirty="0" err="1" smtClean="0">
                <a:latin typeface="Yu Gothic UI" panose="020B0500000000000000" pitchFamily="34" charset="-128"/>
                <a:ea typeface="Yu Gothic UI" panose="020B0500000000000000" pitchFamily="34" charset="-128"/>
              </a:rPr>
              <a:t>altmétricos</a:t>
            </a:r>
            <a:r>
              <a:rPr lang="es-MX" sz="1600" dirty="0" smtClean="0">
                <a:latin typeface="Yu Gothic UI" panose="020B0500000000000000" pitchFamily="34" charset="-128"/>
                <a:ea typeface="Yu Gothic UI" panose="020B0500000000000000" pitchFamily="34" charset="-128"/>
              </a:rPr>
              <a:t> aporta = 87.1%</a:t>
            </a:r>
            <a:endPar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p:txBody>
      </p:sp>
      <p:sp>
        <p:nvSpPr>
          <p:cNvPr id="10" name="Elipse 9"/>
          <p:cNvSpPr/>
          <p:nvPr/>
        </p:nvSpPr>
        <p:spPr>
          <a:xfrm>
            <a:off x="4716016" y="1268110"/>
            <a:ext cx="576064" cy="538004"/>
          </a:xfrm>
          <a:prstGeom prst="ellipse">
            <a:avLst/>
          </a:prstGeom>
          <a:solidFill>
            <a:srgbClr val="FF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2253403" y="1286122"/>
            <a:ext cx="432048" cy="464298"/>
          </a:xfrm>
          <a:prstGeom prst="ellipse">
            <a:avLst/>
          </a:prstGeom>
          <a:solidFill>
            <a:srgbClr val="FF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p:cNvSpPr txBox="1"/>
          <p:nvPr/>
        </p:nvSpPr>
        <p:spPr>
          <a:xfrm>
            <a:off x="5376745" y="1893293"/>
            <a:ext cx="4248472" cy="338554"/>
          </a:xfrm>
          <a:prstGeom prst="rect">
            <a:avLst/>
          </a:prstGeom>
          <a:noFill/>
        </p:spPr>
        <p:txBody>
          <a:bodyPr wrap="square" rtlCol="0">
            <a:spAutoFit/>
          </a:bodyPr>
          <a:lstStyle/>
          <a:p>
            <a:r>
              <a:rPr lang="es-MX" sz="1600" dirty="0" smtClean="0">
                <a:latin typeface="Yu Gothic UI" panose="020B0500000000000000" pitchFamily="34" charset="-128"/>
                <a:ea typeface="Yu Gothic UI" panose="020B0500000000000000" pitchFamily="34" charset="-128"/>
              </a:rPr>
              <a:t>seguido de </a:t>
            </a:r>
            <a:r>
              <a:rPr lang="es-MX" sz="1600" b="1" dirty="0" err="1" smtClean="0">
                <a:latin typeface="Yu Gothic UI" panose="020B0500000000000000" pitchFamily="34" charset="-128"/>
                <a:ea typeface="Yu Gothic UI" panose="020B0500000000000000" pitchFamily="34" charset="-128"/>
              </a:rPr>
              <a:t>Mendeley</a:t>
            </a:r>
            <a:r>
              <a:rPr lang="es-MX" sz="1600" dirty="0" smtClean="0">
                <a:latin typeface="Yu Gothic UI" panose="020B0500000000000000" pitchFamily="34" charset="-128"/>
                <a:ea typeface="Yu Gothic UI" panose="020B0500000000000000" pitchFamily="34" charset="-128"/>
              </a:rPr>
              <a:t> = 64.8%</a:t>
            </a:r>
            <a:endPar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p:txBody>
      </p:sp>
      <p:sp>
        <p:nvSpPr>
          <p:cNvPr id="15" name="Elipse 14"/>
          <p:cNvSpPr/>
          <p:nvPr/>
        </p:nvSpPr>
        <p:spPr>
          <a:xfrm>
            <a:off x="2238271" y="1608085"/>
            <a:ext cx="432048" cy="464298"/>
          </a:xfrm>
          <a:prstGeom prst="ellipse">
            <a:avLst/>
          </a:prstGeom>
          <a:solidFill>
            <a:srgbClr val="FF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Elipse 15"/>
          <p:cNvSpPr/>
          <p:nvPr/>
        </p:nvSpPr>
        <p:spPr>
          <a:xfrm>
            <a:off x="4091088" y="1604658"/>
            <a:ext cx="576064" cy="538004"/>
          </a:xfrm>
          <a:prstGeom prst="ellipse">
            <a:avLst/>
          </a:prstGeom>
          <a:solidFill>
            <a:srgbClr val="FF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CuadroTexto 16"/>
          <p:cNvSpPr txBox="1"/>
          <p:nvPr/>
        </p:nvSpPr>
        <p:spPr>
          <a:xfrm>
            <a:off x="5364088" y="2278732"/>
            <a:ext cx="4248472" cy="830997"/>
          </a:xfrm>
          <a:prstGeom prst="rect">
            <a:avLst/>
          </a:prstGeom>
          <a:noFill/>
        </p:spPr>
        <p:txBody>
          <a:bodyPr wrap="square" rtlCol="0">
            <a:spAutoFit/>
          </a:bodyPr>
          <a:lstStyle/>
          <a:p>
            <a:r>
              <a:rPr lang="es-MX" sz="1200" dirty="0" smtClean="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Aunque </a:t>
            </a:r>
            <a:r>
              <a:rPr lang="es-MX" sz="1600" b="1" dirty="0" smtClean="0">
                <a:latin typeface="Yu Gothic UI" panose="020B0500000000000000" pitchFamily="34" charset="-128"/>
                <a:ea typeface="Yu Gothic UI" panose="020B0500000000000000" pitchFamily="34" charset="-128"/>
              </a:rPr>
              <a:t>Twitter</a:t>
            </a:r>
            <a:r>
              <a:rPr lang="es-MX" sz="1600" dirty="0" smtClean="0">
                <a:latin typeface="Yu Gothic UI" panose="020B0500000000000000" pitchFamily="34" charset="-128"/>
                <a:ea typeface="Yu Gothic UI" panose="020B0500000000000000" pitchFamily="34" charset="-128"/>
              </a:rPr>
              <a:t> es la red con más menciones, </a:t>
            </a:r>
            <a:r>
              <a:rPr lang="es-MX" sz="1600" b="1" dirty="0" err="1" smtClean="0">
                <a:latin typeface="Yu Gothic UI" panose="020B0500000000000000" pitchFamily="34" charset="-128"/>
                <a:ea typeface="Yu Gothic UI" panose="020B0500000000000000" pitchFamily="34" charset="-128"/>
              </a:rPr>
              <a:t>Mendeley</a:t>
            </a:r>
            <a:r>
              <a:rPr lang="es-MX" sz="1600" dirty="0" smtClean="0">
                <a:latin typeface="Yu Gothic UI" panose="020B0500000000000000" pitchFamily="34" charset="-128"/>
                <a:ea typeface="Yu Gothic UI" panose="020B0500000000000000" pitchFamily="34" charset="-128"/>
              </a:rPr>
              <a:t> tiene</a:t>
            </a:r>
            <a:r>
              <a:rPr lang="es-MX" sz="1600" dirty="0" smtClean="0"/>
              <a:t> </a:t>
            </a:r>
            <a:r>
              <a:rPr lang="es-MX" sz="1600" dirty="0">
                <a:latin typeface="Yu Gothic UI" panose="020B0500000000000000" pitchFamily="34" charset="-128"/>
                <a:ea typeface="Yu Gothic UI" panose="020B0500000000000000" pitchFamily="34" charset="-128"/>
              </a:rPr>
              <a:t>un </a:t>
            </a:r>
            <a:r>
              <a:rPr lang="es-MX" sz="1600" dirty="0" smtClean="0">
                <a:latin typeface="Yu Gothic UI" panose="020B0500000000000000" pitchFamily="34" charset="-128"/>
                <a:ea typeface="Yu Gothic UI" panose="020B0500000000000000" pitchFamily="34" charset="-128"/>
              </a:rPr>
              <a:t>no. Mayor</a:t>
            </a:r>
          </a:p>
          <a:p>
            <a:r>
              <a:rPr lang="es-MX" sz="1600" dirty="0" smtClean="0">
                <a:latin typeface="Yu Gothic UI" panose="020B0500000000000000" pitchFamily="34" charset="-128"/>
                <a:ea typeface="Yu Gothic UI" panose="020B0500000000000000" pitchFamily="34" charset="-128"/>
              </a:rPr>
              <a:t>de </a:t>
            </a:r>
            <a:r>
              <a:rPr lang="es-MX" sz="1600" dirty="0">
                <a:latin typeface="Yu Gothic UI" panose="020B0500000000000000" pitchFamily="34" charset="-128"/>
                <a:ea typeface="Yu Gothic UI" panose="020B0500000000000000" pitchFamily="34" charset="-128"/>
              </a:rPr>
              <a:t>usuarios que señalan trabajos científicos</a:t>
            </a:r>
            <a:endPar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p:txBody>
      </p:sp>
      <p:pic>
        <p:nvPicPr>
          <p:cNvPr id="18" name="Imagen 17"/>
          <p:cNvPicPr>
            <a:picLocks noChangeAspect="1"/>
          </p:cNvPicPr>
          <p:nvPr/>
        </p:nvPicPr>
        <p:blipFill rotWithShape="1">
          <a:blip r:embed="rId4"/>
          <a:srcRect l="13775" t="50700" r="52362" b="24100"/>
          <a:stretch/>
        </p:blipFill>
        <p:spPr>
          <a:xfrm>
            <a:off x="5368419" y="4692695"/>
            <a:ext cx="3546667" cy="1889546"/>
          </a:xfrm>
          <a:prstGeom prst="rect">
            <a:avLst/>
          </a:prstGeom>
        </p:spPr>
      </p:pic>
      <p:sp>
        <p:nvSpPr>
          <p:cNvPr id="19" name="CuadroTexto 18"/>
          <p:cNvSpPr txBox="1"/>
          <p:nvPr/>
        </p:nvSpPr>
        <p:spPr>
          <a:xfrm>
            <a:off x="5292080" y="3221886"/>
            <a:ext cx="4248472" cy="1569660"/>
          </a:xfrm>
          <a:prstGeom prst="rect">
            <a:avLst/>
          </a:prstGeom>
          <a:noFill/>
        </p:spPr>
        <p:txBody>
          <a:bodyPr wrap="square" rtlCol="0">
            <a:spAutoFit/>
          </a:bodyPr>
          <a:lstStyle/>
          <a:p>
            <a:r>
              <a:rPr lang="es-MX" sz="1200" dirty="0" smtClean="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Los demás no llegan a </a:t>
            </a:r>
            <a:r>
              <a:rPr lang="es-MX" sz="1600" b="1" dirty="0" smtClean="0">
                <a:latin typeface="Yu Gothic UI" panose="020B0500000000000000" pitchFamily="34" charset="-128"/>
                <a:ea typeface="Yu Gothic UI" panose="020B0500000000000000" pitchFamily="34" charset="-128"/>
              </a:rPr>
              <a:t>20%</a:t>
            </a:r>
            <a:r>
              <a:rPr lang="es-MX" sz="1600" dirty="0" smtClean="0">
                <a:latin typeface="Yu Gothic UI" panose="020B0500000000000000" pitchFamily="34" charset="-128"/>
                <a:ea typeface="Yu Gothic UI" panose="020B0500000000000000" pitchFamily="34" charset="-128"/>
              </a:rPr>
              <a:t> (FB=19.9%)</a:t>
            </a:r>
          </a:p>
          <a:p>
            <a:r>
              <a:rPr lang="es-MX" sz="1600" dirty="0" smtClean="0">
                <a:latin typeface="Yu Gothic UI" panose="020B0500000000000000" pitchFamily="34" charset="-128"/>
                <a:ea typeface="Yu Gothic UI" panose="020B0500000000000000" pitchFamily="34" charset="-128"/>
              </a:rPr>
              <a:t>Las </a:t>
            </a:r>
            <a:r>
              <a:rPr lang="es-MX" sz="1600" dirty="0">
                <a:latin typeface="Yu Gothic UI" panose="020B0500000000000000" pitchFamily="34" charset="-128"/>
                <a:ea typeface="Yu Gothic UI" panose="020B0500000000000000" pitchFamily="34" charset="-128"/>
              </a:rPr>
              <a:t>menciones de artículos científicos </a:t>
            </a:r>
            <a:r>
              <a:rPr lang="es-MX" sz="1600" dirty="0" smtClean="0">
                <a:latin typeface="Yu Gothic UI" panose="020B0500000000000000" pitchFamily="34" charset="-128"/>
                <a:ea typeface="Yu Gothic UI" panose="020B0500000000000000" pitchFamily="34" charset="-128"/>
              </a:rPr>
              <a:t>de</a:t>
            </a:r>
          </a:p>
          <a:p>
            <a:r>
              <a:rPr lang="es-MX" sz="1600" dirty="0" smtClean="0">
                <a:latin typeface="Yu Gothic UI" panose="020B0500000000000000" pitchFamily="34" charset="-128"/>
                <a:ea typeface="Yu Gothic UI" panose="020B0500000000000000" pitchFamily="34" charset="-128"/>
              </a:rPr>
              <a:t>medios </a:t>
            </a:r>
            <a:r>
              <a:rPr lang="es-MX" sz="1600" dirty="0">
                <a:latin typeface="Yu Gothic UI" panose="020B0500000000000000" pitchFamily="34" charset="-128"/>
                <a:ea typeface="Yu Gothic UI" panose="020B0500000000000000" pitchFamily="34" charset="-128"/>
              </a:rPr>
              <a:t>sociales como Facebook, </a:t>
            </a:r>
            <a:endParaRPr lang="es-MX" sz="1600" dirty="0" smtClean="0">
              <a:latin typeface="Yu Gothic UI" panose="020B0500000000000000" pitchFamily="34" charset="-128"/>
              <a:ea typeface="Yu Gothic UI" panose="020B0500000000000000" pitchFamily="34" charset="-128"/>
            </a:endParaRPr>
          </a:p>
          <a:p>
            <a:r>
              <a:rPr lang="es-MX" sz="1600" dirty="0" err="1" smtClean="0">
                <a:latin typeface="Yu Gothic UI" panose="020B0500000000000000" pitchFamily="34" charset="-128"/>
                <a:ea typeface="Yu Gothic UI" panose="020B0500000000000000" pitchFamily="34" charset="-128"/>
              </a:rPr>
              <a:t>CiteULike</a:t>
            </a:r>
            <a:r>
              <a:rPr lang="es-MX" sz="1600" dirty="0" smtClean="0">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o incluso blogs, </a:t>
            </a:r>
            <a:r>
              <a:rPr lang="es-MX" sz="1600" dirty="0" smtClean="0">
                <a:latin typeface="Yu Gothic UI" panose="020B0500000000000000" pitchFamily="34" charset="-128"/>
                <a:ea typeface="Yu Gothic UI" panose="020B0500000000000000" pitchFamily="34" charset="-128"/>
              </a:rPr>
              <a:t>no </a:t>
            </a:r>
            <a:r>
              <a:rPr lang="es-MX" sz="1600" dirty="0">
                <a:latin typeface="Yu Gothic UI" panose="020B0500000000000000" pitchFamily="34" charset="-128"/>
                <a:ea typeface="Yu Gothic UI" panose="020B0500000000000000" pitchFamily="34" charset="-128"/>
              </a:rPr>
              <a:t>llega a 5</a:t>
            </a:r>
            <a:r>
              <a:rPr lang="es-MX" sz="1600" dirty="0" smtClean="0">
                <a:latin typeface="Yu Gothic UI" panose="020B0500000000000000" pitchFamily="34" charset="-128"/>
                <a:ea typeface="Yu Gothic UI" panose="020B0500000000000000" pitchFamily="34" charset="-128"/>
              </a:rPr>
              <a:t>%</a:t>
            </a:r>
          </a:p>
          <a:p>
            <a:r>
              <a:rPr lang="es-MX" sz="1600" dirty="0" smtClean="0">
                <a:latin typeface="Yu Gothic UI" panose="020B0500000000000000" pitchFamily="34" charset="-128"/>
                <a:ea typeface="Yu Gothic UI" panose="020B0500000000000000" pitchFamily="34" charset="-128"/>
              </a:rPr>
              <a:t>de </a:t>
            </a:r>
            <a:r>
              <a:rPr lang="es-MX" sz="1600" dirty="0">
                <a:latin typeface="Yu Gothic UI" panose="020B0500000000000000" pitchFamily="34" charset="-128"/>
                <a:ea typeface="Yu Gothic UI" panose="020B0500000000000000" pitchFamily="34" charset="-128"/>
              </a:rPr>
              <a:t>los </a:t>
            </a:r>
            <a:r>
              <a:rPr lang="es-MX" sz="1600" dirty="0" err="1" smtClean="0">
                <a:latin typeface="Yu Gothic UI" panose="020B0500000000000000" pitchFamily="34" charset="-128"/>
                <a:ea typeface="Yu Gothic UI" panose="020B0500000000000000" pitchFamily="34" charset="-128"/>
              </a:rPr>
              <a:t>docs</a:t>
            </a:r>
            <a:r>
              <a:rPr lang="es-MX" sz="1600" dirty="0" smtClean="0">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totales con </a:t>
            </a:r>
            <a:r>
              <a:rPr lang="es-MX" sz="1600" b="1" dirty="0" err="1">
                <a:latin typeface="Yu Gothic UI" panose="020B0500000000000000" pitchFamily="34" charset="-128"/>
                <a:ea typeface="Yu Gothic UI" panose="020B0500000000000000" pitchFamily="34" charset="-128"/>
              </a:rPr>
              <a:t>doi</a:t>
            </a:r>
            <a:r>
              <a:rPr lang="es-MX" sz="1600" dirty="0">
                <a:latin typeface="Yu Gothic UI" panose="020B0500000000000000" pitchFamily="34" charset="-128"/>
                <a:ea typeface="Yu Gothic UI" panose="020B0500000000000000" pitchFamily="34" charset="-128"/>
              </a:rPr>
              <a:t> indexados en </a:t>
            </a:r>
            <a:r>
              <a:rPr lang="es-MX" sz="1600" b="1" dirty="0" err="1" smtClean="0">
                <a:latin typeface="Yu Gothic UI" panose="020B0500000000000000" pitchFamily="34" charset="-128"/>
                <a:ea typeface="Yu Gothic UI" panose="020B0500000000000000" pitchFamily="34" charset="-128"/>
              </a:rPr>
              <a:t>WoS</a:t>
            </a:r>
            <a:endPar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p:txBody>
      </p:sp>
      <p:sp>
        <p:nvSpPr>
          <p:cNvPr id="20" name="Elipse 19"/>
          <p:cNvSpPr/>
          <p:nvPr/>
        </p:nvSpPr>
        <p:spPr>
          <a:xfrm>
            <a:off x="5344714" y="5445224"/>
            <a:ext cx="739454" cy="288032"/>
          </a:xfrm>
          <a:prstGeom prst="ellipse">
            <a:avLst/>
          </a:prstGeom>
          <a:solidFill>
            <a:srgbClr val="FF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Elipse 20"/>
          <p:cNvSpPr/>
          <p:nvPr/>
        </p:nvSpPr>
        <p:spPr>
          <a:xfrm>
            <a:off x="5315520" y="5157192"/>
            <a:ext cx="739454" cy="288032"/>
          </a:xfrm>
          <a:prstGeom prst="ellipse">
            <a:avLst/>
          </a:prstGeom>
          <a:solidFill>
            <a:srgbClr val="FF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Elipse 21"/>
          <p:cNvSpPr/>
          <p:nvPr/>
        </p:nvSpPr>
        <p:spPr>
          <a:xfrm>
            <a:off x="7425920" y="5156132"/>
            <a:ext cx="739454" cy="288032"/>
          </a:xfrm>
          <a:prstGeom prst="ellipse">
            <a:avLst/>
          </a:prstGeom>
          <a:solidFill>
            <a:srgbClr val="FF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Elipse 22"/>
          <p:cNvSpPr/>
          <p:nvPr/>
        </p:nvSpPr>
        <p:spPr>
          <a:xfrm>
            <a:off x="7402215" y="5444164"/>
            <a:ext cx="739454" cy="288032"/>
          </a:xfrm>
          <a:prstGeom prst="ellipse">
            <a:avLst/>
          </a:prstGeom>
          <a:solidFill>
            <a:srgbClr val="FF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7863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p:bldP spid="15" grpId="0" animBg="1"/>
      <p:bldP spid="16" grpId="0" animBg="1"/>
      <p:bldP spid="17" grpId="0"/>
      <p:bldP spid="19" grpId="0"/>
      <p:bldP spid="20" grpId="0" animBg="1"/>
      <p:bldP spid="21" grpId="0" animBg="1"/>
      <p:bldP spid="22" grpId="0" animBg="1"/>
      <p:bldP spid="2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7951" t="10800" r="30312" b="8553"/>
          <a:stretch/>
        </p:blipFill>
        <p:spPr>
          <a:xfrm>
            <a:off x="251520" y="188640"/>
            <a:ext cx="5688632" cy="6182945"/>
          </a:xfrm>
          <a:prstGeom prst="rect">
            <a:avLst/>
          </a:prstGeom>
        </p:spPr>
      </p:pic>
      <p:sp>
        <p:nvSpPr>
          <p:cNvPr id="5" name="CuadroTexto 4"/>
          <p:cNvSpPr txBox="1"/>
          <p:nvPr/>
        </p:nvSpPr>
        <p:spPr>
          <a:xfrm>
            <a:off x="3491880" y="5949280"/>
            <a:ext cx="5760640" cy="1138773"/>
          </a:xfrm>
          <a:prstGeom prst="rect">
            <a:avLst/>
          </a:prstGeom>
          <a:noFill/>
        </p:spPr>
        <p:txBody>
          <a:bodyPr wrap="square" rtlCol="0">
            <a:spAutoFit/>
          </a:bodyPr>
          <a:lstStyle/>
          <a:p>
            <a:pPr algn="r"/>
            <a:r>
              <a:rPr lang="es-MX" sz="1100" dirty="0"/>
              <a:t>                                                                                                    Robinson-García N; Torres-Salinas D; </a:t>
            </a:r>
          </a:p>
          <a:p>
            <a:pPr algn="r"/>
            <a:r>
              <a:rPr lang="es-MX" sz="1100" dirty="0"/>
              <a:t>                                                                                                   </a:t>
            </a:r>
            <a:r>
              <a:rPr lang="es-MX" sz="1100" dirty="0" err="1"/>
              <a:t>Zahedi</a:t>
            </a:r>
            <a:r>
              <a:rPr lang="es-MX" sz="1100" dirty="0"/>
              <a:t> y Costas R (2014) </a:t>
            </a:r>
          </a:p>
          <a:p>
            <a:pPr algn="r"/>
            <a:r>
              <a:rPr lang="es-MX" sz="1400" b="1" dirty="0"/>
              <a:t>New</a:t>
            </a:r>
            <a:r>
              <a:rPr lang="es-MX" sz="1100" dirty="0"/>
              <a:t> </a:t>
            </a:r>
            <a:r>
              <a:rPr lang="es-MX" sz="1400" b="1" dirty="0"/>
              <a:t>Data,</a:t>
            </a:r>
            <a:r>
              <a:rPr lang="es-MX" sz="1100" dirty="0"/>
              <a:t> </a:t>
            </a:r>
            <a:r>
              <a:rPr lang="es-MX" sz="1400" b="1" dirty="0"/>
              <a:t>New </a:t>
            </a:r>
            <a:r>
              <a:rPr lang="es-MX" sz="1400" b="1" dirty="0" err="1"/>
              <a:t>Possibilities</a:t>
            </a:r>
            <a:r>
              <a:rPr lang="es-MX" sz="1400" b="1" dirty="0"/>
              <a:t>: </a:t>
            </a:r>
            <a:r>
              <a:rPr lang="es-MX" sz="1400" b="1" dirty="0" err="1"/>
              <a:t>Exploring</a:t>
            </a:r>
            <a:r>
              <a:rPr lang="es-MX" sz="1400" b="1" dirty="0"/>
              <a:t> </a:t>
            </a:r>
            <a:r>
              <a:rPr lang="es-MX" sz="1400" b="1" dirty="0" err="1"/>
              <a:t>The</a:t>
            </a:r>
            <a:r>
              <a:rPr lang="es-MX" sz="1400" b="1" dirty="0"/>
              <a:t> </a:t>
            </a:r>
            <a:r>
              <a:rPr lang="es-MX" sz="1400" b="1" dirty="0" err="1"/>
              <a:t>Insides</a:t>
            </a:r>
            <a:r>
              <a:rPr lang="es-MX" sz="1400" b="1" dirty="0"/>
              <a:t> of Altmetrics.com </a:t>
            </a:r>
            <a:endParaRPr lang="es-MX" sz="1100" b="1" dirty="0"/>
          </a:p>
          <a:p>
            <a:pPr algn="r"/>
            <a:r>
              <a:rPr lang="es-MX" sz="1100" i="1" dirty="0"/>
              <a:t>El profesional de la información </a:t>
            </a:r>
            <a:r>
              <a:rPr lang="es-MX" sz="1100" dirty="0"/>
              <a:t>23(4)</a:t>
            </a:r>
          </a:p>
          <a:p>
            <a:pPr algn="r"/>
            <a:r>
              <a:rPr lang="es-MX" sz="1000" dirty="0">
                <a:hlinkClick r:id="rId3"/>
              </a:rPr>
              <a:t>http://www.elprofesionaldelainformacion.com/contenidos/2014/jul/03_esp.pdf</a:t>
            </a:r>
            <a:endParaRPr lang="es-MX" sz="1000" dirty="0"/>
          </a:p>
          <a:p>
            <a:endParaRPr lang="es-MX" sz="1100" dirty="0"/>
          </a:p>
        </p:txBody>
      </p:sp>
      <p:sp>
        <p:nvSpPr>
          <p:cNvPr id="6" name="CuadroTexto 5"/>
          <p:cNvSpPr txBox="1"/>
          <p:nvPr/>
        </p:nvSpPr>
        <p:spPr>
          <a:xfrm>
            <a:off x="6108016" y="466192"/>
            <a:ext cx="2976640" cy="584775"/>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16 fuentes provistos por Altmetric.com</a:t>
            </a:r>
            <a:endPar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p:txBody>
      </p:sp>
      <p:sp>
        <p:nvSpPr>
          <p:cNvPr id="7" name="CuadroTexto 6"/>
          <p:cNvSpPr txBox="1"/>
          <p:nvPr/>
        </p:nvSpPr>
        <p:spPr>
          <a:xfrm>
            <a:off x="6108016" y="1268760"/>
            <a:ext cx="2976640" cy="892552"/>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pero sólo 5 acaparan el </a:t>
            </a:r>
            <a:r>
              <a:rPr lang="es-MX" sz="1600" b="1" dirty="0" smtClean="0">
                <a:latin typeface="Yu Gothic UI" panose="020B0500000000000000" pitchFamily="34" charset="-128"/>
                <a:ea typeface="Yu Gothic UI" panose="020B0500000000000000" pitchFamily="34" charset="-128"/>
              </a:rPr>
              <a:t>95.5%</a:t>
            </a:r>
            <a:r>
              <a:rPr lang="es-MX" sz="1600" dirty="0" smtClean="0">
                <a:latin typeface="Yu Gothic UI" panose="020B0500000000000000" pitchFamily="34" charset="-128"/>
                <a:ea typeface="Yu Gothic UI" panose="020B0500000000000000" pitchFamily="34" charset="-128"/>
              </a:rPr>
              <a:t> </a:t>
            </a:r>
            <a:r>
              <a:rPr lang="es-MX" dirty="0" smtClean="0"/>
              <a:t>del </a:t>
            </a:r>
            <a:r>
              <a:rPr lang="es-MX" dirty="0"/>
              <a:t>total de artículos que tienen </a:t>
            </a:r>
            <a:r>
              <a:rPr lang="es-MX" dirty="0" err="1"/>
              <a:t>altmétricas</a:t>
            </a:r>
            <a:r>
              <a:rPr lang="es-MX" sz="1600" dirty="0"/>
              <a:t>. </a:t>
            </a:r>
            <a:endPar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p:txBody>
      </p:sp>
      <p:sp>
        <p:nvSpPr>
          <p:cNvPr id="8" name="CuadroTexto 7"/>
          <p:cNvSpPr txBox="1"/>
          <p:nvPr/>
        </p:nvSpPr>
        <p:spPr>
          <a:xfrm>
            <a:off x="6108016" y="3501008"/>
            <a:ext cx="2976640" cy="584775"/>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sesgo favorable a idioma inglés</a:t>
            </a:r>
            <a:r>
              <a:rPr lang="es-MX" sz="1600" dirty="0" smtClean="0"/>
              <a:t> </a:t>
            </a:r>
            <a:endPar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p:txBody>
      </p:sp>
      <p:sp>
        <p:nvSpPr>
          <p:cNvPr id="9" name="CuadroTexto 8"/>
          <p:cNvSpPr txBox="1"/>
          <p:nvPr/>
        </p:nvSpPr>
        <p:spPr>
          <a:xfrm>
            <a:off x="6090049" y="4254160"/>
            <a:ext cx="2976640" cy="584775"/>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omisión de </a:t>
            </a:r>
            <a:r>
              <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Academia.edu</a:t>
            </a:r>
          </a:p>
          <a:p>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dirty="0" smtClean="0">
                <a:latin typeface="Yu Gothic UI" panose="020B0500000000000000" pitchFamily="34" charset="-128"/>
                <a:ea typeface="Yu Gothic UI" panose="020B0500000000000000" pitchFamily="34" charset="-128"/>
              </a:rPr>
              <a:t>y</a:t>
            </a:r>
            <a:r>
              <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b="1" dirty="0" err="1"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ResearchGate</a:t>
            </a:r>
            <a:endParaRPr lang="es-MX" sz="1600" b="1" dirty="0" smtClean="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37812485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 CuadroTexto"/>
          <p:cNvSpPr txBox="1"/>
          <p:nvPr/>
        </p:nvSpPr>
        <p:spPr>
          <a:xfrm>
            <a:off x="2023774" y="3035424"/>
            <a:ext cx="6092383" cy="675186"/>
          </a:xfrm>
          <a:prstGeom prst="rect">
            <a:avLst/>
          </a:prstGeom>
          <a:noFill/>
          <a:ln>
            <a:noFill/>
          </a:ln>
        </p:spPr>
        <p:txBody>
          <a:bodyPr vert="horz" wrap="square" lIns="51435" tIns="25718" rIns="51435" bIns="25718" anchor="t" anchorCtr="1" compatLnSpc="1">
            <a:spAutoFit/>
          </a:bodyPr>
          <a:lstStyle/>
          <a:p>
            <a:pPr algn="ctr" defTabSz="514350">
              <a:defRPr sz="1800" b="0" i="0" u="none" strike="noStrike" kern="0" cap="none" spc="0" baseline="0">
                <a:solidFill>
                  <a:srgbClr val="000000"/>
                </a:solidFill>
                <a:uFillTx/>
              </a:defRPr>
            </a:pPr>
            <a:r>
              <a:rPr lang="es-MX" sz="4050" b="1">
                <a:solidFill>
                  <a:srgbClr val="7F7F7F"/>
                </a:solidFill>
                <a:effectLst>
                  <a:outerShdw dist="38096" dir="2700000">
                    <a:srgbClr val="000000"/>
                  </a:outerShdw>
                </a:effectLst>
                <a:latin typeface="Courier New" pitchFamily="49"/>
                <a:cs typeface="Courier New" pitchFamily="49"/>
              </a:rPr>
              <a:t>Ciencia periférica</a:t>
            </a:r>
          </a:p>
        </p:txBody>
      </p:sp>
      <p:sp>
        <p:nvSpPr>
          <p:cNvPr id="4" name="11 CuadroTexto"/>
          <p:cNvSpPr txBox="1"/>
          <p:nvPr/>
        </p:nvSpPr>
        <p:spPr>
          <a:xfrm>
            <a:off x="1609216" y="3935898"/>
            <a:ext cx="6781232" cy="1298433"/>
          </a:xfrm>
          <a:prstGeom prst="rect">
            <a:avLst/>
          </a:prstGeom>
          <a:noFill/>
          <a:ln>
            <a:noFill/>
          </a:ln>
        </p:spPr>
        <p:txBody>
          <a:bodyPr vert="horz" wrap="square" lIns="51435" tIns="25718" rIns="51435" bIns="25718" anchor="t" anchorCtr="1" compatLnSpc="1">
            <a:spAutoFit/>
          </a:bodyPr>
          <a:lstStyle/>
          <a:p>
            <a:pPr algn="ctr" defTabSz="514350">
              <a:defRPr sz="1800" b="0" i="0" u="none" strike="noStrike" kern="0" cap="none" spc="0" baseline="0">
                <a:solidFill>
                  <a:srgbClr val="000000"/>
                </a:solidFill>
                <a:uFillTx/>
              </a:defRPr>
            </a:pPr>
            <a:r>
              <a:rPr lang="es-MX" sz="4050" b="1">
                <a:solidFill>
                  <a:srgbClr val="7F7F7F"/>
                </a:solidFill>
                <a:effectLst>
                  <a:outerShdw dist="38096" dir="2700000">
                    <a:srgbClr val="000000"/>
                  </a:outerShdw>
                </a:effectLst>
                <a:latin typeface="Courier New" pitchFamily="49"/>
                <a:cs typeface="Courier New" pitchFamily="49"/>
              </a:rPr>
              <a:t>Revistas no </a:t>
            </a:r>
            <a:br>
              <a:rPr lang="es-MX" sz="4050" b="1">
                <a:solidFill>
                  <a:srgbClr val="7F7F7F"/>
                </a:solidFill>
                <a:effectLst>
                  <a:outerShdw dist="38096" dir="2700000">
                    <a:srgbClr val="000000"/>
                  </a:outerShdw>
                </a:effectLst>
                <a:latin typeface="Courier New" pitchFamily="49"/>
                <a:cs typeface="Courier New" pitchFamily="49"/>
              </a:rPr>
            </a:br>
            <a:r>
              <a:rPr lang="es-MX" sz="4050" b="1">
                <a:solidFill>
                  <a:srgbClr val="7F7F7F"/>
                </a:solidFill>
                <a:effectLst>
                  <a:outerShdw dist="38096" dir="2700000">
                    <a:srgbClr val="000000"/>
                  </a:outerShdw>
                </a:effectLst>
                <a:latin typeface="Courier New" pitchFamily="49"/>
                <a:cs typeface="Courier New" pitchFamily="49"/>
              </a:rPr>
              <a:t>ISI-Scopus</a:t>
            </a:r>
          </a:p>
        </p:txBody>
      </p:sp>
      <p:grpSp>
        <p:nvGrpSpPr>
          <p:cNvPr id="6" name="Grupo 2"/>
          <p:cNvGrpSpPr/>
          <p:nvPr/>
        </p:nvGrpSpPr>
        <p:grpSpPr>
          <a:xfrm>
            <a:off x="1173079" y="920416"/>
            <a:ext cx="7434436" cy="4999121"/>
            <a:chOff x="1531016" y="1899894"/>
            <a:chExt cx="11704429" cy="4956614"/>
          </a:xfrm>
        </p:grpSpPr>
        <p:pic>
          <p:nvPicPr>
            <p:cNvPr id="7" name="Picture 4"/>
            <p:cNvPicPr>
              <a:picLocks noChangeAspect="1"/>
            </p:cNvPicPr>
            <p:nvPr/>
          </p:nvPicPr>
          <p:blipFill>
            <a:blip r:embed="rId2" cstate="print"/>
            <a:srcRect/>
            <a:stretch>
              <a:fillRect/>
            </a:stretch>
          </p:blipFill>
          <p:spPr>
            <a:xfrm>
              <a:off x="1531016" y="1899894"/>
              <a:ext cx="10626187" cy="4956614"/>
            </a:xfrm>
            <a:prstGeom prst="rect">
              <a:avLst/>
            </a:prstGeom>
            <a:noFill/>
            <a:ln>
              <a:noFill/>
            </a:ln>
            <a:effectLst>
              <a:outerShdw dist="317497" dir="5400000" algn="tl">
                <a:srgbClr val="000000">
                  <a:alpha val="15000"/>
                </a:srgbClr>
              </a:outerShdw>
            </a:effectLst>
          </p:spPr>
        </p:pic>
        <p:sp>
          <p:nvSpPr>
            <p:cNvPr id="8" name="9 CuadroTexto"/>
            <p:cNvSpPr txBox="1"/>
            <p:nvPr/>
          </p:nvSpPr>
          <p:spPr>
            <a:xfrm>
              <a:off x="9083264" y="3991593"/>
              <a:ext cx="4152181" cy="188819"/>
            </a:xfrm>
            <a:prstGeom prst="rect">
              <a:avLst/>
            </a:prstGeom>
            <a:noFill/>
            <a:ln>
              <a:noFill/>
            </a:ln>
          </p:spPr>
          <p:txBody>
            <a:bodyPr vert="horz" wrap="square" lIns="51435" tIns="25718" rIns="51435" bIns="25718" anchor="t" anchorCtr="0" compatLnSpc="1">
              <a:spAutoFit/>
            </a:bodyPr>
            <a:lstStyle/>
            <a:p>
              <a:pPr defTabSz="514350">
                <a:defRPr sz="1800" b="0" i="0" u="none" strike="noStrike" kern="0" cap="none" spc="0" baseline="0">
                  <a:solidFill>
                    <a:srgbClr val="000000"/>
                  </a:solidFill>
                  <a:uFillTx/>
                </a:defRPr>
              </a:pPr>
              <a:r>
                <a:rPr lang="es-MX" sz="900" b="1" i="1">
                  <a:solidFill>
                    <a:srgbClr val="000000"/>
                  </a:solidFill>
                  <a:latin typeface="Calibri"/>
                </a:rPr>
                <a:t>Scientific American </a:t>
              </a:r>
              <a:r>
                <a:rPr lang="es-MX" sz="900" b="1">
                  <a:solidFill>
                    <a:srgbClr val="000000"/>
                  </a:solidFill>
                  <a:latin typeface="Calibri"/>
                </a:rPr>
                <a:t>August 1995</a:t>
              </a:r>
            </a:p>
          </p:txBody>
        </p:sp>
      </p:grpSp>
      <p:sp>
        <p:nvSpPr>
          <p:cNvPr id="9" name="10 CuadroTexto"/>
          <p:cNvSpPr txBox="1"/>
          <p:nvPr/>
        </p:nvSpPr>
        <p:spPr>
          <a:xfrm>
            <a:off x="1637044" y="4053165"/>
            <a:ext cx="5821625" cy="744436"/>
          </a:xfrm>
          <a:prstGeom prst="rect">
            <a:avLst/>
          </a:prstGeom>
          <a:solidFill>
            <a:srgbClr val="000000"/>
          </a:solidFill>
          <a:ln>
            <a:noFill/>
          </a:ln>
        </p:spPr>
        <p:txBody>
          <a:bodyPr vert="horz" wrap="square" lIns="51435" tIns="25718" rIns="51435" bIns="25718" anchor="t" anchorCtr="1" compatLnSpc="1">
            <a:spAutoFit/>
          </a:bodyPr>
          <a:lstStyle/>
          <a:p>
            <a:pPr algn="ctr" defTabSz="514350">
              <a:defRPr sz="1800" b="0" i="0" u="none" strike="noStrike" kern="0" cap="none" spc="0" baseline="0">
                <a:solidFill>
                  <a:srgbClr val="000000"/>
                </a:solidFill>
                <a:uFillTx/>
              </a:defRPr>
            </a:pPr>
            <a:r>
              <a:rPr lang="es-MX" sz="4500" b="1" dirty="0">
                <a:solidFill>
                  <a:srgbClr val="7F7F7F"/>
                </a:solidFill>
                <a:effectLst>
                  <a:outerShdw dist="38096" dir="2700000">
                    <a:srgbClr val="000000"/>
                  </a:outerShdw>
                </a:effectLst>
                <a:latin typeface="Courier New" pitchFamily="49"/>
                <a:cs typeface="Courier New" pitchFamily="49"/>
              </a:rPr>
              <a:t>Ciencia perdida</a:t>
            </a:r>
          </a:p>
        </p:txBody>
      </p:sp>
      <p:pic>
        <p:nvPicPr>
          <p:cNvPr id="10" name="Picture 4" descr="http://www.thepanamadigest.com/wp-content/uploads/2013/01/latin_america_flags.jpg"/>
          <p:cNvPicPr>
            <a:picLocks noChangeAspect="1"/>
          </p:cNvPicPr>
          <p:nvPr/>
        </p:nvPicPr>
        <p:blipFill>
          <a:blip r:embed="rId3" cstate="print"/>
          <a:srcRect/>
          <a:stretch>
            <a:fillRect/>
          </a:stretch>
        </p:blipFill>
        <p:spPr>
          <a:xfrm>
            <a:off x="0" y="1069759"/>
            <a:ext cx="1110903" cy="1553764"/>
          </a:xfrm>
          <a:prstGeom prst="rect">
            <a:avLst/>
          </a:prstGeom>
          <a:noFill/>
          <a:ln>
            <a:noFill/>
          </a:ln>
        </p:spPr>
      </p:pic>
    </p:spTree>
    <p:extLst>
      <p:ext uri="{BB962C8B-B14F-4D97-AF65-F5344CB8AC3E}">
        <p14:creationId xmlns:p14="http://schemas.microsoft.com/office/powerpoint/2010/main" val="1027466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467544" y="260648"/>
            <a:ext cx="7949955" cy="9704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2800" dirty="0"/>
              <a:t>Evolución de la producción mexicana por cuartiles de las revistas (2003-2014)</a:t>
            </a:r>
          </a:p>
        </p:txBody>
      </p:sp>
      <p:pic>
        <p:nvPicPr>
          <p:cNvPr id="4" name="Imagen 3"/>
          <p:cNvPicPr>
            <a:picLocks noChangeAspect="1"/>
          </p:cNvPicPr>
          <p:nvPr/>
        </p:nvPicPr>
        <p:blipFill rotWithShape="1">
          <a:blip r:embed="rId2"/>
          <a:srcRect l="21458" t="16890" r="5042" b="25481"/>
          <a:stretch/>
        </p:blipFill>
        <p:spPr>
          <a:xfrm>
            <a:off x="0" y="1231098"/>
            <a:ext cx="9144000" cy="5601502"/>
          </a:xfrm>
          <a:prstGeom prst="rect">
            <a:avLst/>
          </a:prstGeom>
        </p:spPr>
      </p:pic>
    </p:spTree>
    <p:extLst>
      <p:ext uri="{BB962C8B-B14F-4D97-AF65-F5344CB8AC3E}">
        <p14:creationId xmlns:p14="http://schemas.microsoft.com/office/powerpoint/2010/main" val="363513932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5526" t="21521" r="24342" b="6433"/>
          <a:stretch/>
        </p:blipFill>
        <p:spPr>
          <a:xfrm>
            <a:off x="387432" y="1254292"/>
            <a:ext cx="5856958" cy="4704348"/>
          </a:xfrm>
          <a:prstGeom prst="rect">
            <a:avLst/>
          </a:prstGeom>
        </p:spPr>
      </p:pic>
      <p:sp>
        <p:nvSpPr>
          <p:cNvPr id="5" name="CuadroTexto 4"/>
          <p:cNvSpPr txBox="1"/>
          <p:nvPr/>
        </p:nvSpPr>
        <p:spPr>
          <a:xfrm>
            <a:off x="6485022" y="1212182"/>
            <a:ext cx="2550695" cy="646331"/>
          </a:xfrm>
          <a:prstGeom prst="rect">
            <a:avLst/>
          </a:prstGeom>
          <a:noFill/>
        </p:spPr>
        <p:txBody>
          <a:bodyPr wrap="square" rtlCol="0">
            <a:spAutoFit/>
          </a:bodyPr>
          <a:lstStyle/>
          <a:p>
            <a:r>
              <a:rPr lang="es-MX" b="1" i="1" dirty="0"/>
              <a:t>Journal </a:t>
            </a:r>
            <a:r>
              <a:rPr lang="es-MX" b="1" i="1" dirty="0" err="1"/>
              <a:t>Citation</a:t>
            </a:r>
            <a:r>
              <a:rPr lang="es-MX" b="1" i="1" dirty="0"/>
              <a:t> </a:t>
            </a:r>
            <a:r>
              <a:rPr lang="es-MX" b="1" i="1" dirty="0" err="1"/>
              <a:t>Report</a:t>
            </a:r>
            <a:r>
              <a:rPr lang="es-MX" b="1" i="1" dirty="0"/>
              <a:t>  </a:t>
            </a:r>
            <a:r>
              <a:rPr lang="es-MX" b="1" dirty="0"/>
              <a:t>Web of </a:t>
            </a:r>
            <a:r>
              <a:rPr lang="es-MX" b="1" dirty="0" err="1"/>
              <a:t>Science</a:t>
            </a:r>
            <a:r>
              <a:rPr lang="es-MX" b="1" dirty="0"/>
              <a:t> 2014</a:t>
            </a:r>
          </a:p>
        </p:txBody>
      </p:sp>
      <p:sp>
        <p:nvSpPr>
          <p:cNvPr id="6" name="CuadroTexto 5"/>
          <p:cNvSpPr txBox="1"/>
          <p:nvPr/>
        </p:nvSpPr>
        <p:spPr>
          <a:xfrm>
            <a:off x="6485021" y="4647198"/>
            <a:ext cx="2755232" cy="1592744"/>
          </a:xfrm>
          <a:prstGeom prst="rect">
            <a:avLst/>
          </a:prstGeom>
          <a:noFill/>
        </p:spPr>
        <p:txBody>
          <a:bodyPr wrap="square" rtlCol="0">
            <a:spAutoFit/>
          </a:bodyPr>
          <a:lstStyle/>
          <a:p>
            <a:r>
              <a:rPr lang="es-MX" sz="1050" dirty="0"/>
              <a:t>Eduardo Aguado-López; Esther Juliana Vargas Arbeláez (2016) “Reapropiación del conocimiento</a:t>
            </a:r>
          </a:p>
          <a:p>
            <a:r>
              <a:rPr lang="es-MX" sz="1050" dirty="0"/>
              <a:t>y descolonización: el acceso abierto</a:t>
            </a:r>
          </a:p>
          <a:p>
            <a:r>
              <a:rPr lang="es-MX" sz="1050" dirty="0"/>
              <a:t>como proceso de acción política del sur”, </a:t>
            </a:r>
            <a:r>
              <a:rPr lang="es-MX" sz="1050" i="1" dirty="0"/>
              <a:t>Revista Colombiana de Sociología </a:t>
            </a:r>
            <a:r>
              <a:rPr lang="es-MX" sz="1050" dirty="0"/>
              <a:t>39(2) </a:t>
            </a:r>
          </a:p>
          <a:p>
            <a:r>
              <a:rPr lang="es-MX" sz="1050" dirty="0">
                <a:hlinkClick r:id="rId3"/>
              </a:rPr>
              <a:t>http://www.revistas.unal.edu.co/index.php/recs/article/view/58966/56655</a:t>
            </a:r>
            <a:endParaRPr lang="es-MX" sz="1050" dirty="0"/>
          </a:p>
          <a:p>
            <a:endParaRPr lang="es-MX" sz="1350" dirty="0"/>
          </a:p>
        </p:txBody>
      </p:sp>
      <p:pic>
        <p:nvPicPr>
          <p:cNvPr id="7" name="Imagen 6"/>
          <p:cNvPicPr>
            <a:picLocks noChangeAspect="1"/>
          </p:cNvPicPr>
          <p:nvPr/>
        </p:nvPicPr>
        <p:blipFill rotWithShape="1">
          <a:blip r:embed="rId2"/>
          <a:srcRect l="65720" t="50131" r="28924" b="39182"/>
          <a:stretch/>
        </p:blipFill>
        <p:spPr>
          <a:xfrm>
            <a:off x="4572000" y="2529640"/>
            <a:ext cx="1564106" cy="1744580"/>
          </a:xfrm>
          <a:prstGeom prst="rect">
            <a:avLst/>
          </a:prstGeom>
        </p:spPr>
      </p:pic>
      <p:pic>
        <p:nvPicPr>
          <p:cNvPr id="8" name="Imagen 7"/>
          <p:cNvPicPr>
            <a:picLocks noChangeAspect="1"/>
          </p:cNvPicPr>
          <p:nvPr/>
        </p:nvPicPr>
        <p:blipFill rotWithShape="1">
          <a:blip r:embed="rId2"/>
          <a:srcRect l="32045" t="48423" r="62085" b="40153"/>
          <a:stretch/>
        </p:blipFill>
        <p:spPr>
          <a:xfrm>
            <a:off x="709864" y="2597079"/>
            <a:ext cx="1479884" cy="1609700"/>
          </a:xfrm>
          <a:prstGeom prst="rect">
            <a:avLst/>
          </a:prstGeom>
        </p:spPr>
      </p:pic>
      <p:pic>
        <p:nvPicPr>
          <p:cNvPr id="10" name="Imagen 9"/>
          <p:cNvPicPr>
            <a:picLocks noChangeAspect="1"/>
          </p:cNvPicPr>
          <p:nvPr/>
        </p:nvPicPr>
        <p:blipFill rotWithShape="1">
          <a:blip r:embed="rId2"/>
          <a:srcRect l="44990" t="42859" r="51097" b="48721"/>
          <a:stretch/>
        </p:blipFill>
        <p:spPr>
          <a:xfrm>
            <a:off x="2512181" y="2529639"/>
            <a:ext cx="878306" cy="1056255"/>
          </a:xfrm>
          <a:prstGeom prst="rect">
            <a:avLst/>
          </a:prstGeom>
        </p:spPr>
      </p:pic>
      <p:pic>
        <p:nvPicPr>
          <p:cNvPr id="11" name="Imagen 10"/>
          <p:cNvPicPr>
            <a:picLocks noChangeAspect="1"/>
          </p:cNvPicPr>
          <p:nvPr/>
        </p:nvPicPr>
        <p:blipFill rotWithShape="1">
          <a:blip r:embed="rId2"/>
          <a:srcRect l="53229" t="42853" r="42755" b="47934"/>
          <a:stretch/>
        </p:blipFill>
        <p:spPr>
          <a:xfrm>
            <a:off x="3571565" y="2529639"/>
            <a:ext cx="627457" cy="1050458"/>
          </a:xfrm>
          <a:prstGeom prst="rect">
            <a:avLst/>
          </a:prstGeom>
        </p:spPr>
      </p:pic>
      <p:pic>
        <p:nvPicPr>
          <p:cNvPr id="12" name="Imagen 11"/>
          <p:cNvPicPr>
            <a:picLocks noChangeAspect="1"/>
          </p:cNvPicPr>
          <p:nvPr/>
        </p:nvPicPr>
        <p:blipFill rotWithShape="1">
          <a:blip r:embed="rId2"/>
          <a:srcRect l="46205" t="61322" r="48543" b="30940"/>
          <a:stretch/>
        </p:blipFill>
        <p:spPr>
          <a:xfrm>
            <a:off x="2569651" y="3853114"/>
            <a:ext cx="1059383" cy="517358"/>
          </a:xfrm>
          <a:prstGeom prst="rect">
            <a:avLst/>
          </a:prstGeom>
        </p:spPr>
      </p:pic>
      <p:pic>
        <p:nvPicPr>
          <p:cNvPr id="13" name="Imagen 12"/>
          <p:cNvPicPr>
            <a:picLocks noChangeAspect="1"/>
          </p:cNvPicPr>
          <p:nvPr/>
        </p:nvPicPr>
        <p:blipFill rotWithShape="1">
          <a:blip r:embed="rId2"/>
          <a:srcRect l="45948" t="71732" r="48198" b="22188"/>
          <a:stretch/>
        </p:blipFill>
        <p:spPr>
          <a:xfrm>
            <a:off x="2569651" y="4523875"/>
            <a:ext cx="1059383" cy="427121"/>
          </a:xfrm>
          <a:prstGeom prst="rect">
            <a:avLst/>
          </a:prstGeom>
        </p:spPr>
      </p:pic>
    </p:spTree>
    <p:extLst>
      <p:ext uri="{BB962C8B-B14F-4D97-AF65-F5344CB8AC3E}">
        <p14:creationId xmlns:p14="http://schemas.microsoft.com/office/powerpoint/2010/main" val="410867104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5789" t="9355" r="24737" b="10645"/>
          <a:stretch/>
        </p:blipFill>
        <p:spPr>
          <a:xfrm>
            <a:off x="120316" y="1194134"/>
            <a:ext cx="6256421" cy="4629150"/>
          </a:xfrm>
          <a:prstGeom prst="rect">
            <a:avLst/>
          </a:prstGeom>
        </p:spPr>
      </p:pic>
      <p:sp>
        <p:nvSpPr>
          <p:cNvPr id="5" name="CuadroTexto 4"/>
          <p:cNvSpPr txBox="1"/>
          <p:nvPr/>
        </p:nvSpPr>
        <p:spPr>
          <a:xfrm>
            <a:off x="6485021" y="4647198"/>
            <a:ext cx="2755232" cy="1592744"/>
          </a:xfrm>
          <a:prstGeom prst="rect">
            <a:avLst/>
          </a:prstGeom>
          <a:noFill/>
        </p:spPr>
        <p:txBody>
          <a:bodyPr wrap="square" rtlCol="0">
            <a:spAutoFit/>
          </a:bodyPr>
          <a:lstStyle/>
          <a:p>
            <a:r>
              <a:rPr lang="es-MX" sz="1050" dirty="0"/>
              <a:t>Eduardo Aguado-López; Esther Juliana Vargas Arbeláez (2016) “Reapropiación del conocimiento</a:t>
            </a:r>
          </a:p>
          <a:p>
            <a:r>
              <a:rPr lang="es-MX" sz="1050" dirty="0"/>
              <a:t>y descolonización: el acceso abierto</a:t>
            </a:r>
          </a:p>
          <a:p>
            <a:r>
              <a:rPr lang="es-MX" sz="1050" dirty="0"/>
              <a:t>como proceso de acción política del sur”, </a:t>
            </a:r>
            <a:r>
              <a:rPr lang="es-MX" sz="1050" i="1" dirty="0"/>
              <a:t>Revista Colombiana de Sociología </a:t>
            </a:r>
            <a:r>
              <a:rPr lang="es-MX" sz="1050" dirty="0"/>
              <a:t>39(2) </a:t>
            </a:r>
          </a:p>
          <a:p>
            <a:r>
              <a:rPr lang="es-MX" sz="1050" dirty="0">
                <a:hlinkClick r:id="rId3"/>
              </a:rPr>
              <a:t>http://www.revistas.unal.edu.co/index.php/recs/article/view/58966/56655</a:t>
            </a:r>
            <a:endParaRPr lang="es-MX" sz="1050" dirty="0"/>
          </a:p>
          <a:p>
            <a:endParaRPr lang="es-MX" sz="1350" dirty="0"/>
          </a:p>
        </p:txBody>
      </p:sp>
      <p:sp>
        <p:nvSpPr>
          <p:cNvPr id="6" name="CuadroTexto 5"/>
          <p:cNvSpPr txBox="1"/>
          <p:nvPr/>
        </p:nvSpPr>
        <p:spPr>
          <a:xfrm>
            <a:off x="6485022" y="1212182"/>
            <a:ext cx="2550695" cy="646331"/>
          </a:xfrm>
          <a:prstGeom prst="rect">
            <a:avLst/>
          </a:prstGeom>
          <a:noFill/>
        </p:spPr>
        <p:txBody>
          <a:bodyPr wrap="square" rtlCol="0">
            <a:spAutoFit/>
          </a:bodyPr>
          <a:lstStyle/>
          <a:p>
            <a:r>
              <a:rPr lang="es-MX" b="1" dirty="0" err="1"/>
              <a:t>Scimago</a:t>
            </a:r>
            <a:r>
              <a:rPr lang="es-MX" b="1" dirty="0"/>
              <a:t> Journal Rank, </a:t>
            </a:r>
            <a:r>
              <a:rPr lang="es-MX" b="1" dirty="0" err="1"/>
              <a:t>SCImago</a:t>
            </a:r>
            <a:r>
              <a:rPr lang="es-MX" b="1" dirty="0"/>
              <a:t> – </a:t>
            </a:r>
            <a:r>
              <a:rPr lang="es-MX" b="1" dirty="0" err="1"/>
              <a:t>Scopus</a:t>
            </a:r>
            <a:r>
              <a:rPr lang="es-MX" b="1" dirty="0"/>
              <a:t> 2014</a:t>
            </a:r>
          </a:p>
        </p:txBody>
      </p:sp>
      <p:pic>
        <p:nvPicPr>
          <p:cNvPr id="7" name="Imagen 6"/>
          <p:cNvPicPr>
            <a:picLocks noChangeAspect="1"/>
          </p:cNvPicPr>
          <p:nvPr/>
        </p:nvPicPr>
        <p:blipFill rotWithShape="1">
          <a:blip r:embed="rId2"/>
          <a:srcRect l="65892" t="41480" r="28495" b="49372"/>
          <a:stretch/>
        </p:blipFill>
        <p:spPr>
          <a:xfrm>
            <a:off x="4848726" y="2734176"/>
            <a:ext cx="1419728" cy="1058779"/>
          </a:xfrm>
          <a:prstGeom prst="rect">
            <a:avLst/>
          </a:prstGeom>
        </p:spPr>
      </p:pic>
      <p:pic>
        <p:nvPicPr>
          <p:cNvPr id="8" name="Imagen 7"/>
          <p:cNvPicPr>
            <a:picLocks noChangeAspect="1"/>
          </p:cNvPicPr>
          <p:nvPr/>
        </p:nvPicPr>
        <p:blipFill rotWithShape="1">
          <a:blip r:embed="rId2"/>
          <a:srcRect l="33067" t="39401" r="61224" b="50826"/>
          <a:stretch/>
        </p:blipFill>
        <p:spPr>
          <a:xfrm>
            <a:off x="613611" y="2637923"/>
            <a:ext cx="1674179" cy="1311443"/>
          </a:xfrm>
          <a:prstGeom prst="rect">
            <a:avLst/>
          </a:prstGeom>
        </p:spPr>
      </p:pic>
      <p:pic>
        <p:nvPicPr>
          <p:cNvPr id="9" name="Imagen 8"/>
          <p:cNvPicPr>
            <a:picLocks noChangeAspect="1"/>
          </p:cNvPicPr>
          <p:nvPr/>
        </p:nvPicPr>
        <p:blipFill rotWithShape="1">
          <a:blip r:embed="rId2"/>
          <a:srcRect l="46625" t="27377" r="49475" b="65408"/>
          <a:stretch/>
        </p:blipFill>
        <p:spPr>
          <a:xfrm>
            <a:off x="2634916" y="2100125"/>
            <a:ext cx="770021" cy="802494"/>
          </a:xfrm>
          <a:prstGeom prst="rect">
            <a:avLst/>
          </a:prstGeom>
        </p:spPr>
      </p:pic>
      <p:pic>
        <p:nvPicPr>
          <p:cNvPr id="10" name="Imagen 9"/>
          <p:cNvPicPr>
            <a:picLocks noChangeAspect="1"/>
          </p:cNvPicPr>
          <p:nvPr/>
        </p:nvPicPr>
        <p:blipFill rotWithShape="1">
          <a:blip r:embed="rId2"/>
          <a:srcRect l="53713" t="26275" r="43052" b="63744"/>
          <a:stretch/>
        </p:blipFill>
        <p:spPr>
          <a:xfrm>
            <a:off x="3464770" y="1980321"/>
            <a:ext cx="734252" cy="1042102"/>
          </a:xfrm>
          <a:prstGeom prst="rect">
            <a:avLst/>
          </a:prstGeom>
        </p:spPr>
      </p:pic>
      <p:pic>
        <p:nvPicPr>
          <p:cNvPr id="11" name="Imagen 10"/>
          <p:cNvPicPr>
            <a:picLocks noChangeAspect="1"/>
          </p:cNvPicPr>
          <p:nvPr/>
        </p:nvPicPr>
        <p:blipFill rotWithShape="1">
          <a:blip r:embed="rId2"/>
          <a:srcRect l="46710" t="47967" r="48344" b="44131"/>
          <a:stretch/>
        </p:blipFill>
        <p:spPr>
          <a:xfrm>
            <a:off x="2634917" y="3347788"/>
            <a:ext cx="789584" cy="726662"/>
          </a:xfrm>
          <a:prstGeom prst="rect">
            <a:avLst/>
          </a:prstGeom>
        </p:spPr>
      </p:pic>
      <p:pic>
        <p:nvPicPr>
          <p:cNvPr id="12" name="Imagen 11"/>
          <p:cNvPicPr>
            <a:picLocks noChangeAspect="1"/>
          </p:cNvPicPr>
          <p:nvPr/>
        </p:nvPicPr>
        <p:blipFill rotWithShape="1">
          <a:blip r:embed="rId2"/>
          <a:srcRect l="53759" t="46669" r="42005" b="45005"/>
          <a:stretch/>
        </p:blipFill>
        <p:spPr>
          <a:xfrm>
            <a:off x="3600935" y="3222704"/>
            <a:ext cx="598087" cy="726662"/>
          </a:xfrm>
          <a:prstGeom prst="rect">
            <a:avLst/>
          </a:prstGeom>
        </p:spPr>
      </p:pic>
    </p:spTree>
    <p:extLst>
      <p:ext uri="{BB962C8B-B14F-4D97-AF65-F5344CB8AC3E}">
        <p14:creationId xmlns:p14="http://schemas.microsoft.com/office/powerpoint/2010/main" val="405700432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65720" t="50131" r="28924" b="39182"/>
          <a:stretch/>
        </p:blipFill>
        <p:spPr>
          <a:xfrm>
            <a:off x="1985211" y="1345507"/>
            <a:ext cx="1133507" cy="1264298"/>
          </a:xfrm>
          <a:prstGeom prst="rect">
            <a:avLst/>
          </a:prstGeom>
        </p:spPr>
      </p:pic>
      <p:pic>
        <p:nvPicPr>
          <p:cNvPr id="6" name="Imagen 5"/>
          <p:cNvPicPr>
            <a:picLocks noChangeAspect="1"/>
          </p:cNvPicPr>
          <p:nvPr/>
        </p:nvPicPr>
        <p:blipFill rotWithShape="1">
          <a:blip r:embed="rId2"/>
          <a:srcRect l="32045" t="48423" r="62085" b="40153"/>
          <a:stretch/>
        </p:blipFill>
        <p:spPr>
          <a:xfrm>
            <a:off x="3227002" y="1361187"/>
            <a:ext cx="1133507" cy="1248619"/>
          </a:xfrm>
          <a:prstGeom prst="rect">
            <a:avLst/>
          </a:prstGeom>
        </p:spPr>
      </p:pic>
      <p:pic>
        <p:nvPicPr>
          <p:cNvPr id="7" name="Imagen 6"/>
          <p:cNvPicPr>
            <a:picLocks noChangeAspect="1"/>
          </p:cNvPicPr>
          <p:nvPr/>
        </p:nvPicPr>
        <p:blipFill rotWithShape="1">
          <a:blip r:embed="rId2"/>
          <a:srcRect l="44990" t="42859" r="51097" b="48721"/>
          <a:stretch/>
        </p:blipFill>
        <p:spPr>
          <a:xfrm>
            <a:off x="4468794" y="1545687"/>
            <a:ext cx="878306" cy="1056255"/>
          </a:xfrm>
          <a:prstGeom prst="rect">
            <a:avLst/>
          </a:prstGeom>
        </p:spPr>
      </p:pic>
      <p:pic>
        <p:nvPicPr>
          <p:cNvPr id="8" name="Imagen 7"/>
          <p:cNvPicPr>
            <a:picLocks noChangeAspect="1"/>
          </p:cNvPicPr>
          <p:nvPr/>
        </p:nvPicPr>
        <p:blipFill rotWithShape="1">
          <a:blip r:embed="rId2"/>
          <a:srcRect l="53229" t="42853" r="42755" b="47934"/>
          <a:stretch/>
        </p:blipFill>
        <p:spPr>
          <a:xfrm>
            <a:off x="5455384" y="1711492"/>
            <a:ext cx="813069" cy="898313"/>
          </a:xfrm>
          <a:prstGeom prst="rect">
            <a:avLst/>
          </a:prstGeom>
        </p:spPr>
      </p:pic>
      <p:pic>
        <p:nvPicPr>
          <p:cNvPr id="9" name="Imagen 8"/>
          <p:cNvPicPr>
            <a:picLocks noChangeAspect="1"/>
          </p:cNvPicPr>
          <p:nvPr/>
        </p:nvPicPr>
        <p:blipFill rotWithShape="1">
          <a:blip r:embed="rId2"/>
          <a:srcRect l="46205" t="61322" r="48543" b="30940"/>
          <a:stretch/>
        </p:blipFill>
        <p:spPr>
          <a:xfrm>
            <a:off x="6372960" y="1843840"/>
            <a:ext cx="921353" cy="752306"/>
          </a:xfrm>
          <a:prstGeom prst="rect">
            <a:avLst/>
          </a:prstGeom>
        </p:spPr>
      </p:pic>
      <p:pic>
        <p:nvPicPr>
          <p:cNvPr id="10" name="Imagen 9"/>
          <p:cNvPicPr>
            <a:picLocks noChangeAspect="1"/>
          </p:cNvPicPr>
          <p:nvPr/>
        </p:nvPicPr>
        <p:blipFill rotWithShape="1">
          <a:blip r:embed="rId2"/>
          <a:srcRect l="45948" t="71732" r="48198" b="22188"/>
          <a:stretch/>
        </p:blipFill>
        <p:spPr>
          <a:xfrm>
            <a:off x="7398820" y="2000250"/>
            <a:ext cx="1059383" cy="609555"/>
          </a:xfrm>
          <a:prstGeom prst="rect">
            <a:avLst/>
          </a:prstGeom>
        </p:spPr>
      </p:pic>
      <p:sp>
        <p:nvSpPr>
          <p:cNvPr id="11" name="CuadroTexto 10"/>
          <p:cNvSpPr txBox="1"/>
          <p:nvPr/>
        </p:nvSpPr>
        <p:spPr>
          <a:xfrm>
            <a:off x="312821" y="1843839"/>
            <a:ext cx="1672389" cy="461665"/>
          </a:xfrm>
          <a:prstGeom prst="rect">
            <a:avLst/>
          </a:prstGeom>
          <a:noFill/>
        </p:spPr>
        <p:txBody>
          <a:bodyPr wrap="square" rtlCol="0">
            <a:spAutoFit/>
          </a:bodyPr>
          <a:lstStyle/>
          <a:p>
            <a:r>
              <a:rPr lang="es-MX" sz="2400" b="1" dirty="0"/>
              <a:t>JCR - </a:t>
            </a:r>
            <a:r>
              <a:rPr lang="es-MX" sz="2400" b="1" dirty="0" err="1"/>
              <a:t>WoS</a:t>
            </a:r>
            <a:r>
              <a:rPr lang="es-MX" sz="2400" b="1" dirty="0"/>
              <a:t> </a:t>
            </a:r>
          </a:p>
        </p:txBody>
      </p:sp>
      <p:sp>
        <p:nvSpPr>
          <p:cNvPr id="12" name="CuadroTexto 11"/>
          <p:cNvSpPr txBox="1"/>
          <p:nvPr/>
        </p:nvSpPr>
        <p:spPr>
          <a:xfrm>
            <a:off x="214681" y="4737559"/>
            <a:ext cx="1855441" cy="461665"/>
          </a:xfrm>
          <a:prstGeom prst="rect">
            <a:avLst/>
          </a:prstGeom>
          <a:noFill/>
        </p:spPr>
        <p:txBody>
          <a:bodyPr wrap="square" rtlCol="0">
            <a:spAutoFit/>
          </a:bodyPr>
          <a:lstStyle/>
          <a:p>
            <a:r>
              <a:rPr lang="es-MX" sz="2400" b="1" dirty="0"/>
              <a:t>SJR - </a:t>
            </a:r>
            <a:r>
              <a:rPr lang="es-MX" sz="2400" b="1" dirty="0" err="1"/>
              <a:t>Scopus</a:t>
            </a:r>
            <a:r>
              <a:rPr lang="es-MX" sz="2400" b="1" dirty="0"/>
              <a:t> </a:t>
            </a:r>
          </a:p>
        </p:txBody>
      </p:sp>
      <p:pic>
        <p:nvPicPr>
          <p:cNvPr id="15" name="Imagen 14"/>
          <p:cNvPicPr>
            <a:picLocks noChangeAspect="1"/>
          </p:cNvPicPr>
          <p:nvPr/>
        </p:nvPicPr>
        <p:blipFill rotWithShape="1">
          <a:blip r:embed="rId3"/>
          <a:srcRect l="66680" t="41480" r="28495" b="49372"/>
          <a:stretch/>
        </p:blipFill>
        <p:spPr>
          <a:xfrm>
            <a:off x="3194122" y="4454301"/>
            <a:ext cx="1121432" cy="1115725"/>
          </a:xfrm>
          <a:prstGeom prst="rect">
            <a:avLst/>
          </a:prstGeom>
        </p:spPr>
      </p:pic>
      <p:pic>
        <p:nvPicPr>
          <p:cNvPr id="16" name="Imagen 15"/>
          <p:cNvPicPr>
            <a:picLocks noChangeAspect="1"/>
          </p:cNvPicPr>
          <p:nvPr/>
        </p:nvPicPr>
        <p:blipFill rotWithShape="1">
          <a:blip r:embed="rId3"/>
          <a:srcRect l="33067" t="39401" r="61224" b="50826"/>
          <a:stretch/>
        </p:blipFill>
        <p:spPr>
          <a:xfrm>
            <a:off x="1962439" y="4258583"/>
            <a:ext cx="1133507" cy="1311443"/>
          </a:xfrm>
          <a:prstGeom prst="rect">
            <a:avLst/>
          </a:prstGeom>
        </p:spPr>
      </p:pic>
      <p:pic>
        <p:nvPicPr>
          <p:cNvPr id="17" name="Imagen 16"/>
          <p:cNvPicPr>
            <a:picLocks noChangeAspect="1"/>
          </p:cNvPicPr>
          <p:nvPr/>
        </p:nvPicPr>
        <p:blipFill rotWithShape="1">
          <a:blip r:embed="rId3"/>
          <a:srcRect l="46625" t="27377" r="49475" b="65408"/>
          <a:stretch/>
        </p:blipFill>
        <p:spPr>
          <a:xfrm>
            <a:off x="4430782" y="4632490"/>
            <a:ext cx="916318" cy="930065"/>
          </a:xfrm>
          <a:prstGeom prst="rect">
            <a:avLst/>
          </a:prstGeom>
        </p:spPr>
      </p:pic>
      <p:pic>
        <p:nvPicPr>
          <p:cNvPr id="18" name="Imagen 17"/>
          <p:cNvPicPr>
            <a:picLocks noChangeAspect="1"/>
          </p:cNvPicPr>
          <p:nvPr/>
        </p:nvPicPr>
        <p:blipFill rotWithShape="1">
          <a:blip r:embed="rId3"/>
          <a:srcRect l="53713" t="26275" r="43052" b="63744"/>
          <a:stretch/>
        </p:blipFill>
        <p:spPr>
          <a:xfrm>
            <a:off x="5455384" y="4677277"/>
            <a:ext cx="813069" cy="866621"/>
          </a:xfrm>
          <a:prstGeom prst="rect">
            <a:avLst/>
          </a:prstGeom>
        </p:spPr>
      </p:pic>
      <p:pic>
        <p:nvPicPr>
          <p:cNvPr id="19" name="Imagen 18"/>
          <p:cNvPicPr>
            <a:picLocks noChangeAspect="1"/>
          </p:cNvPicPr>
          <p:nvPr/>
        </p:nvPicPr>
        <p:blipFill rotWithShape="1">
          <a:blip r:embed="rId3"/>
          <a:srcRect l="46710" t="47967" r="48344" b="44131"/>
          <a:stretch/>
        </p:blipFill>
        <p:spPr>
          <a:xfrm>
            <a:off x="6372960" y="4651148"/>
            <a:ext cx="921353" cy="892750"/>
          </a:xfrm>
          <a:prstGeom prst="rect">
            <a:avLst/>
          </a:prstGeom>
        </p:spPr>
      </p:pic>
      <p:pic>
        <p:nvPicPr>
          <p:cNvPr id="20" name="Imagen 19"/>
          <p:cNvPicPr>
            <a:picLocks noChangeAspect="1"/>
          </p:cNvPicPr>
          <p:nvPr/>
        </p:nvPicPr>
        <p:blipFill rotWithShape="1">
          <a:blip r:embed="rId3"/>
          <a:srcRect l="53759" t="46669" r="42005" b="45005"/>
          <a:stretch/>
        </p:blipFill>
        <p:spPr>
          <a:xfrm>
            <a:off x="7398820" y="4835893"/>
            <a:ext cx="1059383" cy="726662"/>
          </a:xfrm>
          <a:prstGeom prst="rect">
            <a:avLst/>
          </a:prstGeom>
        </p:spPr>
      </p:pic>
    </p:spTree>
    <p:extLst>
      <p:ext uri="{BB962C8B-B14F-4D97-AF65-F5344CB8AC3E}">
        <p14:creationId xmlns:p14="http://schemas.microsoft.com/office/powerpoint/2010/main" val="2395997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2627784" y="3284984"/>
            <a:ext cx="5904656" cy="307777"/>
          </a:xfrm>
          <a:prstGeom prst="rect">
            <a:avLst/>
          </a:prstGeom>
          <a:noFill/>
        </p:spPr>
        <p:txBody>
          <a:bodyPr wrap="square" rtlCol="0">
            <a:spAutoFit/>
          </a:bodyPr>
          <a:lstStyle/>
          <a:p>
            <a:r>
              <a:rPr lang="en-US" sz="1400" b="1" dirty="0"/>
              <a:t>Proportion of Ulrich academic journals indexed in Web of Science and Scopus</a:t>
            </a:r>
            <a:endParaRPr lang="es-MX" sz="1400" b="1" dirty="0"/>
          </a:p>
        </p:txBody>
      </p:sp>
      <p:grpSp>
        <p:nvGrpSpPr>
          <p:cNvPr id="34" name="Grupo 33"/>
          <p:cNvGrpSpPr/>
          <p:nvPr/>
        </p:nvGrpSpPr>
        <p:grpSpPr>
          <a:xfrm>
            <a:off x="164066" y="260648"/>
            <a:ext cx="8800421" cy="2888455"/>
            <a:chOff x="92059" y="260648"/>
            <a:chExt cx="8501124" cy="2438523"/>
          </a:xfrm>
        </p:grpSpPr>
        <p:pic>
          <p:nvPicPr>
            <p:cNvPr id="4" name="Picture 2" descr="https://static-content.springer.com/image/art%3A10.1007%2Fs11192-015-1765-5/MediaObjects/11192_2015_1765_Fig1_HTM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60648"/>
              <a:ext cx="5616624" cy="243852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92059" y="608599"/>
              <a:ext cx="3221068" cy="307777"/>
            </a:xfrm>
            <a:prstGeom prst="rect">
              <a:avLst/>
            </a:prstGeom>
            <a:solidFill>
              <a:schemeClr val="bg1"/>
            </a:solidFill>
          </p:spPr>
          <p:txBody>
            <a:bodyPr wrap="square" rtlCol="0">
              <a:spAutoFit/>
            </a:bodyPr>
            <a:lstStyle/>
            <a:p>
              <a:r>
                <a:rPr lang="es-MX" sz="1400" b="1" dirty="0"/>
                <a:t>Natural </a:t>
              </a:r>
              <a:r>
                <a:rPr lang="es-MX" sz="1400" b="1" dirty="0" err="1"/>
                <a:t>Science</a:t>
              </a:r>
              <a:r>
                <a:rPr lang="es-MX" sz="1400" b="1" dirty="0"/>
                <a:t> and </a:t>
              </a:r>
              <a:r>
                <a:rPr lang="es-MX" sz="1400" b="1" dirty="0" err="1"/>
                <a:t>Engineering</a:t>
              </a:r>
              <a:endParaRPr lang="es-MX" sz="1400" b="1" dirty="0"/>
            </a:p>
          </p:txBody>
        </p:sp>
        <p:sp>
          <p:nvSpPr>
            <p:cNvPr id="7" name="CuadroTexto 6"/>
            <p:cNvSpPr txBox="1"/>
            <p:nvPr/>
          </p:nvSpPr>
          <p:spPr>
            <a:xfrm>
              <a:off x="179512" y="1194489"/>
              <a:ext cx="2448272" cy="307777"/>
            </a:xfrm>
            <a:prstGeom prst="rect">
              <a:avLst/>
            </a:prstGeom>
            <a:solidFill>
              <a:schemeClr val="bg1"/>
            </a:solidFill>
          </p:spPr>
          <p:txBody>
            <a:bodyPr wrap="square" rtlCol="0">
              <a:spAutoFit/>
            </a:bodyPr>
            <a:lstStyle/>
            <a:p>
              <a:r>
                <a:rPr lang="es-MX" sz="1400" b="1" dirty="0"/>
                <a:t>                  </a:t>
              </a:r>
              <a:r>
                <a:rPr lang="es-MX" sz="1400" b="1" dirty="0" err="1"/>
                <a:t>Biomedical</a:t>
              </a:r>
              <a:r>
                <a:rPr lang="es-MX" sz="1400" b="1" dirty="0"/>
                <a:t> </a:t>
              </a:r>
              <a:r>
                <a:rPr lang="es-MX" sz="1400" b="1" dirty="0" err="1"/>
                <a:t>Research</a:t>
              </a:r>
              <a:endParaRPr lang="es-MX" sz="1400" b="1" dirty="0"/>
            </a:p>
          </p:txBody>
        </p:sp>
        <p:sp>
          <p:nvSpPr>
            <p:cNvPr id="8" name="CuadroTexto 7"/>
            <p:cNvSpPr txBox="1"/>
            <p:nvPr/>
          </p:nvSpPr>
          <p:spPr>
            <a:xfrm>
              <a:off x="179512" y="1705275"/>
              <a:ext cx="2448272" cy="307777"/>
            </a:xfrm>
            <a:prstGeom prst="rect">
              <a:avLst/>
            </a:prstGeom>
            <a:solidFill>
              <a:schemeClr val="bg1"/>
            </a:solidFill>
          </p:spPr>
          <p:txBody>
            <a:bodyPr wrap="square" rtlCol="0">
              <a:spAutoFit/>
            </a:bodyPr>
            <a:lstStyle/>
            <a:p>
              <a:r>
                <a:rPr lang="es-MX" sz="1400" b="1" dirty="0"/>
                <a:t>                             Social </a:t>
              </a:r>
              <a:r>
                <a:rPr lang="es-MX" sz="1400" b="1" dirty="0" err="1"/>
                <a:t>Sciences</a:t>
              </a:r>
              <a:endParaRPr lang="es-MX" sz="1400" b="1" dirty="0"/>
            </a:p>
          </p:txBody>
        </p:sp>
        <p:sp>
          <p:nvSpPr>
            <p:cNvPr id="9" name="CuadroTexto 8"/>
            <p:cNvSpPr txBox="1"/>
            <p:nvPr/>
          </p:nvSpPr>
          <p:spPr>
            <a:xfrm>
              <a:off x="152856" y="2216061"/>
              <a:ext cx="2448272" cy="307777"/>
            </a:xfrm>
            <a:prstGeom prst="rect">
              <a:avLst/>
            </a:prstGeom>
            <a:solidFill>
              <a:schemeClr val="bg1"/>
            </a:solidFill>
          </p:spPr>
          <p:txBody>
            <a:bodyPr wrap="square" rtlCol="0">
              <a:spAutoFit/>
            </a:bodyPr>
            <a:lstStyle/>
            <a:p>
              <a:r>
                <a:rPr lang="es-MX" sz="1400" b="1" dirty="0"/>
                <a:t>                      </a:t>
              </a:r>
              <a:r>
                <a:rPr lang="es-MX" sz="1400" b="1" dirty="0" err="1"/>
                <a:t>Arts</a:t>
              </a:r>
              <a:r>
                <a:rPr lang="es-MX" sz="1400" b="1" dirty="0"/>
                <a:t> &amp; </a:t>
              </a:r>
              <a:r>
                <a:rPr lang="es-MX" sz="1400" b="1" dirty="0" err="1"/>
                <a:t>Humanities</a:t>
              </a:r>
              <a:endParaRPr lang="es-MX" sz="1400" b="1" dirty="0"/>
            </a:p>
          </p:txBody>
        </p:sp>
        <p:sp>
          <p:nvSpPr>
            <p:cNvPr id="11" name="Rectángulo 10"/>
            <p:cNvSpPr/>
            <p:nvPr/>
          </p:nvSpPr>
          <p:spPr>
            <a:xfrm>
              <a:off x="2632153" y="644236"/>
              <a:ext cx="3114019" cy="176646"/>
            </a:xfrm>
            <a:prstGeom prst="rect">
              <a:avLst/>
            </a:prstGeom>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p:cNvSpPr/>
            <p:nvPr/>
          </p:nvSpPr>
          <p:spPr>
            <a:xfrm>
              <a:off x="2646113" y="1177775"/>
              <a:ext cx="3765078" cy="183433"/>
            </a:xfrm>
            <a:prstGeom prst="rect">
              <a:avLst/>
            </a:prstGeom>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Rectángulo 12"/>
            <p:cNvSpPr/>
            <p:nvPr/>
          </p:nvSpPr>
          <p:spPr>
            <a:xfrm>
              <a:off x="2632154" y="1705275"/>
              <a:ext cx="2022974" cy="185870"/>
            </a:xfrm>
            <a:prstGeom prst="rect">
              <a:avLst/>
            </a:prstGeom>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13"/>
            <p:cNvSpPr/>
            <p:nvPr/>
          </p:nvSpPr>
          <p:spPr>
            <a:xfrm>
              <a:off x="2646113" y="2278335"/>
              <a:ext cx="1493839" cy="191716"/>
            </a:xfrm>
            <a:prstGeom prst="rect">
              <a:avLst/>
            </a:prstGeom>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Rectángulo 17"/>
            <p:cNvSpPr/>
            <p:nvPr/>
          </p:nvSpPr>
          <p:spPr>
            <a:xfrm>
              <a:off x="2651065" y="2494855"/>
              <a:ext cx="964972" cy="155735"/>
            </a:xfrm>
            <a:prstGeom prst="rect">
              <a:avLst/>
            </a:prstGeom>
            <a:solidFill>
              <a:schemeClr val="accent6">
                <a:lumMod val="75000"/>
              </a:schemeClr>
            </a:solidFill>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Rectángulo 18"/>
            <p:cNvSpPr/>
            <p:nvPr/>
          </p:nvSpPr>
          <p:spPr>
            <a:xfrm>
              <a:off x="2628900" y="1906534"/>
              <a:ext cx="1018309" cy="162165"/>
            </a:xfrm>
            <a:prstGeom prst="rect">
              <a:avLst/>
            </a:prstGeom>
            <a:solidFill>
              <a:schemeClr val="accent6">
                <a:lumMod val="75000"/>
              </a:schemeClr>
            </a:solidFill>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Rectángulo 19"/>
            <p:cNvSpPr/>
            <p:nvPr/>
          </p:nvSpPr>
          <p:spPr>
            <a:xfrm>
              <a:off x="2651065" y="1351813"/>
              <a:ext cx="2232662" cy="175651"/>
            </a:xfrm>
            <a:prstGeom prst="rect">
              <a:avLst/>
            </a:prstGeom>
            <a:solidFill>
              <a:schemeClr val="accent6">
                <a:lumMod val="75000"/>
              </a:schemeClr>
            </a:solidFill>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 name="Rectángulo 20"/>
            <p:cNvSpPr/>
            <p:nvPr/>
          </p:nvSpPr>
          <p:spPr>
            <a:xfrm>
              <a:off x="2626849" y="829293"/>
              <a:ext cx="2693296" cy="157843"/>
            </a:xfrm>
            <a:prstGeom prst="rect">
              <a:avLst/>
            </a:prstGeom>
            <a:solidFill>
              <a:schemeClr val="accent6">
                <a:lumMod val="75000"/>
              </a:schemeClr>
            </a:solidFill>
            <a:effectLst>
              <a:outerShdw blurRad="50800" dist="50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23" name="Picture 2" descr="https://static-content.springer.com/image/art%3A10.1007%2Fs11192-015-1765-5/MediaObjects/11192_2015_1765_Fig1_HTML.gif"/>
            <p:cNvPicPr>
              <a:picLocks noChangeAspect="1" noChangeArrowheads="1"/>
            </p:cNvPicPr>
            <p:nvPr/>
          </p:nvPicPr>
          <p:blipFill rotWithShape="1">
            <a:blip r:embed="rId2">
              <a:extLst>
                <a:ext uri="{28A0092B-C50C-407E-A947-70E740481C1C}">
                  <a14:useLocalDpi xmlns:a14="http://schemas.microsoft.com/office/drawing/2010/main" val="0"/>
                </a:ext>
              </a:extLst>
            </a:blip>
            <a:srcRect l="85748" t="35091" b="35649"/>
            <a:stretch/>
          </p:blipFill>
          <p:spPr bwMode="auto">
            <a:xfrm>
              <a:off x="6864991" y="644236"/>
              <a:ext cx="1728192" cy="1540453"/>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n 24"/>
            <p:cNvPicPr>
              <a:picLocks noChangeAspect="1"/>
            </p:cNvPicPr>
            <p:nvPr/>
          </p:nvPicPr>
          <p:blipFill>
            <a:blip r:embed="rId3"/>
            <a:stretch>
              <a:fillRect/>
            </a:stretch>
          </p:blipFill>
          <p:spPr>
            <a:xfrm>
              <a:off x="6864991" y="797511"/>
              <a:ext cx="524301" cy="1298561"/>
            </a:xfrm>
            <a:prstGeom prst="rect">
              <a:avLst/>
            </a:prstGeom>
          </p:spPr>
        </p:pic>
      </p:grpSp>
      <p:sp>
        <p:nvSpPr>
          <p:cNvPr id="27" name="CuadroTexto 26"/>
          <p:cNvSpPr txBox="1"/>
          <p:nvPr/>
        </p:nvSpPr>
        <p:spPr>
          <a:xfrm>
            <a:off x="539551" y="3786235"/>
            <a:ext cx="6397447" cy="338554"/>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Scopus</a:t>
            </a:r>
            <a:r>
              <a:rPr lang="es-MX" sz="1600" dirty="0">
                <a:latin typeface="Yu Gothic UI" panose="020B0500000000000000" pitchFamily="34" charset="-128"/>
                <a:ea typeface="Yu Gothic UI" panose="020B0500000000000000" pitchFamily="34" charset="-128"/>
              </a:rPr>
              <a:t> cubre </a:t>
            </a:r>
            <a:r>
              <a:rPr lang="es-MX" sz="1600" b="1" dirty="0">
                <a:latin typeface="Yu Gothic UI" panose="020B0500000000000000" pitchFamily="34" charset="-128"/>
                <a:ea typeface="Yu Gothic UI" panose="020B0500000000000000" pitchFamily="34" charset="-128"/>
              </a:rPr>
              <a:t>casi la mitad </a:t>
            </a:r>
            <a:r>
              <a:rPr lang="es-MX" sz="1600" dirty="0">
                <a:latin typeface="Yu Gothic UI" panose="020B0500000000000000" pitchFamily="34" charset="-128"/>
                <a:ea typeface="Yu Gothic UI" panose="020B0500000000000000" pitchFamily="34" charset="-128"/>
              </a:rPr>
              <a:t>de las revistas de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Ulrich’s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endParaRPr lang="es-MX" sz="1600" b="1" dirty="0">
              <a:effectLst>
                <a:outerShdw blurRad="38100" dist="38100" dir="2700000" algn="tl">
                  <a:srgbClr val="000000">
                    <a:alpha val="43137"/>
                  </a:srgbClr>
                </a:outerShdw>
              </a:effectLst>
            </a:endParaRPr>
          </a:p>
        </p:txBody>
      </p:sp>
      <p:sp>
        <p:nvSpPr>
          <p:cNvPr id="29" name="Rectángulo: esquinas redondeadas 28"/>
          <p:cNvSpPr/>
          <p:nvPr/>
        </p:nvSpPr>
        <p:spPr>
          <a:xfrm>
            <a:off x="404777" y="1262066"/>
            <a:ext cx="6408712" cy="580531"/>
          </a:xfrm>
          <a:prstGeom prst="roundRect">
            <a:avLst/>
          </a:prstGeom>
          <a:solidFill>
            <a:srgbClr val="FF0000">
              <a:alpha val="40000"/>
            </a:srgbClr>
          </a:solidFill>
          <a:ln>
            <a:solidFill>
              <a:srgbClr val="C00000"/>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CuadroTexto 29"/>
          <p:cNvSpPr txBox="1"/>
          <p:nvPr/>
        </p:nvSpPr>
        <p:spPr>
          <a:xfrm>
            <a:off x="6017242" y="3763648"/>
            <a:ext cx="1966843" cy="369332"/>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dirty="0">
                <a:latin typeface="Yu Gothic UI" panose="020B0500000000000000" pitchFamily="34" charset="-128"/>
                <a:ea typeface="Yu Gothic UI" panose="020B0500000000000000" pitchFamily="34" charset="-128"/>
              </a:rPr>
              <a:t>vs</a:t>
            </a:r>
            <a:r>
              <a:rPr lang="es-MX" sz="1200" dirty="0">
                <a:latin typeface="Yu Gothic UI" panose="020B0500000000000000" pitchFamily="34" charset="-128"/>
                <a:ea typeface="Yu Gothic UI" panose="020B0500000000000000" pitchFamily="34" charset="-128"/>
              </a:rPr>
              <a:t>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WoS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 28% </a:t>
            </a:r>
            <a:endParaRPr lang="es-MX" sz="1600" b="1" dirty="0">
              <a:effectLst>
                <a:outerShdw blurRad="38100" dist="38100" dir="2700000" algn="tl">
                  <a:srgbClr val="000000">
                    <a:alpha val="43137"/>
                  </a:srgbClr>
                </a:outerShdw>
              </a:effectLst>
            </a:endParaRPr>
          </a:p>
        </p:txBody>
      </p:sp>
      <p:sp>
        <p:nvSpPr>
          <p:cNvPr id="31" name="CuadroTexto 30"/>
          <p:cNvSpPr txBox="1"/>
          <p:nvPr/>
        </p:nvSpPr>
        <p:spPr>
          <a:xfrm>
            <a:off x="539550" y="4350039"/>
            <a:ext cx="6397447" cy="338554"/>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NSE </a:t>
            </a:r>
            <a:r>
              <a:rPr lang="es-MX" sz="1600" dirty="0">
                <a:latin typeface="Yu Gothic UI" panose="020B0500000000000000" pitchFamily="34" charset="-128"/>
                <a:ea typeface="Yu Gothic UI" panose="020B0500000000000000" pitchFamily="34" charset="-128"/>
              </a:rPr>
              <a:t>la cobertura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Scopus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38%</a:t>
            </a:r>
            <a:r>
              <a:rPr lang="es-MX" sz="1600"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b="1" dirty="0">
                <a:latin typeface="Yu Gothic UI" panose="020B0500000000000000" pitchFamily="34" charset="-128"/>
                <a:ea typeface="Yu Gothic UI" panose="020B0500000000000000" pitchFamily="34" charset="-128"/>
              </a:rPr>
              <a:t>vs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WoS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33%</a:t>
            </a:r>
            <a:r>
              <a:rPr lang="es-MX" sz="1600" dirty="0">
                <a:latin typeface="Yu Gothic UI" panose="020B0500000000000000" pitchFamily="34" charset="-128"/>
                <a:ea typeface="Yu Gothic UI" panose="020B0500000000000000" pitchFamily="34" charset="-128"/>
              </a:rPr>
              <a:t>)</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es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similar</a:t>
            </a:r>
            <a:endParaRPr lang="es-MX" sz="1600" b="1" dirty="0">
              <a:effectLst>
                <a:outerShdw blurRad="38100" dist="38100" dir="2700000" algn="tl">
                  <a:srgbClr val="000000">
                    <a:alpha val="43137"/>
                  </a:srgbClr>
                </a:outerShdw>
              </a:effectLst>
            </a:endParaRPr>
          </a:p>
        </p:txBody>
      </p:sp>
      <p:sp>
        <p:nvSpPr>
          <p:cNvPr id="32" name="CuadroTexto 31"/>
          <p:cNvSpPr txBox="1"/>
          <p:nvPr/>
        </p:nvSpPr>
        <p:spPr>
          <a:xfrm>
            <a:off x="539551" y="4841814"/>
            <a:ext cx="6397447" cy="338554"/>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NSE </a:t>
            </a:r>
            <a:r>
              <a:rPr lang="es-MX" sz="1600" dirty="0">
                <a:latin typeface="Yu Gothic UI" panose="020B0500000000000000" pitchFamily="34" charset="-128"/>
                <a:ea typeface="Yu Gothic UI" panose="020B0500000000000000" pitchFamily="34" charset="-128"/>
              </a:rPr>
              <a:t> es el campo con mejor cobertura en</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WoS</a:t>
            </a:r>
            <a:endParaRPr lang="es-MX" sz="1600" b="1" dirty="0">
              <a:effectLst>
                <a:outerShdw blurRad="38100" dist="38100" dir="2700000" algn="tl">
                  <a:srgbClr val="000000">
                    <a:alpha val="43137"/>
                  </a:srgbClr>
                </a:outerShdw>
              </a:effectLst>
            </a:endParaRPr>
          </a:p>
        </p:txBody>
      </p:sp>
      <p:sp>
        <p:nvSpPr>
          <p:cNvPr id="33" name="CuadroTexto 32"/>
          <p:cNvSpPr txBox="1"/>
          <p:nvPr/>
        </p:nvSpPr>
        <p:spPr>
          <a:xfrm>
            <a:off x="539550" y="5345417"/>
            <a:ext cx="7992889" cy="338554"/>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Social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Sciences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Arts&amp;Hum</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a:t>
            </a:r>
            <a:r>
              <a:rPr lang="es-MX" sz="1600" dirty="0">
                <a:latin typeface="Yu Gothic UI" panose="020B0500000000000000" pitchFamily="34" charset="-128"/>
                <a:ea typeface="Yu Gothic UI" panose="020B0500000000000000" pitchFamily="34" charset="-128"/>
              </a:rPr>
              <a:t> con menos cobertura :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Scopus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-25%</a:t>
            </a:r>
            <a:r>
              <a:rPr lang="es-MX" sz="1600"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b="1" dirty="0">
                <a:latin typeface="Yu Gothic UI" panose="020B0500000000000000" pitchFamily="34" charset="-128"/>
                <a:ea typeface="Yu Gothic UI" panose="020B0500000000000000" pitchFamily="34" charset="-128"/>
              </a:rPr>
              <a:t>vs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WoS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-15%</a:t>
            </a:r>
            <a:r>
              <a:rPr lang="es-MX" sz="1600" dirty="0">
                <a:latin typeface="Yu Gothic UI" panose="020B0500000000000000" pitchFamily="34" charset="-128"/>
                <a:ea typeface="Yu Gothic UI" panose="020B0500000000000000" pitchFamily="34" charset="-128"/>
              </a:rPr>
              <a:t>)</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endParaRPr lang="es-MX" sz="1600" b="1" dirty="0">
              <a:effectLst>
                <a:outerShdw blurRad="38100" dist="38100" dir="2700000" algn="tl">
                  <a:srgbClr val="000000">
                    <a:alpha val="43137"/>
                  </a:srgbClr>
                </a:outerShdw>
              </a:effectLst>
            </a:endParaRPr>
          </a:p>
        </p:txBody>
      </p:sp>
      <p:sp>
        <p:nvSpPr>
          <p:cNvPr id="35" name="CuadroTexto 34"/>
          <p:cNvSpPr txBox="1"/>
          <p:nvPr/>
        </p:nvSpPr>
        <p:spPr>
          <a:xfrm>
            <a:off x="5216190" y="5949280"/>
            <a:ext cx="4190691" cy="1077218"/>
          </a:xfrm>
          <a:prstGeom prst="rect">
            <a:avLst/>
          </a:prstGeom>
          <a:noFill/>
        </p:spPr>
        <p:txBody>
          <a:bodyPr wrap="square" rtlCol="0">
            <a:spAutoFit/>
          </a:bodyPr>
          <a:lstStyle/>
          <a:p>
            <a:r>
              <a:rPr lang="en-US" sz="1200" b="1" dirty="0"/>
              <a:t>The journal coverage of Web of Science and Scopus: a comparative analysis</a:t>
            </a:r>
          </a:p>
          <a:p>
            <a:r>
              <a:rPr lang="es-MX" sz="1000" dirty="0" err="1"/>
              <a:t>Mongeon</a:t>
            </a:r>
            <a:r>
              <a:rPr lang="es-MX" sz="1000" dirty="0"/>
              <a:t>, P. &amp; Paul-</a:t>
            </a:r>
            <a:r>
              <a:rPr lang="es-MX" sz="1000" dirty="0" err="1"/>
              <a:t>Hus</a:t>
            </a:r>
            <a:r>
              <a:rPr lang="es-MX" sz="1000" dirty="0"/>
              <a:t>, A. </a:t>
            </a:r>
            <a:r>
              <a:rPr lang="es-MX" sz="1000" dirty="0" err="1"/>
              <a:t>Scientometrics</a:t>
            </a:r>
            <a:r>
              <a:rPr lang="es-MX" sz="1000" dirty="0"/>
              <a:t> (2016) 106: 213. doi:10.1007/s11192-015-1765-5</a:t>
            </a:r>
          </a:p>
          <a:p>
            <a:r>
              <a:rPr lang="es-MX" sz="1000" dirty="0">
                <a:hlinkClick r:id="rId4"/>
              </a:rPr>
              <a:t>https://link.springer.com/article/10.1007/s11192-015-1765-5</a:t>
            </a:r>
            <a:endParaRPr lang="es-MX" sz="1000" dirty="0"/>
          </a:p>
          <a:p>
            <a:endParaRPr lang="es-MX" sz="1000" dirty="0"/>
          </a:p>
        </p:txBody>
      </p:sp>
    </p:spTree>
    <p:extLst>
      <p:ext uri="{BB962C8B-B14F-4D97-AF65-F5344CB8AC3E}">
        <p14:creationId xmlns:p14="http://schemas.microsoft.com/office/powerpoint/2010/main" val="266837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animBg="1"/>
      <p:bldP spid="30" grpId="0"/>
      <p:bldP spid="31" grpId="0"/>
      <p:bldP spid="32" grpId="0"/>
      <p:bldP spid="3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42" y="476672"/>
            <a:ext cx="8896350" cy="619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1 CuadroTexto"/>
          <p:cNvSpPr txBox="1"/>
          <p:nvPr/>
        </p:nvSpPr>
        <p:spPr>
          <a:xfrm>
            <a:off x="467544" y="116632"/>
            <a:ext cx="5966442" cy="461665"/>
          </a:xfrm>
          <a:prstGeom prst="rect">
            <a:avLst/>
          </a:prstGeom>
          <a:noFill/>
        </p:spPr>
        <p:txBody>
          <a:bodyPr wrap="none" rtlCol="0">
            <a:spAutoFit/>
          </a:bodyPr>
          <a:lstStyle/>
          <a:p>
            <a:r>
              <a:rPr lang="es-MX" sz="2400" b="1" dirty="0" smtClean="0"/>
              <a:t>Recuperación del </a:t>
            </a:r>
            <a:r>
              <a:rPr lang="es-MX" sz="2400" b="1" dirty="0"/>
              <a:t>í</a:t>
            </a:r>
            <a:r>
              <a:rPr lang="es-MX" sz="2400" b="1" dirty="0" smtClean="0"/>
              <a:t>ndice h en Google </a:t>
            </a:r>
            <a:r>
              <a:rPr lang="es-MX" sz="2400" b="1" dirty="0" err="1" smtClean="0"/>
              <a:t>Scholar</a:t>
            </a:r>
            <a:endParaRPr lang="es-MX" sz="2400" b="1" dirty="0"/>
          </a:p>
        </p:txBody>
      </p:sp>
    </p:spTree>
    <p:extLst>
      <p:ext uri="{BB962C8B-B14F-4D97-AF65-F5344CB8AC3E}">
        <p14:creationId xmlns:p14="http://schemas.microsoft.com/office/powerpoint/2010/main" val="165523188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07183" y="1427971"/>
            <a:ext cx="8533672" cy="4493538"/>
          </a:xfrm>
          <a:prstGeom prst="rect">
            <a:avLst/>
          </a:prstGeom>
        </p:spPr>
        <p:txBody>
          <a:bodyPr wrap="square">
            <a:spAutoFit/>
          </a:bodyPr>
          <a:lstStyle/>
          <a:p>
            <a:endParaRPr lang="en-US" sz="2000" dirty="0"/>
          </a:p>
          <a:p>
            <a:pPr>
              <a:spcAft>
                <a:spcPts val="1800"/>
              </a:spcAft>
            </a:pPr>
            <a:r>
              <a:rPr lang="en-US" sz="2000" dirty="0" smtClean="0"/>
              <a:t>- </a:t>
            </a:r>
            <a:r>
              <a:rPr lang="en-US" sz="2400" dirty="0" smtClean="0"/>
              <a:t>Los </a:t>
            </a:r>
            <a:r>
              <a:rPr lang="en-US" sz="2400" dirty="0" err="1" smtClean="0"/>
              <a:t>documentos</a:t>
            </a:r>
            <a:r>
              <a:rPr lang="en-US" sz="2400" dirty="0" smtClean="0"/>
              <a:t> </a:t>
            </a:r>
            <a:r>
              <a:rPr lang="en-US" sz="2400" dirty="0" err="1" smtClean="0"/>
              <a:t>incluidos</a:t>
            </a:r>
            <a:r>
              <a:rPr lang="en-US" sz="2400" dirty="0" smtClean="0"/>
              <a:t> </a:t>
            </a:r>
            <a:r>
              <a:rPr lang="en-US" sz="2400" dirty="0" err="1" smtClean="0"/>
              <a:t>provienen</a:t>
            </a:r>
            <a:r>
              <a:rPr lang="en-US" sz="2400" dirty="0" smtClean="0"/>
              <a:t> de </a:t>
            </a:r>
            <a:r>
              <a:rPr lang="en-US" sz="2400" dirty="0" err="1" smtClean="0"/>
              <a:t>fuentes</a:t>
            </a:r>
            <a:r>
              <a:rPr lang="en-US" sz="2400" dirty="0" smtClean="0"/>
              <a:t>: </a:t>
            </a:r>
            <a:endParaRPr lang="en-US" sz="2400" dirty="0"/>
          </a:p>
          <a:p>
            <a:pPr lvl="1" indent="180000">
              <a:spcAft>
                <a:spcPts val="600"/>
              </a:spcAft>
              <a:buFont typeface="Arial" panose="020B0604020202020204" pitchFamily="34" charset="0"/>
              <a:buChar char="•"/>
            </a:pPr>
            <a:r>
              <a:rPr lang="en-US" sz="2400" b="1" dirty="0" err="1"/>
              <a:t>Artículos</a:t>
            </a:r>
            <a:r>
              <a:rPr lang="en-US" sz="2400" b="1" dirty="0"/>
              <a:t> de </a:t>
            </a:r>
            <a:r>
              <a:rPr lang="en-US" sz="2400" b="1" dirty="0" err="1" smtClean="0"/>
              <a:t>revistas</a:t>
            </a:r>
            <a:r>
              <a:rPr lang="en-US" sz="2400" b="1" dirty="0" smtClean="0"/>
              <a:t> </a:t>
            </a:r>
            <a:r>
              <a:rPr lang="en-US" sz="2400" dirty="0"/>
              <a:t>de </a:t>
            </a:r>
            <a:r>
              <a:rPr lang="en-US" sz="2400" dirty="0" err="1" smtClean="0"/>
              <a:t>sitios</a:t>
            </a:r>
            <a:r>
              <a:rPr lang="en-US" sz="2400" dirty="0" smtClean="0"/>
              <a:t> web </a:t>
            </a:r>
            <a:r>
              <a:rPr lang="en-US" sz="2400" dirty="0"/>
              <a:t>que </a:t>
            </a:r>
            <a:r>
              <a:rPr lang="en-US" sz="2400" dirty="0" err="1"/>
              <a:t>siguen</a:t>
            </a:r>
            <a:r>
              <a:rPr lang="en-US" sz="2400" dirty="0"/>
              <a:t> las </a:t>
            </a:r>
            <a:r>
              <a:rPr lang="en-US" sz="2400" dirty="0" err="1"/>
              <a:t>reglas</a:t>
            </a:r>
            <a:r>
              <a:rPr lang="en-US" sz="2400" dirty="0"/>
              <a:t> </a:t>
            </a:r>
            <a:r>
              <a:rPr lang="en-US" sz="2400" dirty="0" err="1" smtClean="0"/>
              <a:t>generales</a:t>
            </a:r>
            <a:r>
              <a:rPr lang="en-US" sz="2400" dirty="0" smtClean="0"/>
              <a:t> </a:t>
            </a:r>
            <a:r>
              <a:rPr lang="en-US" sz="2400" dirty="0" smtClean="0"/>
              <a:t>de </a:t>
            </a:r>
            <a:r>
              <a:rPr lang="en-US" sz="2400" dirty="0" err="1" smtClean="0"/>
              <a:t>inclusión</a:t>
            </a:r>
            <a:r>
              <a:rPr lang="en-US" sz="2400" dirty="0" smtClean="0"/>
              <a:t> </a:t>
            </a:r>
            <a:r>
              <a:rPr lang="en-US" sz="2400" dirty="0"/>
              <a:t>de </a:t>
            </a:r>
            <a:r>
              <a:rPr lang="en-US" sz="2400" dirty="0" smtClean="0"/>
              <a:t>google</a:t>
            </a:r>
          </a:p>
          <a:p>
            <a:pPr lvl="1">
              <a:spcAft>
                <a:spcPts val="600"/>
              </a:spcAft>
            </a:pPr>
            <a:endParaRPr lang="en-US" sz="2400" dirty="0"/>
          </a:p>
          <a:p>
            <a:pPr lvl="1" indent="180000">
              <a:lnSpc>
                <a:spcPts val="2700"/>
              </a:lnSpc>
              <a:spcAft>
                <a:spcPts val="600"/>
              </a:spcAft>
              <a:buFont typeface="Arial" panose="020B0604020202020204" pitchFamily="34" charset="0"/>
              <a:buChar char="•"/>
            </a:pPr>
            <a:r>
              <a:rPr lang="en-US" sz="2400" b="1" dirty="0" err="1"/>
              <a:t>Artículos</a:t>
            </a:r>
            <a:r>
              <a:rPr lang="en-US" sz="2400" b="1" dirty="0"/>
              <a:t> de </a:t>
            </a:r>
            <a:r>
              <a:rPr lang="en-US" sz="2400" b="1" dirty="0" err="1"/>
              <a:t>conferencias</a:t>
            </a:r>
            <a:r>
              <a:rPr lang="en-US" sz="2400" b="1" dirty="0"/>
              <a:t> </a:t>
            </a:r>
            <a:r>
              <a:rPr lang="en-US" sz="2400" dirty="0" err="1"/>
              <a:t>seleccionados</a:t>
            </a:r>
            <a:r>
              <a:rPr lang="en-US" sz="2400" dirty="0"/>
              <a:t> de Computer Science and </a:t>
            </a:r>
            <a:r>
              <a:rPr lang="en-US" sz="2400" dirty="0" smtClean="0"/>
              <a:t>Electrical Engineering</a:t>
            </a:r>
          </a:p>
          <a:p>
            <a:pPr lvl="1">
              <a:lnSpc>
                <a:spcPts val="2700"/>
              </a:lnSpc>
              <a:spcAft>
                <a:spcPts val="600"/>
              </a:spcAft>
            </a:pPr>
            <a:endParaRPr lang="en-US" sz="2400" dirty="0"/>
          </a:p>
          <a:p>
            <a:pPr lvl="1" indent="180000">
              <a:lnSpc>
                <a:spcPts val="2700"/>
              </a:lnSpc>
              <a:spcAft>
                <a:spcPts val="600"/>
              </a:spcAft>
              <a:buFont typeface="Arial" panose="020B0604020202020204" pitchFamily="34" charset="0"/>
              <a:buChar char="•"/>
            </a:pPr>
            <a:r>
              <a:rPr lang="en-US" sz="2400" b="1" dirty="0"/>
              <a:t>P</a:t>
            </a:r>
            <a:r>
              <a:rPr lang="en-US" sz="2400" b="1" dirty="0" smtClean="0"/>
              <a:t>reprints</a:t>
            </a:r>
            <a:r>
              <a:rPr lang="en-US" sz="2400" dirty="0" smtClean="0"/>
              <a:t> </a:t>
            </a:r>
            <a:r>
              <a:rPr lang="en-US" sz="2400" dirty="0"/>
              <a:t>de </a:t>
            </a:r>
            <a:r>
              <a:rPr lang="en-US" sz="2400" dirty="0" err="1"/>
              <a:t>arXiv</a:t>
            </a:r>
            <a:r>
              <a:rPr lang="en-US" sz="2400" dirty="0"/>
              <a:t> y NBER. </a:t>
            </a:r>
          </a:p>
          <a:p>
            <a:pPr>
              <a:buFont typeface="Arial" panose="020B0604020202020204" pitchFamily="34" charset="0"/>
              <a:buChar char="•"/>
            </a:pPr>
            <a:endParaRPr lang="en-US" sz="2000" dirty="0" smtClean="0"/>
          </a:p>
          <a:p>
            <a:endParaRPr lang="en-US" sz="2000" dirty="0"/>
          </a:p>
        </p:txBody>
      </p:sp>
      <p:sp>
        <p:nvSpPr>
          <p:cNvPr id="3" name="Rectángulo 2"/>
          <p:cNvSpPr/>
          <p:nvPr/>
        </p:nvSpPr>
        <p:spPr>
          <a:xfrm>
            <a:off x="2627784" y="6381328"/>
            <a:ext cx="6413071" cy="338554"/>
          </a:xfrm>
          <a:prstGeom prst="rect">
            <a:avLst/>
          </a:prstGeom>
        </p:spPr>
        <p:txBody>
          <a:bodyPr wrap="square">
            <a:spAutoFit/>
          </a:bodyPr>
          <a:lstStyle/>
          <a:p>
            <a:r>
              <a:rPr lang="es-MX" sz="1600" dirty="0" smtClean="0">
                <a:solidFill>
                  <a:schemeClr val="tx1">
                    <a:lumMod val="85000"/>
                    <a:lumOff val="15000"/>
                  </a:schemeClr>
                </a:solidFill>
              </a:rPr>
              <a:t>Fuente: https</a:t>
            </a:r>
            <a:r>
              <a:rPr lang="es-MX" sz="1600" dirty="0">
                <a:solidFill>
                  <a:schemeClr val="tx1">
                    <a:lumMod val="85000"/>
                    <a:lumOff val="15000"/>
                  </a:schemeClr>
                </a:solidFill>
              </a:rPr>
              <a:t>://scholar.google.com/intl/en/scholar/metrics.html#coverage</a:t>
            </a:r>
          </a:p>
        </p:txBody>
      </p:sp>
      <p:pic>
        <p:nvPicPr>
          <p:cNvPr id="7" name="Picture 2" descr="Resultado de imagen para google scholar metr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88640"/>
            <a:ext cx="1906003" cy="88448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39552" y="494941"/>
            <a:ext cx="3600400" cy="461665"/>
          </a:xfrm>
          <a:prstGeom prst="rect">
            <a:avLst/>
          </a:prstGeom>
          <a:noFill/>
        </p:spPr>
        <p:txBody>
          <a:bodyPr wrap="square" rtlCol="0">
            <a:spAutoFit/>
          </a:bodyPr>
          <a:lstStyle/>
          <a:p>
            <a:r>
              <a:rPr lang="es-MX" sz="2400" b="1" dirty="0" smtClean="0"/>
              <a:t>G</a:t>
            </a:r>
            <a:r>
              <a:rPr lang="es-MX" sz="2400" dirty="0" smtClean="0"/>
              <a:t>oogle </a:t>
            </a:r>
            <a:r>
              <a:rPr lang="es-MX" sz="2400" b="1" dirty="0" err="1" smtClean="0"/>
              <a:t>S</a:t>
            </a:r>
            <a:r>
              <a:rPr lang="es-MX" sz="2400" dirty="0" err="1" smtClean="0"/>
              <a:t>cholar</a:t>
            </a:r>
            <a:r>
              <a:rPr lang="es-MX" sz="2400" dirty="0" smtClean="0"/>
              <a:t> </a:t>
            </a:r>
            <a:r>
              <a:rPr lang="es-MX" sz="2400" b="1" dirty="0" err="1" smtClean="0"/>
              <a:t>M</a:t>
            </a:r>
            <a:r>
              <a:rPr lang="es-MX" sz="2400" dirty="0" err="1" smtClean="0"/>
              <a:t>etrics</a:t>
            </a:r>
            <a:endParaRPr lang="es-MX" sz="2400" dirty="0"/>
          </a:p>
        </p:txBody>
      </p:sp>
    </p:spTree>
    <p:extLst>
      <p:ext uri="{BB962C8B-B14F-4D97-AF65-F5344CB8AC3E}">
        <p14:creationId xmlns:p14="http://schemas.microsoft.com/office/powerpoint/2010/main" val="77614257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sultado de imagen para google scholar metr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88640"/>
            <a:ext cx="1906003" cy="88448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39552" y="400049"/>
            <a:ext cx="3600400" cy="461665"/>
          </a:xfrm>
          <a:prstGeom prst="rect">
            <a:avLst/>
          </a:prstGeom>
          <a:noFill/>
        </p:spPr>
        <p:txBody>
          <a:bodyPr wrap="square" rtlCol="0">
            <a:spAutoFit/>
          </a:bodyPr>
          <a:lstStyle/>
          <a:p>
            <a:r>
              <a:rPr lang="es-MX" sz="2400" b="1" dirty="0"/>
              <a:t>G</a:t>
            </a:r>
            <a:r>
              <a:rPr lang="es-MX" sz="2400" dirty="0"/>
              <a:t>oogle </a:t>
            </a:r>
            <a:r>
              <a:rPr lang="es-MX" sz="2400" b="1" dirty="0" err="1"/>
              <a:t>S</a:t>
            </a:r>
            <a:r>
              <a:rPr lang="es-MX" sz="2400" dirty="0" err="1"/>
              <a:t>cholar</a:t>
            </a:r>
            <a:r>
              <a:rPr lang="es-MX" sz="2400" dirty="0"/>
              <a:t> </a:t>
            </a:r>
            <a:r>
              <a:rPr lang="es-MX" sz="2400" b="1" dirty="0" err="1"/>
              <a:t>M</a:t>
            </a:r>
            <a:r>
              <a:rPr lang="es-MX" sz="2400" dirty="0" err="1"/>
              <a:t>etrics</a:t>
            </a:r>
            <a:endParaRPr lang="es-MX" sz="2400" dirty="0"/>
          </a:p>
        </p:txBody>
      </p:sp>
      <p:sp>
        <p:nvSpPr>
          <p:cNvPr id="5" name="4 Rectángulo"/>
          <p:cNvSpPr/>
          <p:nvPr/>
        </p:nvSpPr>
        <p:spPr>
          <a:xfrm>
            <a:off x="388628" y="1051669"/>
            <a:ext cx="8352928" cy="1554272"/>
          </a:xfrm>
          <a:prstGeom prst="rect">
            <a:avLst/>
          </a:prstGeom>
        </p:spPr>
        <p:txBody>
          <a:bodyPr wrap="square">
            <a:spAutoFit/>
          </a:bodyPr>
          <a:lstStyle/>
          <a:p>
            <a:pPr>
              <a:spcAft>
                <a:spcPts val="1800"/>
              </a:spcAft>
            </a:pPr>
            <a:r>
              <a:rPr lang="en-US" sz="2000" dirty="0"/>
              <a:t>- Los </a:t>
            </a:r>
            <a:r>
              <a:rPr lang="en-US" sz="2000" dirty="0" err="1"/>
              <a:t>documentos</a:t>
            </a:r>
            <a:r>
              <a:rPr lang="en-US" sz="2000" dirty="0"/>
              <a:t> </a:t>
            </a:r>
            <a:r>
              <a:rPr lang="en-US" sz="2000" dirty="0" err="1"/>
              <a:t>incluidos</a:t>
            </a:r>
            <a:r>
              <a:rPr lang="en-US" sz="2000" dirty="0"/>
              <a:t> </a:t>
            </a:r>
            <a:r>
              <a:rPr lang="en-US" sz="2000" dirty="0" err="1"/>
              <a:t>provienen</a:t>
            </a:r>
            <a:r>
              <a:rPr lang="en-US" sz="2000" dirty="0"/>
              <a:t> de </a:t>
            </a:r>
            <a:r>
              <a:rPr lang="en-US" sz="2000" dirty="0" err="1"/>
              <a:t>fuentes</a:t>
            </a:r>
            <a:r>
              <a:rPr lang="en-US" sz="2000" dirty="0"/>
              <a:t>:</a:t>
            </a:r>
            <a:br>
              <a:rPr lang="en-US" sz="2000" dirty="0"/>
            </a:br>
            <a:r>
              <a:rPr lang="en-US" sz="2000" dirty="0"/>
              <a:t>   </a:t>
            </a:r>
            <a:r>
              <a:rPr lang="es-MX" sz="1400" dirty="0">
                <a:solidFill>
                  <a:srgbClr val="0070C0"/>
                </a:solidFill>
              </a:rPr>
              <a:t>https://scholar.google.com/intl/en/scholar/metrics.html#coverage</a:t>
            </a:r>
            <a:r>
              <a:rPr lang="en-US" sz="2000" dirty="0"/>
              <a:t> </a:t>
            </a:r>
          </a:p>
          <a:p>
            <a:pPr lvl="1" indent="180000">
              <a:spcAft>
                <a:spcPts val="600"/>
              </a:spcAft>
              <a:buFont typeface="Arial" panose="020B0604020202020204" pitchFamily="34" charset="0"/>
              <a:buChar char="•"/>
            </a:pPr>
            <a:r>
              <a:rPr lang="en-US" sz="2000" b="1" dirty="0" err="1"/>
              <a:t>Artículos</a:t>
            </a:r>
            <a:r>
              <a:rPr lang="en-US" sz="2000" b="1" dirty="0"/>
              <a:t> de </a:t>
            </a:r>
            <a:r>
              <a:rPr lang="en-US" sz="2000" b="1" dirty="0" err="1"/>
              <a:t>revistas</a:t>
            </a:r>
            <a:r>
              <a:rPr lang="en-US" sz="2000" b="1" dirty="0"/>
              <a:t> </a:t>
            </a:r>
            <a:r>
              <a:rPr lang="en-US" sz="2000" dirty="0"/>
              <a:t>de </a:t>
            </a:r>
            <a:r>
              <a:rPr lang="en-US" sz="2000" dirty="0" err="1"/>
              <a:t>sitios</a:t>
            </a:r>
            <a:r>
              <a:rPr lang="en-US" sz="2000" dirty="0"/>
              <a:t> web que </a:t>
            </a:r>
            <a:r>
              <a:rPr lang="en-US" sz="2000" dirty="0" err="1"/>
              <a:t>siguen</a:t>
            </a:r>
            <a:r>
              <a:rPr lang="en-US" sz="2000" dirty="0"/>
              <a:t> las </a:t>
            </a:r>
            <a:r>
              <a:rPr lang="en-US" sz="2000" dirty="0" err="1"/>
              <a:t>reglas</a:t>
            </a:r>
            <a:r>
              <a:rPr lang="en-US" sz="2000" dirty="0"/>
              <a:t> </a:t>
            </a:r>
            <a:r>
              <a:rPr lang="en-US" sz="2000" dirty="0" err="1"/>
              <a:t>generales</a:t>
            </a:r>
            <a:r>
              <a:rPr lang="en-US" sz="2000" dirty="0"/>
              <a:t> de</a:t>
            </a:r>
            <a:br>
              <a:rPr lang="en-US" sz="2000" dirty="0"/>
            </a:br>
            <a:r>
              <a:rPr lang="en-US" sz="2000" dirty="0"/>
              <a:t>   </a:t>
            </a:r>
            <a:r>
              <a:rPr lang="en-US" sz="2000" dirty="0" err="1"/>
              <a:t>inclusión</a:t>
            </a:r>
            <a:r>
              <a:rPr lang="en-US" sz="2000" dirty="0"/>
              <a:t> de Google;</a:t>
            </a:r>
          </a:p>
        </p:txBody>
      </p:sp>
      <p:grpSp>
        <p:nvGrpSpPr>
          <p:cNvPr id="9" name="8 Grupo"/>
          <p:cNvGrpSpPr/>
          <p:nvPr/>
        </p:nvGrpSpPr>
        <p:grpSpPr>
          <a:xfrm>
            <a:off x="2219314" y="2619996"/>
            <a:ext cx="5026745" cy="4205971"/>
            <a:chOff x="2051720" y="2564904"/>
            <a:chExt cx="5026745" cy="4205971"/>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564904"/>
              <a:ext cx="5026745" cy="3944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Rectángulo"/>
            <p:cNvSpPr/>
            <p:nvPr/>
          </p:nvSpPr>
          <p:spPr>
            <a:xfrm>
              <a:off x="3275856" y="6509265"/>
              <a:ext cx="3744416" cy="261610"/>
            </a:xfrm>
            <a:prstGeom prst="rect">
              <a:avLst/>
            </a:prstGeom>
          </p:spPr>
          <p:txBody>
            <a:bodyPr wrap="square">
              <a:spAutoFit/>
            </a:bodyPr>
            <a:lstStyle/>
            <a:p>
              <a:r>
                <a:rPr lang="es-MX" sz="1100" dirty="0"/>
                <a:t>https://scholar.google.com/intl/en/scholar/inclusion.html</a:t>
              </a:r>
            </a:p>
          </p:txBody>
        </p:sp>
      </p:gr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3789040"/>
            <a:ext cx="7810207" cy="1838176"/>
          </a:xfrm>
          <a:prstGeom prst="rect">
            <a:avLst/>
          </a:prstGeom>
          <a:noFill/>
          <a:ln w="3810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cxnSp>
        <p:nvCxnSpPr>
          <p:cNvPr id="12" name="11 Conector recto"/>
          <p:cNvCxnSpPr/>
          <p:nvPr/>
        </p:nvCxnSpPr>
        <p:spPr>
          <a:xfrm>
            <a:off x="6391928" y="4617624"/>
            <a:ext cx="2160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5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1366" y="1772816"/>
            <a:ext cx="9187654" cy="3816424"/>
          </a:xfrm>
          <a:prstGeom prst="rect">
            <a:avLst/>
          </a:prstGeom>
        </p:spPr>
      </p:pic>
      <p:sp>
        <p:nvSpPr>
          <p:cNvPr id="5" name="3 Rectángulo"/>
          <p:cNvSpPr/>
          <p:nvPr/>
        </p:nvSpPr>
        <p:spPr>
          <a:xfrm>
            <a:off x="6228184" y="3069564"/>
            <a:ext cx="2750459" cy="351283"/>
          </a:xfrm>
          <a:prstGeom prst="rect">
            <a:avLst/>
          </a:prstGeom>
          <a:noFill/>
          <a:ln w="349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2 Rectángulo"/>
          <p:cNvSpPr/>
          <p:nvPr/>
        </p:nvSpPr>
        <p:spPr>
          <a:xfrm>
            <a:off x="1007096" y="4717594"/>
            <a:ext cx="8136904" cy="707886"/>
          </a:xfrm>
          <a:prstGeom prst="rect">
            <a:avLst/>
          </a:prstGeom>
        </p:spPr>
        <p:txBody>
          <a:bodyPr wrap="square">
            <a:spAutoFit/>
          </a:bodyPr>
          <a:lstStyle/>
          <a:p>
            <a:endParaRPr lang="en-US" sz="2000" b="1" dirty="0"/>
          </a:p>
          <a:p>
            <a:endParaRPr lang="en-US" sz="2000" dirty="0"/>
          </a:p>
        </p:txBody>
      </p:sp>
    </p:spTree>
    <p:extLst>
      <p:ext uri="{BB962C8B-B14F-4D97-AF65-F5344CB8AC3E}">
        <p14:creationId xmlns:p14="http://schemas.microsoft.com/office/powerpoint/2010/main" val="16084933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7479328" y="2789671"/>
            <a:ext cx="1527235" cy="369332"/>
          </a:xfrm>
          <a:prstGeom prst="rect">
            <a:avLst/>
          </a:prstGeom>
        </p:spPr>
        <p:txBody>
          <a:bodyPr wrap="square">
            <a:spAutoFit/>
          </a:bodyPr>
          <a:lstStyle/>
          <a:p>
            <a:r>
              <a:rPr lang="en-US" dirty="0" err="1" smtClean="0">
                <a:solidFill>
                  <a:srgbClr val="00B050"/>
                </a:solidFill>
                <a:latin typeface="arial" panose="020B0604020202020204" pitchFamily="34" charset="0"/>
              </a:rPr>
              <a:t>Mediana</a:t>
            </a:r>
            <a:r>
              <a:rPr lang="en-US" dirty="0" smtClean="0">
                <a:solidFill>
                  <a:srgbClr val="00B050"/>
                </a:solidFill>
                <a:latin typeface="arial" panose="020B0604020202020204" pitchFamily="34" charset="0"/>
              </a:rPr>
              <a:t> h5</a:t>
            </a:r>
            <a:r>
              <a:rPr lang="en-US" dirty="0">
                <a:solidFill>
                  <a:srgbClr val="444444"/>
                </a:solidFill>
                <a:latin typeface="arial" panose="020B0604020202020204" pitchFamily="34" charset="0"/>
              </a:rPr>
              <a:t> </a:t>
            </a:r>
          </a:p>
        </p:txBody>
      </p:sp>
      <p:grpSp>
        <p:nvGrpSpPr>
          <p:cNvPr id="7" name="Grupo 6"/>
          <p:cNvGrpSpPr/>
          <p:nvPr/>
        </p:nvGrpSpPr>
        <p:grpSpPr>
          <a:xfrm>
            <a:off x="759556" y="582159"/>
            <a:ext cx="6829731" cy="4296916"/>
            <a:chOff x="437054" y="2492896"/>
            <a:chExt cx="6829731" cy="4296916"/>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054" y="2492896"/>
              <a:ext cx="6829731" cy="429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3 Rectángulo"/>
            <p:cNvSpPr/>
            <p:nvPr/>
          </p:nvSpPr>
          <p:spPr>
            <a:xfrm>
              <a:off x="551645" y="2856704"/>
              <a:ext cx="1745023" cy="36004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cxnSp>
        <p:nvCxnSpPr>
          <p:cNvPr id="11" name="Conector recto 10"/>
          <p:cNvCxnSpPr/>
          <p:nvPr/>
        </p:nvCxnSpPr>
        <p:spPr>
          <a:xfrm>
            <a:off x="1014183" y="2974337"/>
            <a:ext cx="633670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54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457200" y="274638"/>
            <a:ext cx="8229600" cy="778098"/>
          </a:xfrm>
        </p:spPr>
        <p:txBody>
          <a:bodyPr>
            <a:noAutofit/>
          </a:bodyPr>
          <a:lstStyle/>
          <a:p>
            <a:r>
              <a:rPr lang="es-MX" sz="2800" b="1" dirty="0" smtClean="0"/>
              <a:t>III. Medicina y Ciencias de la Salud 2011-2015</a:t>
            </a:r>
            <a:endParaRPr lang="es-MX" sz="2800" b="1" dirty="0"/>
          </a:p>
        </p:txBody>
      </p:sp>
      <p:graphicFrame>
        <p:nvGraphicFramePr>
          <p:cNvPr id="4" name="3 Gráfico"/>
          <p:cNvGraphicFramePr>
            <a:graphicFrameLocks/>
          </p:cNvGraphicFramePr>
          <p:nvPr>
            <p:extLst/>
          </p:nvPr>
        </p:nvGraphicFramePr>
        <p:xfrm>
          <a:off x="35496" y="980728"/>
          <a:ext cx="9108504" cy="54726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3980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4" grpId="0">
        <p:bldAsOne/>
      </p:bldGraphic>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4625"/>
            <a:ext cx="8229600" cy="432048"/>
          </a:xfrm>
        </p:spPr>
        <p:txBody>
          <a:bodyPr>
            <a:normAutofit fontScale="90000"/>
          </a:bodyPr>
          <a:lstStyle/>
          <a:p>
            <a:r>
              <a:rPr lang="es-MX" sz="2800" b="1" dirty="0" smtClean="0"/>
              <a:t>V. Ciencias Sociales 2011-2015</a:t>
            </a:r>
            <a:endParaRPr lang="es-MX" sz="2800" b="1" dirty="0"/>
          </a:p>
        </p:txBody>
      </p:sp>
      <p:graphicFrame>
        <p:nvGraphicFramePr>
          <p:cNvPr id="7" name="1 Gráfico"/>
          <p:cNvGraphicFramePr>
            <a:graphicFrameLocks/>
          </p:cNvGraphicFramePr>
          <p:nvPr>
            <p:extLst/>
          </p:nvPr>
        </p:nvGraphicFramePr>
        <p:xfrm>
          <a:off x="0" y="1052736"/>
          <a:ext cx="9108504" cy="5806602"/>
        </p:xfrm>
        <a:graphic>
          <a:graphicData uri="http://schemas.openxmlformats.org/drawingml/2006/chart">
            <c:chart xmlns:c="http://schemas.openxmlformats.org/drawingml/2006/chart" xmlns:r="http://schemas.openxmlformats.org/officeDocument/2006/relationships" r:id="rId2"/>
          </a:graphicData>
        </a:graphic>
      </p:graphicFrame>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775" y="606310"/>
            <a:ext cx="4362450" cy="6267450"/>
          </a:xfrm>
          <a:prstGeom prst="rect">
            <a:avLst/>
          </a:prstGeo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609600"/>
            <a:ext cx="4191000" cy="6248400"/>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15835"/>
            <a:ext cx="4010025" cy="6257925"/>
          </a:xfrm>
          <a:prstGeom prst="rect">
            <a:avLst/>
          </a:prstGeom>
        </p:spPr>
      </p:pic>
    </p:spTree>
    <p:extLst>
      <p:ext uri="{BB962C8B-B14F-4D97-AF65-F5344CB8AC3E}">
        <p14:creationId xmlns:p14="http://schemas.microsoft.com/office/powerpoint/2010/main" val="313383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1 Gráfico"/>
          <p:cNvGraphicFramePr>
            <a:graphicFrameLocks/>
          </p:cNvGraphicFramePr>
          <p:nvPr>
            <p:extLst/>
          </p:nvPr>
        </p:nvGraphicFramePr>
        <p:xfrm>
          <a:off x="395536" y="980728"/>
          <a:ext cx="8382148" cy="5040560"/>
        </p:xfrm>
        <a:graphic>
          <a:graphicData uri="http://schemas.openxmlformats.org/drawingml/2006/chart">
            <c:chart xmlns:c="http://schemas.openxmlformats.org/drawingml/2006/chart" xmlns:r="http://schemas.openxmlformats.org/officeDocument/2006/relationships" r:id="rId2"/>
          </a:graphicData>
        </a:graphic>
      </p:graphicFrame>
      <p:sp>
        <p:nvSpPr>
          <p:cNvPr id="4" name="Título 3"/>
          <p:cNvSpPr>
            <a:spLocks noGrp="1"/>
          </p:cNvSpPr>
          <p:nvPr>
            <p:ph type="title"/>
          </p:nvPr>
        </p:nvSpPr>
        <p:spPr>
          <a:xfrm>
            <a:off x="457200" y="274638"/>
            <a:ext cx="8229600" cy="634082"/>
          </a:xfrm>
        </p:spPr>
        <p:txBody>
          <a:bodyPr>
            <a:normAutofit/>
          </a:bodyPr>
          <a:lstStyle/>
          <a:p>
            <a:r>
              <a:rPr lang="es-MX" sz="2800" b="1" dirty="0" smtClean="0"/>
              <a:t>Revistas con índice H5= 10 en GSM</a:t>
            </a:r>
            <a:endParaRPr lang="es-MX" sz="2800" b="1" dirty="0"/>
          </a:p>
        </p:txBody>
      </p:sp>
    </p:spTree>
    <p:extLst>
      <p:ext uri="{BB962C8B-B14F-4D97-AF65-F5344CB8AC3E}">
        <p14:creationId xmlns:p14="http://schemas.microsoft.com/office/powerpoint/2010/main" val="407449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Tabla"/>
          <p:cNvGraphicFramePr>
            <a:graphicFrameLocks noGrp="1"/>
          </p:cNvGraphicFramePr>
          <p:nvPr>
            <p:extLst/>
          </p:nvPr>
        </p:nvGraphicFramePr>
        <p:xfrm>
          <a:off x="251520" y="692696"/>
          <a:ext cx="8468412" cy="5784921"/>
        </p:xfrm>
        <a:graphic>
          <a:graphicData uri="http://schemas.openxmlformats.org/drawingml/2006/table">
            <a:tbl>
              <a:tblPr>
                <a:tableStyleId>{5C22544A-7EE6-4342-B048-85BDC9FD1C3A}</a:tableStyleId>
              </a:tblPr>
              <a:tblGrid>
                <a:gridCol w="2808312"/>
                <a:gridCol w="3244750"/>
                <a:gridCol w="1839286"/>
                <a:gridCol w="576064"/>
              </a:tblGrid>
              <a:tr h="297737">
                <a:tc>
                  <a:txBody>
                    <a:bodyPr/>
                    <a:lstStyle/>
                    <a:p>
                      <a:pPr algn="ctr" fontAlgn="ctr"/>
                      <a:r>
                        <a:rPr lang="es-MX" sz="1400" b="1" u="none" strike="noStrike" dirty="0" smtClean="0">
                          <a:solidFill>
                            <a:schemeClr val="tx1">
                              <a:lumMod val="65000"/>
                              <a:lumOff val="35000"/>
                            </a:schemeClr>
                          </a:solidFill>
                          <a:effectLst/>
                        </a:rPr>
                        <a:t>Área</a:t>
                      </a:r>
                      <a:endParaRPr lang="es-MX" sz="1400" b="1" i="0" u="none" strike="noStrike" dirty="0">
                        <a:solidFill>
                          <a:schemeClr val="tx1">
                            <a:lumMod val="65000"/>
                            <a:lumOff val="35000"/>
                          </a:schemeClr>
                        </a:solidFill>
                        <a:effectLst/>
                        <a:latin typeface="Calibri"/>
                      </a:endParaRPr>
                    </a:p>
                  </a:txBody>
                  <a:tcPr marL="6447" marR="6447" marT="6447" marB="0" anchor="ctr">
                    <a:solidFill>
                      <a:srgbClr val="FF9900"/>
                    </a:solidFill>
                  </a:tcPr>
                </a:tc>
                <a:tc>
                  <a:txBody>
                    <a:bodyPr/>
                    <a:lstStyle/>
                    <a:p>
                      <a:pPr algn="ctr" fontAlgn="ctr"/>
                      <a:r>
                        <a:rPr lang="es-MX" sz="1400" b="1" u="none" strike="noStrike" dirty="0" smtClean="0">
                          <a:solidFill>
                            <a:schemeClr val="tx1">
                              <a:lumMod val="65000"/>
                              <a:lumOff val="35000"/>
                            </a:schemeClr>
                          </a:solidFill>
                          <a:effectLst/>
                        </a:rPr>
                        <a:t>Revista</a:t>
                      </a:r>
                      <a:endParaRPr lang="es-MX" sz="1400" b="1" i="0" u="none" strike="noStrike" dirty="0">
                        <a:solidFill>
                          <a:schemeClr val="tx1">
                            <a:lumMod val="65000"/>
                            <a:lumOff val="35000"/>
                          </a:schemeClr>
                        </a:solidFill>
                        <a:effectLst/>
                        <a:latin typeface="Calibri"/>
                      </a:endParaRPr>
                    </a:p>
                  </a:txBody>
                  <a:tcPr marL="6447" marR="6447" marT="6447" marB="0" anchor="ctr">
                    <a:solidFill>
                      <a:srgbClr val="FF9900"/>
                    </a:solidFill>
                  </a:tcPr>
                </a:tc>
                <a:tc>
                  <a:txBody>
                    <a:bodyPr/>
                    <a:lstStyle/>
                    <a:p>
                      <a:pPr algn="ctr" fontAlgn="ctr"/>
                      <a:r>
                        <a:rPr lang="es-MX" sz="1400" b="1" u="none" strike="noStrike" dirty="0" smtClean="0">
                          <a:solidFill>
                            <a:schemeClr val="tx1">
                              <a:lumMod val="65000"/>
                              <a:lumOff val="35000"/>
                            </a:schemeClr>
                          </a:solidFill>
                          <a:effectLst/>
                        </a:rPr>
                        <a:t>Clasificación </a:t>
                      </a:r>
                      <a:br>
                        <a:rPr lang="es-MX" sz="1400" b="1" u="none" strike="noStrike" dirty="0" smtClean="0">
                          <a:solidFill>
                            <a:schemeClr val="tx1">
                              <a:lumMod val="65000"/>
                              <a:lumOff val="35000"/>
                            </a:schemeClr>
                          </a:solidFill>
                          <a:effectLst/>
                        </a:rPr>
                      </a:br>
                      <a:r>
                        <a:rPr lang="es-MX" sz="1400" b="1" u="none" strike="noStrike" dirty="0" smtClean="0">
                          <a:solidFill>
                            <a:schemeClr val="tx1">
                              <a:lumMod val="65000"/>
                              <a:lumOff val="35000"/>
                            </a:schemeClr>
                          </a:solidFill>
                          <a:effectLst/>
                        </a:rPr>
                        <a:t> CONACYT</a:t>
                      </a:r>
                      <a:endParaRPr lang="es-MX" sz="1400" b="1" i="0" u="none" strike="noStrike" dirty="0">
                        <a:solidFill>
                          <a:schemeClr val="tx1">
                            <a:lumMod val="65000"/>
                            <a:lumOff val="35000"/>
                          </a:schemeClr>
                        </a:solidFill>
                        <a:effectLst/>
                        <a:latin typeface="Calibri"/>
                      </a:endParaRPr>
                    </a:p>
                  </a:txBody>
                  <a:tcPr marL="6447" marR="6447" marT="6447" marB="0" anchor="ctr">
                    <a:solidFill>
                      <a:srgbClr val="FF9900"/>
                    </a:solidFill>
                  </a:tcPr>
                </a:tc>
                <a:tc>
                  <a:txBody>
                    <a:bodyPr/>
                    <a:lstStyle/>
                    <a:p>
                      <a:pPr algn="ctr" fontAlgn="ctr"/>
                      <a:r>
                        <a:rPr lang="es-MX" sz="1400" b="1" u="none" strike="noStrike" dirty="0" smtClean="0">
                          <a:solidFill>
                            <a:schemeClr val="tx1">
                              <a:lumMod val="65000"/>
                              <a:lumOff val="35000"/>
                            </a:schemeClr>
                          </a:solidFill>
                          <a:effectLst/>
                        </a:rPr>
                        <a:t>Índice </a:t>
                      </a:r>
                      <a:r>
                        <a:rPr lang="es-MX" sz="1400" b="1" u="none" strike="noStrike" dirty="0">
                          <a:solidFill>
                            <a:schemeClr val="tx1">
                              <a:lumMod val="65000"/>
                              <a:lumOff val="35000"/>
                            </a:schemeClr>
                          </a:solidFill>
                          <a:effectLst/>
                        </a:rPr>
                        <a:t>h</a:t>
                      </a:r>
                      <a:endParaRPr lang="es-MX" sz="1400" b="1" i="0" u="none" strike="noStrike" dirty="0">
                        <a:solidFill>
                          <a:schemeClr val="tx1">
                            <a:lumMod val="65000"/>
                            <a:lumOff val="35000"/>
                          </a:schemeClr>
                        </a:solidFill>
                        <a:effectLst/>
                        <a:latin typeface="Calibri"/>
                      </a:endParaRPr>
                    </a:p>
                  </a:txBody>
                  <a:tcPr marL="6447" marR="6447" marT="6447" marB="0" anchor="ctr">
                    <a:solidFill>
                      <a:srgbClr val="FF9900"/>
                    </a:solidFill>
                  </a:tcPr>
                </a:tc>
              </a:tr>
              <a:tr h="267695">
                <a:tc>
                  <a:txBody>
                    <a:bodyPr/>
                    <a:lstStyle/>
                    <a:p>
                      <a:pPr algn="l" fontAlgn="b"/>
                      <a:r>
                        <a:rPr lang="es-MX" sz="1200" b="1" u="none" strike="noStrike" dirty="0" err="1">
                          <a:solidFill>
                            <a:srgbClr val="0066FF"/>
                          </a:solidFill>
                          <a:effectLst/>
                        </a:rPr>
                        <a:t>lll</a:t>
                      </a:r>
                      <a:r>
                        <a:rPr lang="es-MX" sz="1200" b="1" u="none" strike="noStrike" dirty="0">
                          <a:solidFill>
                            <a:srgbClr val="0066FF"/>
                          </a:solidFill>
                          <a:effectLst/>
                        </a:rPr>
                        <a:t>. Medicina y Ciencias de la Salud</a:t>
                      </a:r>
                      <a:endParaRPr lang="es-MX" sz="1200" b="1" i="0" u="none" strike="noStrike" dirty="0">
                        <a:solidFill>
                          <a:srgbClr val="0066FF"/>
                        </a:solidFill>
                        <a:effectLst/>
                        <a:latin typeface="Arial"/>
                      </a:endParaRPr>
                    </a:p>
                  </a:txBody>
                  <a:tcPr marL="6447" marR="6447" marT="6447" marB="0" anchor="b">
                    <a:solidFill>
                      <a:schemeClr val="accent1">
                        <a:lumMod val="20000"/>
                        <a:lumOff val="80000"/>
                      </a:schemeClr>
                    </a:solidFill>
                  </a:tcPr>
                </a:tc>
                <a:tc>
                  <a:txBody>
                    <a:bodyPr/>
                    <a:lstStyle/>
                    <a:p>
                      <a:pPr algn="l" fontAlgn="b"/>
                      <a:r>
                        <a:rPr lang="es-MX" sz="1200" b="1" u="none" strike="noStrike" dirty="0" err="1">
                          <a:solidFill>
                            <a:srgbClr val="0066FF"/>
                          </a:solidFill>
                          <a:effectLst/>
                        </a:rPr>
                        <a:t>Annals</a:t>
                      </a:r>
                      <a:r>
                        <a:rPr lang="es-MX" sz="1200" b="1" u="none" strike="noStrike" dirty="0">
                          <a:solidFill>
                            <a:srgbClr val="0066FF"/>
                          </a:solidFill>
                          <a:effectLst/>
                        </a:rPr>
                        <a:t> of </a:t>
                      </a:r>
                      <a:r>
                        <a:rPr lang="es-MX" sz="1200" b="1" u="none" strike="noStrike" dirty="0" err="1">
                          <a:solidFill>
                            <a:srgbClr val="0066FF"/>
                          </a:solidFill>
                          <a:effectLst/>
                        </a:rPr>
                        <a:t>Hepatology</a:t>
                      </a:r>
                      <a:endParaRPr lang="es-MX" sz="1200" b="1" i="0" u="none" strike="noStrike" dirty="0">
                        <a:solidFill>
                          <a:srgbClr val="0066FF"/>
                        </a:solidFill>
                        <a:effectLst/>
                        <a:latin typeface="Calibri"/>
                      </a:endParaRPr>
                    </a:p>
                  </a:txBody>
                  <a:tcPr marL="6447" marR="6447" marT="6447" marB="0" anchor="b">
                    <a:solidFill>
                      <a:schemeClr val="accent1">
                        <a:lumMod val="20000"/>
                        <a:lumOff val="80000"/>
                      </a:schemeClr>
                    </a:solidFill>
                  </a:tcPr>
                </a:tc>
                <a:tc>
                  <a:txBody>
                    <a:bodyPr/>
                    <a:lstStyle/>
                    <a:p>
                      <a:pPr algn="ctr" fontAlgn="b"/>
                      <a:r>
                        <a:rPr lang="es-MX" sz="1200" b="1" u="none" strike="noStrike" dirty="0">
                          <a:solidFill>
                            <a:srgbClr val="0066FF"/>
                          </a:solidFill>
                          <a:effectLst/>
                        </a:rPr>
                        <a:t>Q2</a:t>
                      </a:r>
                      <a:endParaRPr lang="es-MX" sz="1200" b="1" i="0" u="none" strike="noStrike" dirty="0">
                        <a:solidFill>
                          <a:srgbClr val="0066FF"/>
                        </a:solidFill>
                        <a:effectLst/>
                        <a:latin typeface="Calibri"/>
                      </a:endParaRPr>
                    </a:p>
                  </a:txBody>
                  <a:tcPr marL="6447" marR="6447" marT="6447" marB="0" anchor="b">
                    <a:solidFill>
                      <a:schemeClr val="accent1">
                        <a:lumMod val="20000"/>
                        <a:lumOff val="80000"/>
                      </a:schemeClr>
                    </a:solidFill>
                  </a:tcPr>
                </a:tc>
                <a:tc>
                  <a:txBody>
                    <a:bodyPr/>
                    <a:lstStyle/>
                    <a:p>
                      <a:pPr algn="ctr" fontAlgn="ctr"/>
                      <a:r>
                        <a:rPr lang="es-MX" sz="1200" b="1" u="none" strike="noStrike" dirty="0">
                          <a:solidFill>
                            <a:srgbClr val="0066FF"/>
                          </a:solidFill>
                          <a:effectLst/>
                        </a:rPr>
                        <a:t>20</a:t>
                      </a:r>
                      <a:endParaRPr lang="es-MX" sz="1200" b="1" i="0" u="none" strike="noStrike" dirty="0">
                        <a:solidFill>
                          <a:srgbClr val="0066FF"/>
                        </a:solidFill>
                        <a:effectLst/>
                        <a:latin typeface="Arial"/>
                      </a:endParaRPr>
                    </a:p>
                  </a:txBody>
                  <a:tcPr marL="6447" marR="6447" marT="6447" marB="0" anchor="ctr">
                    <a:solidFill>
                      <a:schemeClr val="accent1">
                        <a:lumMod val="20000"/>
                        <a:lumOff val="80000"/>
                      </a:schemeClr>
                    </a:solidFill>
                  </a:tcPr>
                </a:tc>
              </a:tr>
              <a:tr h="267695">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6447" marR="6447" marT="6447" marB="0" anchor="b">
                    <a:solidFill>
                      <a:schemeClr val="accent1">
                        <a:lumMod val="20000"/>
                        <a:lumOff val="80000"/>
                      </a:schemeClr>
                    </a:solidFill>
                  </a:tcPr>
                </a:tc>
                <a:tc>
                  <a:txBody>
                    <a:bodyPr/>
                    <a:lstStyle/>
                    <a:p>
                      <a:pPr algn="l" fontAlgn="b"/>
                      <a:r>
                        <a:rPr lang="es-MX" sz="1200" b="1" u="none" strike="noStrike" kern="1200" dirty="0">
                          <a:solidFill>
                            <a:srgbClr val="0066FF"/>
                          </a:solidFill>
                          <a:effectLst/>
                          <a:latin typeface="+mn-lt"/>
                          <a:ea typeface="+mn-ea"/>
                          <a:cs typeface="+mn-cs"/>
                        </a:rPr>
                        <a:t>Salud Pública de México</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rgbClr val="0066FF"/>
                          </a:solidFill>
                          <a:effectLst/>
                          <a:latin typeface="+mn-lt"/>
                          <a:ea typeface="+mn-ea"/>
                          <a:cs typeface="+mn-cs"/>
                        </a:rPr>
                        <a:t>Q2</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rgbClr val="0066FF"/>
                          </a:solidFill>
                          <a:effectLst/>
                          <a:latin typeface="+mn-lt"/>
                          <a:ea typeface="+mn-ea"/>
                          <a:cs typeface="+mn-cs"/>
                        </a:rPr>
                        <a:t>17</a:t>
                      </a:r>
                    </a:p>
                  </a:txBody>
                  <a:tcPr marL="6447" marR="6447" marT="6447" marB="0" anchor="b">
                    <a:solidFill>
                      <a:schemeClr val="accent1">
                        <a:lumMod val="20000"/>
                        <a:lumOff val="80000"/>
                      </a:schemeClr>
                    </a:solidFill>
                  </a:tcPr>
                </a:tc>
              </a:tr>
              <a:tr h="267695">
                <a:tc>
                  <a:txBody>
                    <a:bodyPr/>
                    <a:lstStyle/>
                    <a:p>
                      <a:pPr algn="l" fontAlgn="b"/>
                      <a:r>
                        <a:rPr lang="es-MX" sz="1200" b="1" u="none" strike="noStrike" kern="1200" dirty="0">
                          <a:solidFill>
                            <a:schemeClr val="accent6">
                              <a:lumMod val="75000"/>
                            </a:schemeClr>
                          </a:solidFill>
                          <a:effectLst/>
                          <a:latin typeface="+mn-lt"/>
                          <a:ea typeface="+mn-ea"/>
                          <a:cs typeface="+mn-cs"/>
                        </a:rPr>
                        <a:t>ll. Biología y Química</a:t>
                      </a:r>
                    </a:p>
                  </a:txBody>
                  <a:tcPr marL="6447" marR="6447" marT="6447" marB="0" anchor="b">
                    <a:solidFill>
                      <a:schemeClr val="accent1">
                        <a:lumMod val="20000"/>
                        <a:lumOff val="80000"/>
                      </a:schemeClr>
                    </a:solidFill>
                  </a:tcPr>
                </a:tc>
                <a:tc>
                  <a:txBody>
                    <a:bodyPr/>
                    <a:lstStyle/>
                    <a:p>
                      <a:pPr algn="l" fontAlgn="b"/>
                      <a:r>
                        <a:rPr lang="es-MX" sz="1200" b="1" u="none" strike="noStrike" kern="1200" dirty="0">
                          <a:solidFill>
                            <a:schemeClr val="accent6">
                              <a:lumMod val="75000"/>
                            </a:schemeClr>
                          </a:solidFill>
                          <a:effectLst/>
                          <a:latin typeface="+mn-lt"/>
                          <a:ea typeface="+mn-ea"/>
                          <a:cs typeface="+mn-cs"/>
                        </a:rPr>
                        <a:t>Revista Mexicana de Biodiversidad</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chemeClr val="accent6">
                              <a:lumMod val="75000"/>
                            </a:schemeClr>
                          </a:solidFill>
                          <a:effectLst/>
                          <a:latin typeface="+mn-lt"/>
                          <a:ea typeface="+mn-ea"/>
                          <a:cs typeface="+mn-cs"/>
                        </a:rPr>
                        <a:t>Q3</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chemeClr val="accent6">
                              <a:lumMod val="75000"/>
                            </a:schemeClr>
                          </a:solidFill>
                          <a:effectLst/>
                          <a:latin typeface="+mn-lt"/>
                          <a:ea typeface="+mn-ea"/>
                          <a:cs typeface="+mn-cs"/>
                        </a:rPr>
                        <a:t>11</a:t>
                      </a:r>
                    </a:p>
                  </a:txBody>
                  <a:tcPr marL="6447" marR="6447" marT="6447" marB="0" anchor="b">
                    <a:solidFill>
                      <a:schemeClr val="accent1">
                        <a:lumMod val="20000"/>
                        <a:lumOff val="80000"/>
                      </a:schemeClr>
                    </a:solidFill>
                  </a:tcPr>
                </a:tc>
              </a:tr>
              <a:tr h="267695">
                <a:tc>
                  <a:txBody>
                    <a:bodyPr/>
                    <a:lstStyle/>
                    <a:p>
                      <a:pPr algn="l" fontAlgn="b"/>
                      <a:r>
                        <a:rPr lang="es-MX" sz="1200" b="1" u="none" strike="noStrike" dirty="0">
                          <a:solidFill>
                            <a:srgbClr val="006600"/>
                          </a:solidFill>
                          <a:effectLst/>
                        </a:rPr>
                        <a:t>I. Físico Matemáticas y Ciencias de la Tierra</a:t>
                      </a:r>
                      <a:endParaRPr lang="es-MX" sz="1200" b="1" i="0" u="none" strike="noStrike" dirty="0">
                        <a:solidFill>
                          <a:srgbClr val="006600"/>
                        </a:solidFill>
                        <a:effectLst/>
                        <a:latin typeface="Arial"/>
                      </a:endParaRPr>
                    </a:p>
                  </a:txBody>
                  <a:tcPr marL="6447" marR="6447" marT="6447" marB="0" anchor="b">
                    <a:solidFill>
                      <a:schemeClr val="accent1">
                        <a:lumMod val="20000"/>
                        <a:lumOff val="80000"/>
                      </a:schemeClr>
                    </a:solidFill>
                  </a:tcPr>
                </a:tc>
                <a:tc>
                  <a:txBody>
                    <a:bodyPr/>
                    <a:lstStyle/>
                    <a:p>
                      <a:pPr algn="l" fontAlgn="b"/>
                      <a:r>
                        <a:rPr lang="es-MX" sz="1200" b="1" u="none" strike="noStrike" dirty="0">
                          <a:solidFill>
                            <a:srgbClr val="006600"/>
                          </a:solidFill>
                          <a:effectLst/>
                        </a:rPr>
                        <a:t>Revista Mexicana de Astronomía y Astrofísica</a:t>
                      </a:r>
                      <a:endParaRPr lang="es-MX" sz="1200" b="1" i="0" u="none" strike="noStrike" dirty="0">
                        <a:solidFill>
                          <a:srgbClr val="006600"/>
                        </a:solidFill>
                        <a:effectLst/>
                        <a:latin typeface="Calibri"/>
                      </a:endParaRPr>
                    </a:p>
                  </a:txBody>
                  <a:tcPr marL="6447" marR="6447" marT="6447" marB="0" anchor="b">
                    <a:solidFill>
                      <a:schemeClr val="accent1">
                        <a:lumMod val="20000"/>
                        <a:lumOff val="80000"/>
                      </a:schemeClr>
                    </a:solidFill>
                  </a:tcPr>
                </a:tc>
                <a:tc>
                  <a:txBody>
                    <a:bodyPr/>
                    <a:lstStyle/>
                    <a:p>
                      <a:pPr algn="ctr" fontAlgn="b"/>
                      <a:r>
                        <a:rPr lang="es-MX" sz="1200" b="1" u="none" strike="noStrike" dirty="0">
                          <a:solidFill>
                            <a:srgbClr val="006600"/>
                          </a:solidFill>
                          <a:effectLst/>
                        </a:rPr>
                        <a:t>Q2</a:t>
                      </a:r>
                      <a:endParaRPr lang="es-MX" sz="1200" b="1" i="0" u="none" strike="noStrike" dirty="0">
                        <a:solidFill>
                          <a:srgbClr val="006600"/>
                        </a:solidFill>
                        <a:effectLst/>
                        <a:latin typeface="Calibri"/>
                      </a:endParaRPr>
                    </a:p>
                  </a:txBody>
                  <a:tcPr marL="6447" marR="6447" marT="6447" marB="0" anchor="b">
                    <a:solidFill>
                      <a:schemeClr val="accent1">
                        <a:lumMod val="20000"/>
                        <a:lumOff val="80000"/>
                      </a:schemeClr>
                    </a:solidFill>
                  </a:tcPr>
                </a:tc>
                <a:tc>
                  <a:txBody>
                    <a:bodyPr/>
                    <a:lstStyle/>
                    <a:p>
                      <a:pPr algn="ctr" fontAlgn="b"/>
                      <a:r>
                        <a:rPr lang="es-MX" sz="1200" b="1" u="none" strike="noStrike" dirty="0">
                          <a:solidFill>
                            <a:srgbClr val="006600"/>
                          </a:solidFill>
                          <a:effectLst/>
                        </a:rPr>
                        <a:t>10</a:t>
                      </a:r>
                      <a:endParaRPr lang="es-MX" sz="1200" b="1" i="0" u="none" strike="noStrike" dirty="0">
                        <a:solidFill>
                          <a:srgbClr val="006600"/>
                        </a:solidFill>
                        <a:effectLst/>
                        <a:latin typeface="Arial"/>
                      </a:endParaRPr>
                    </a:p>
                  </a:txBody>
                  <a:tcPr marL="6447" marR="6447" marT="6447" marB="0" anchor="b">
                    <a:solidFill>
                      <a:schemeClr val="accent1">
                        <a:lumMod val="20000"/>
                        <a:lumOff val="80000"/>
                      </a:schemeClr>
                    </a:solidFill>
                  </a:tcPr>
                </a:tc>
              </a:tr>
              <a:tr h="267695">
                <a:tc>
                  <a:txBody>
                    <a:bodyPr/>
                    <a:lstStyle/>
                    <a:p>
                      <a:pPr algn="l" fontAlgn="b"/>
                      <a:r>
                        <a:rPr lang="es-MX" sz="1200" b="1" u="none" strike="noStrike" kern="1200" dirty="0">
                          <a:solidFill>
                            <a:srgbClr val="006600"/>
                          </a:solidFill>
                          <a:effectLst/>
                          <a:latin typeface="+mn-lt"/>
                          <a:ea typeface="+mn-ea"/>
                          <a:cs typeface="+mn-cs"/>
                        </a:rPr>
                        <a:t>I. Físico Matemáticas y Ciencias de la Tierra</a:t>
                      </a:r>
                    </a:p>
                  </a:txBody>
                  <a:tcPr marL="6447" marR="6447" marT="6447" marB="0" anchor="b">
                    <a:solidFill>
                      <a:schemeClr val="accent1">
                        <a:lumMod val="20000"/>
                        <a:lumOff val="80000"/>
                      </a:schemeClr>
                    </a:solidFill>
                  </a:tcPr>
                </a:tc>
                <a:tc>
                  <a:txBody>
                    <a:bodyPr/>
                    <a:lstStyle/>
                    <a:p>
                      <a:pPr algn="l" fontAlgn="b"/>
                      <a:r>
                        <a:rPr lang="es-MX" sz="1200" b="1" u="none" strike="noStrike" kern="1200" dirty="0">
                          <a:solidFill>
                            <a:srgbClr val="006600"/>
                          </a:solidFill>
                          <a:effectLst/>
                          <a:latin typeface="+mn-lt"/>
                          <a:ea typeface="+mn-ea"/>
                          <a:cs typeface="+mn-cs"/>
                        </a:rPr>
                        <a:t>Revista Mexicana de Física</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rgbClr val="006600"/>
                          </a:solidFill>
                          <a:effectLst/>
                          <a:latin typeface="+mn-lt"/>
                          <a:ea typeface="+mn-ea"/>
                          <a:cs typeface="+mn-cs"/>
                        </a:rPr>
                        <a:t>Q4</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rgbClr val="006600"/>
                          </a:solidFill>
                          <a:effectLst/>
                          <a:latin typeface="+mn-lt"/>
                          <a:ea typeface="+mn-ea"/>
                          <a:cs typeface="+mn-cs"/>
                        </a:rPr>
                        <a:t>10</a:t>
                      </a:r>
                    </a:p>
                  </a:txBody>
                  <a:tcPr marL="6447" marR="6447" marT="6447" marB="0" anchor="b">
                    <a:solidFill>
                      <a:schemeClr val="accent1">
                        <a:lumMod val="20000"/>
                        <a:lumOff val="80000"/>
                      </a:schemeClr>
                    </a:solidFill>
                  </a:tcPr>
                </a:tc>
              </a:tr>
              <a:tr h="267695">
                <a:tc>
                  <a:txBody>
                    <a:bodyPr/>
                    <a:lstStyle/>
                    <a:p>
                      <a:pPr algn="l" fontAlgn="b"/>
                      <a:r>
                        <a:rPr lang="es-MX" sz="1200" b="1" u="none" strike="noStrike" kern="1200" dirty="0">
                          <a:solidFill>
                            <a:schemeClr val="accent6">
                              <a:lumMod val="75000"/>
                            </a:schemeClr>
                          </a:solidFill>
                          <a:effectLst/>
                          <a:latin typeface="+mn-lt"/>
                          <a:ea typeface="+mn-ea"/>
                          <a:cs typeface="+mn-cs"/>
                        </a:rPr>
                        <a:t>ll. Biología y Química</a:t>
                      </a:r>
                    </a:p>
                  </a:txBody>
                  <a:tcPr marL="6447" marR="6447" marT="6447" marB="0" anchor="b">
                    <a:solidFill>
                      <a:schemeClr val="accent1">
                        <a:lumMod val="20000"/>
                        <a:lumOff val="80000"/>
                      </a:schemeClr>
                    </a:solidFill>
                  </a:tcPr>
                </a:tc>
                <a:tc>
                  <a:txBody>
                    <a:bodyPr/>
                    <a:lstStyle/>
                    <a:p>
                      <a:pPr algn="l" fontAlgn="b"/>
                      <a:r>
                        <a:rPr lang="en-US" sz="1200" b="1" u="none" strike="noStrike" kern="1200" dirty="0">
                          <a:solidFill>
                            <a:schemeClr val="accent6">
                              <a:lumMod val="75000"/>
                            </a:schemeClr>
                          </a:solidFill>
                          <a:effectLst/>
                          <a:latin typeface="+mn-lt"/>
                          <a:ea typeface="+mn-ea"/>
                          <a:cs typeface="+mn-cs"/>
                        </a:rPr>
                        <a:t>Journal of the Mexican Chemical Society</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chemeClr val="accent6">
                              <a:lumMod val="75000"/>
                            </a:schemeClr>
                          </a:solidFill>
                          <a:effectLst/>
                          <a:latin typeface="+mn-lt"/>
                          <a:ea typeface="+mn-ea"/>
                          <a:cs typeface="+mn-cs"/>
                        </a:rPr>
                        <a:t>Q3</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chemeClr val="accent6">
                              <a:lumMod val="75000"/>
                            </a:schemeClr>
                          </a:solidFill>
                          <a:effectLst/>
                          <a:latin typeface="+mn-lt"/>
                          <a:ea typeface="+mn-ea"/>
                          <a:cs typeface="+mn-cs"/>
                        </a:rPr>
                        <a:t>10</a:t>
                      </a:r>
                    </a:p>
                  </a:txBody>
                  <a:tcPr marL="6447" marR="6447" marT="6447" marB="0" anchor="b">
                    <a:solidFill>
                      <a:schemeClr val="accent1">
                        <a:lumMod val="20000"/>
                        <a:lumOff val="80000"/>
                      </a:schemeClr>
                    </a:solidFill>
                  </a:tcPr>
                </a:tc>
              </a:tr>
              <a:tr h="267695">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6447" marR="6447" marT="6447" marB="0" anchor="b">
                    <a:solidFill>
                      <a:schemeClr val="accent1">
                        <a:lumMod val="20000"/>
                        <a:lumOff val="80000"/>
                      </a:schemeClr>
                    </a:solidFill>
                  </a:tcPr>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Atmósfera</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9</a:t>
                      </a:r>
                    </a:p>
                  </a:txBody>
                  <a:tcPr marL="6447" marR="6447" marT="6447" marB="0" anchor="b">
                    <a:solidFill>
                      <a:schemeClr val="accent1">
                        <a:lumMod val="20000"/>
                        <a:lumOff val="80000"/>
                      </a:schemeClr>
                    </a:solidFill>
                  </a:tcPr>
                </a:tc>
              </a:tr>
              <a:tr h="267695">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6447" marR="6447" marT="6447" marB="0" anchor="b">
                    <a:solidFill>
                      <a:schemeClr val="accent1">
                        <a:lumMod val="20000"/>
                        <a:lumOff val="80000"/>
                      </a:schemeClr>
                    </a:solidFill>
                  </a:tcPr>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Revista Mexicana de Ciencias Geológicas</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9</a:t>
                      </a:r>
                    </a:p>
                  </a:txBody>
                  <a:tcPr marL="6447" marR="6447" marT="6447" marB="0" anchor="b">
                    <a:solidFill>
                      <a:schemeClr val="accent1">
                        <a:lumMod val="20000"/>
                        <a:lumOff val="80000"/>
                      </a:schemeClr>
                    </a:solidFill>
                  </a:tcPr>
                </a:tc>
              </a:tr>
              <a:tr h="267695">
                <a:tc>
                  <a:txBody>
                    <a:bodyPr/>
                    <a:lstStyle/>
                    <a:p>
                      <a:pPr algn="l" fontAlgn="b"/>
                      <a:r>
                        <a:rPr lang="es-MX" sz="1200" b="1" u="none" strike="noStrike" kern="1200" dirty="0">
                          <a:solidFill>
                            <a:schemeClr val="accent6">
                              <a:lumMod val="75000"/>
                            </a:schemeClr>
                          </a:solidFill>
                          <a:effectLst/>
                          <a:latin typeface="+mn-lt"/>
                          <a:ea typeface="+mn-ea"/>
                          <a:cs typeface="+mn-cs"/>
                        </a:rPr>
                        <a:t>ll. Biología y Química</a:t>
                      </a:r>
                    </a:p>
                  </a:txBody>
                  <a:tcPr marL="6447" marR="6447" marT="6447" marB="0" anchor="b">
                    <a:solidFill>
                      <a:schemeClr val="accent1">
                        <a:lumMod val="20000"/>
                        <a:lumOff val="80000"/>
                      </a:schemeClr>
                    </a:solidFill>
                  </a:tcPr>
                </a:tc>
                <a:tc>
                  <a:txBody>
                    <a:bodyPr/>
                    <a:lstStyle/>
                    <a:p>
                      <a:pPr algn="l" fontAlgn="b"/>
                      <a:r>
                        <a:rPr lang="es-MX" sz="1200" b="1" u="none" strike="noStrike" kern="1200" dirty="0">
                          <a:solidFill>
                            <a:schemeClr val="accent6">
                              <a:lumMod val="75000"/>
                            </a:schemeClr>
                          </a:solidFill>
                          <a:effectLst/>
                          <a:latin typeface="+mn-lt"/>
                          <a:ea typeface="+mn-ea"/>
                          <a:cs typeface="+mn-cs"/>
                        </a:rPr>
                        <a:t>Ciencias Marinas</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chemeClr val="accent6">
                              <a:lumMod val="75000"/>
                            </a:schemeClr>
                          </a:solidFill>
                          <a:effectLst/>
                          <a:latin typeface="+mn-lt"/>
                          <a:ea typeface="+mn-ea"/>
                          <a:cs typeface="+mn-cs"/>
                        </a:rPr>
                        <a:t>Q3</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chemeClr val="accent6">
                              <a:lumMod val="75000"/>
                            </a:schemeClr>
                          </a:solidFill>
                          <a:effectLst/>
                          <a:latin typeface="+mn-lt"/>
                          <a:ea typeface="+mn-ea"/>
                          <a:cs typeface="+mn-cs"/>
                        </a:rPr>
                        <a:t>9</a:t>
                      </a:r>
                    </a:p>
                  </a:txBody>
                  <a:tcPr marL="6447" marR="6447" marT="6447" marB="0" anchor="b">
                    <a:solidFill>
                      <a:schemeClr val="accent1">
                        <a:lumMod val="20000"/>
                        <a:lumOff val="80000"/>
                      </a:schemeClr>
                    </a:solidFill>
                  </a:tcPr>
                </a:tc>
              </a:tr>
              <a:tr h="267695">
                <a:tc>
                  <a:txBody>
                    <a:bodyPr/>
                    <a:lstStyle/>
                    <a:p>
                      <a:pPr algn="l" fontAlgn="b"/>
                      <a:r>
                        <a:rPr lang="es-MX" sz="1200" b="1" u="none" strike="noStrike" dirty="0" err="1">
                          <a:solidFill>
                            <a:schemeClr val="bg2">
                              <a:lumMod val="25000"/>
                            </a:schemeClr>
                          </a:solidFill>
                          <a:effectLst/>
                        </a:rPr>
                        <a:t>Vll</a:t>
                      </a:r>
                      <a:r>
                        <a:rPr lang="es-MX" sz="1200" b="1" u="none" strike="noStrike" dirty="0">
                          <a:solidFill>
                            <a:schemeClr val="bg2">
                              <a:lumMod val="25000"/>
                            </a:schemeClr>
                          </a:solidFill>
                          <a:effectLst/>
                        </a:rPr>
                        <a:t>. Ingenierías</a:t>
                      </a:r>
                      <a:endParaRPr lang="es-MX" sz="1200" b="1" i="0" u="none" strike="noStrike" dirty="0">
                        <a:solidFill>
                          <a:schemeClr val="bg2">
                            <a:lumMod val="25000"/>
                          </a:schemeClr>
                        </a:solidFill>
                        <a:effectLst/>
                        <a:latin typeface="Arial"/>
                      </a:endParaRPr>
                    </a:p>
                  </a:txBody>
                  <a:tcPr marL="6447" marR="6447" marT="6447" marB="0" anchor="b">
                    <a:solidFill>
                      <a:schemeClr val="accent1">
                        <a:lumMod val="20000"/>
                        <a:lumOff val="80000"/>
                      </a:schemeClr>
                    </a:solidFill>
                  </a:tcPr>
                </a:tc>
                <a:tc>
                  <a:txBody>
                    <a:bodyPr/>
                    <a:lstStyle/>
                    <a:p>
                      <a:pPr algn="l" fontAlgn="b"/>
                      <a:r>
                        <a:rPr lang="es-MX" sz="1200" b="1" u="none" strike="noStrike" dirty="0">
                          <a:solidFill>
                            <a:schemeClr val="bg2">
                              <a:lumMod val="25000"/>
                            </a:schemeClr>
                          </a:solidFill>
                          <a:effectLst/>
                        </a:rPr>
                        <a:t>Revista Mexicana de Ingeniería Química</a:t>
                      </a:r>
                      <a:endParaRPr lang="es-MX" sz="1200" b="1" i="0" u="none" strike="noStrike" dirty="0">
                        <a:solidFill>
                          <a:schemeClr val="bg2">
                            <a:lumMod val="25000"/>
                          </a:schemeClr>
                        </a:solidFill>
                        <a:effectLst/>
                        <a:latin typeface="Calibri"/>
                      </a:endParaRPr>
                    </a:p>
                  </a:txBody>
                  <a:tcPr marL="6447" marR="6447" marT="6447" marB="0" anchor="b">
                    <a:solidFill>
                      <a:schemeClr val="accent1">
                        <a:lumMod val="20000"/>
                        <a:lumOff val="80000"/>
                      </a:schemeClr>
                    </a:solidFill>
                  </a:tcPr>
                </a:tc>
                <a:tc>
                  <a:txBody>
                    <a:bodyPr/>
                    <a:lstStyle/>
                    <a:p>
                      <a:pPr algn="ctr" fontAlgn="b"/>
                      <a:r>
                        <a:rPr lang="es-MX" sz="1200" b="1" u="none" strike="noStrike" dirty="0">
                          <a:solidFill>
                            <a:schemeClr val="bg2">
                              <a:lumMod val="25000"/>
                            </a:schemeClr>
                          </a:solidFill>
                          <a:effectLst/>
                        </a:rPr>
                        <a:t>Q3</a:t>
                      </a:r>
                      <a:endParaRPr lang="es-MX" sz="1200" b="1" i="0" u="none" strike="noStrike" dirty="0">
                        <a:solidFill>
                          <a:schemeClr val="bg2">
                            <a:lumMod val="25000"/>
                          </a:schemeClr>
                        </a:solidFill>
                        <a:effectLst/>
                        <a:latin typeface="Calibri"/>
                      </a:endParaRPr>
                    </a:p>
                  </a:txBody>
                  <a:tcPr marL="6447" marR="6447" marT="6447" marB="0" anchor="b">
                    <a:solidFill>
                      <a:schemeClr val="accent1">
                        <a:lumMod val="20000"/>
                        <a:lumOff val="80000"/>
                      </a:schemeClr>
                    </a:solidFill>
                  </a:tcPr>
                </a:tc>
                <a:tc>
                  <a:txBody>
                    <a:bodyPr/>
                    <a:lstStyle/>
                    <a:p>
                      <a:pPr algn="ctr" fontAlgn="b"/>
                      <a:r>
                        <a:rPr lang="es-MX" sz="1200" b="1" u="none" strike="noStrike" dirty="0">
                          <a:solidFill>
                            <a:schemeClr val="bg2">
                              <a:lumMod val="25000"/>
                            </a:schemeClr>
                          </a:solidFill>
                          <a:effectLst/>
                        </a:rPr>
                        <a:t>9</a:t>
                      </a:r>
                      <a:endParaRPr lang="es-MX" sz="1200" b="1" i="0" u="none" strike="noStrike" dirty="0">
                        <a:solidFill>
                          <a:schemeClr val="bg2">
                            <a:lumMod val="25000"/>
                          </a:schemeClr>
                        </a:solidFill>
                        <a:effectLst/>
                        <a:latin typeface="Arial"/>
                      </a:endParaRPr>
                    </a:p>
                  </a:txBody>
                  <a:tcPr marL="6447" marR="6447" marT="6447" marB="0" anchor="b">
                    <a:solidFill>
                      <a:schemeClr val="accent1">
                        <a:lumMod val="20000"/>
                        <a:lumOff val="80000"/>
                      </a:schemeClr>
                    </a:solidFill>
                  </a:tcPr>
                </a:tc>
              </a:tr>
              <a:tr h="265549">
                <a:tc>
                  <a:txBody>
                    <a:bodyPr/>
                    <a:lstStyle/>
                    <a:p>
                      <a:pPr algn="l" fontAlgn="b"/>
                      <a:r>
                        <a:rPr lang="es-MX" sz="1200" b="1" u="none" strike="noStrike" kern="1200" dirty="0">
                          <a:solidFill>
                            <a:schemeClr val="accent6">
                              <a:lumMod val="75000"/>
                            </a:schemeClr>
                          </a:solidFill>
                          <a:effectLst/>
                          <a:latin typeface="+mn-lt"/>
                          <a:ea typeface="+mn-ea"/>
                          <a:cs typeface="+mn-cs"/>
                        </a:rPr>
                        <a:t>ll. Biología y Química</a:t>
                      </a:r>
                    </a:p>
                  </a:txBody>
                  <a:tcPr marL="6447" marR="6447" marT="6447" marB="0" anchor="b">
                    <a:solidFill>
                      <a:schemeClr val="accent1">
                        <a:lumMod val="20000"/>
                        <a:lumOff val="80000"/>
                      </a:schemeClr>
                    </a:solidFill>
                  </a:tcPr>
                </a:tc>
                <a:tc>
                  <a:txBody>
                    <a:bodyPr/>
                    <a:lstStyle/>
                    <a:p>
                      <a:pPr algn="l" fontAlgn="b"/>
                      <a:r>
                        <a:rPr lang="es-MX" sz="1200" b="1" u="none" strike="noStrike" kern="1200" dirty="0" err="1">
                          <a:solidFill>
                            <a:schemeClr val="accent6">
                              <a:lumMod val="75000"/>
                            </a:schemeClr>
                          </a:solidFill>
                          <a:effectLst/>
                          <a:latin typeface="+mn-lt"/>
                          <a:ea typeface="+mn-ea"/>
                          <a:cs typeface="+mn-cs"/>
                        </a:rPr>
                        <a:t>Therya</a:t>
                      </a:r>
                      <a:endParaRPr lang="es-MX" sz="1200" b="1" u="none" strike="noStrike" kern="1200" dirty="0">
                        <a:solidFill>
                          <a:schemeClr val="accent6">
                            <a:lumMod val="75000"/>
                          </a:schemeClr>
                        </a:solidFill>
                        <a:effectLst/>
                        <a:latin typeface="+mn-lt"/>
                        <a:ea typeface="+mn-ea"/>
                        <a:cs typeface="+mn-cs"/>
                      </a:endParaRPr>
                    </a:p>
                  </a:txBody>
                  <a:tcPr marL="6447" marR="6447" marT="6447" marB="0" anchor="b">
                    <a:solidFill>
                      <a:schemeClr val="accent1">
                        <a:lumMod val="20000"/>
                        <a:lumOff val="80000"/>
                      </a:schemeClr>
                    </a:solidFill>
                  </a:tcPr>
                </a:tc>
                <a:tc>
                  <a:txBody>
                    <a:bodyPr/>
                    <a:lstStyle/>
                    <a:p>
                      <a:pPr algn="l" fontAlgn="b"/>
                      <a:r>
                        <a:rPr lang="es-MX" sz="1200" b="1" u="none" strike="noStrike" kern="1200" dirty="0">
                          <a:solidFill>
                            <a:schemeClr val="accent6">
                              <a:lumMod val="75000"/>
                            </a:schemeClr>
                          </a:solidFill>
                          <a:effectLst/>
                          <a:latin typeface="+mn-lt"/>
                          <a:ea typeface="+mn-ea"/>
                          <a:cs typeface="+mn-cs"/>
                        </a:rPr>
                        <a:t>Competencia Internacional</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chemeClr val="accent6">
                              <a:lumMod val="75000"/>
                            </a:schemeClr>
                          </a:solidFill>
                          <a:effectLst/>
                          <a:latin typeface="+mn-lt"/>
                          <a:ea typeface="+mn-ea"/>
                          <a:cs typeface="+mn-cs"/>
                        </a:rPr>
                        <a:t>8</a:t>
                      </a:r>
                    </a:p>
                  </a:txBody>
                  <a:tcPr marL="6447" marR="6447" marT="6447" marB="0" anchor="b">
                    <a:solidFill>
                      <a:schemeClr val="accent1">
                        <a:lumMod val="20000"/>
                        <a:lumOff val="80000"/>
                      </a:schemeClr>
                    </a:solidFill>
                  </a:tcPr>
                </a:tc>
              </a:tr>
              <a:tr h="267695">
                <a:tc>
                  <a:txBody>
                    <a:bodyPr/>
                    <a:lstStyle/>
                    <a:p>
                      <a:pPr algn="l" fontAlgn="b"/>
                      <a:r>
                        <a:rPr lang="es-MX" sz="1200" b="1" u="none" strike="noStrike" kern="1200" dirty="0" err="1">
                          <a:solidFill>
                            <a:schemeClr val="bg2">
                              <a:lumMod val="25000"/>
                            </a:schemeClr>
                          </a:solidFill>
                          <a:effectLst/>
                          <a:latin typeface="+mn-lt"/>
                          <a:ea typeface="+mn-ea"/>
                          <a:cs typeface="+mn-cs"/>
                        </a:rPr>
                        <a:t>Vll</a:t>
                      </a:r>
                      <a:r>
                        <a:rPr lang="es-MX" sz="1200" b="1" u="none" strike="noStrike" kern="1200" dirty="0">
                          <a:solidFill>
                            <a:schemeClr val="bg2">
                              <a:lumMod val="25000"/>
                            </a:schemeClr>
                          </a:solidFill>
                          <a:effectLst/>
                          <a:latin typeface="+mn-lt"/>
                          <a:ea typeface="+mn-ea"/>
                          <a:cs typeface="+mn-cs"/>
                        </a:rPr>
                        <a:t>. Ingenierías</a:t>
                      </a:r>
                    </a:p>
                  </a:txBody>
                  <a:tcPr marL="6447" marR="6447" marT="6447" marB="0" anchor="b">
                    <a:solidFill>
                      <a:schemeClr val="accent1">
                        <a:lumMod val="20000"/>
                        <a:lumOff val="80000"/>
                      </a:schemeClr>
                    </a:solidFill>
                  </a:tcPr>
                </a:tc>
                <a:tc>
                  <a:txBody>
                    <a:bodyPr/>
                    <a:lstStyle/>
                    <a:p>
                      <a:pPr algn="l" fontAlgn="b"/>
                      <a:r>
                        <a:rPr lang="en-US" sz="1200" b="1" u="none" strike="noStrike" kern="1200" dirty="0">
                          <a:solidFill>
                            <a:schemeClr val="bg2">
                              <a:lumMod val="25000"/>
                            </a:schemeClr>
                          </a:solidFill>
                          <a:effectLst/>
                          <a:latin typeface="+mn-lt"/>
                          <a:ea typeface="+mn-ea"/>
                          <a:cs typeface="+mn-cs"/>
                        </a:rPr>
                        <a:t>Journal of Applied Research and Technology</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chemeClr val="bg2">
                              <a:lumMod val="25000"/>
                            </a:schemeClr>
                          </a:solidFill>
                          <a:effectLst/>
                          <a:latin typeface="+mn-lt"/>
                          <a:ea typeface="+mn-ea"/>
                          <a:cs typeface="+mn-cs"/>
                        </a:rPr>
                        <a:t>Q2</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chemeClr val="bg2">
                              <a:lumMod val="25000"/>
                            </a:schemeClr>
                          </a:solidFill>
                          <a:effectLst/>
                          <a:latin typeface="+mn-lt"/>
                          <a:ea typeface="+mn-ea"/>
                          <a:cs typeface="+mn-cs"/>
                        </a:rPr>
                        <a:t>8</a:t>
                      </a:r>
                    </a:p>
                  </a:txBody>
                  <a:tcPr marL="6447" marR="6447" marT="6447" marB="0" anchor="b">
                    <a:solidFill>
                      <a:schemeClr val="accent1">
                        <a:lumMod val="20000"/>
                        <a:lumOff val="80000"/>
                      </a:schemeClr>
                    </a:solidFill>
                  </a:tcPr>
                </a:tc>
              </a:tr>
              <a:tr h="267695">
                <a:tc>
                  <a:txBody>
                    <a:bodyPr/>
                    <a:lstStyle/>
                    <a:p>
                      <a:pPr algn="l" fontAlgn="b"/>
                      <a:r>
                        <a:rPr lang="es-MX" sz="1200" b="1" u="none" strike="noStrike" kern="1200" dirty="0">
                          <a:solidFill>
                            <a:schemeClr val="accent6">
                              <a:lumMod val="75000"/>
                            </a:schemeClr>
                          </a:solidFill>
                          <a:effectLst/>
                          <a:latin typeface="+mn-lt"/>
                          <a:ea typeface="+mn-ea"/>
                          <a:cs typeface="+mn-cs"/>
                        </a:rPr>
                        <a:t>ll. Biología y Química</a:t>
                      </a:r>
                    </a:p>
                  </a:txBody>
                  <a:tcPr marL="6447" marR="6447" marT="6447" marB="0" anchor="b">
                    <a:solidFill>
                      <a:schemeClr val="accent1">
                        <a:lumMod val="20000"/>
                        <a:lumOff val="80000"/>
                      </a:schemeClr>
                    </a:solidFill>
                  </a:tcPr>
                </a:tc>
                <a:tc>
                  <a:txBody>
                    <a:bodyPr/>
                    <a:lstStyle/>
                    <a:p>
                      <a:pPr algn="l" fontAlgn="b"/>
                      <a:r>
                        <a:rPr lang="es-MX" sz="1200" b="1" u="none" strike="noStrike" kern="1200" dirty="0">
                          <a:solidFill>
                            <a:schemeClr val="accent6">
                              <a:lumMod val="75000"/>
                            </a:schemeClr>
                          </a:solidFill>
                          <a:effectLst/>
                          <a:latin typeface="+mn-lt"/>
                          <a:ea typeface="+mn-ea"/>
                          <a:cs typeface="+mn-cs"/>
                        </a:rPr>
                        <a:t>Acta Zoológica Mexicana</a:t>
                      </a:r>
                    </a:p>
                  </a:txBody>
                  <a:tcPr marL="6447" marR="6447" marT="6447" marB="0" anchor="b">
                    <a:solidFill>
                      <a:schemeClr val="accent1">
                        <a:lumMod val="20000"/>
                        <a:lumOff val="80000"/>
                      </a:schemeClr>
                    </a:solidFill>
                  </a:tcPr>
                </a:tc>
                <a:tc>
                  <a:txBody>
                    <a:bodyPr/>
                    <a:lstStyle/>
                    <a:p>
                      <a:pPr algn="l" fontAlgn="b"/>
                      <a:r>
                        <a:rPr lang="es-MX" sz="1200" b="1" u="none" strike="noStrike" kern="1200" dirty="0">
                          <a:solidFill>
                            <a:schemeClr val="accent6">
                              <a:lumMod val="75000"/>
                            </a:schemeClr>
                          </a:solidFill>
                          <a:effectLst/>
                          <a:latin typeface="+mn-lt"/>
                          <a:ea typeface="+mn-ea"/>
                          <a:cs typeface="+mn-cs"/>
                        </a:rPr>
                        <a:t>En proceso de consolidación</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chemeClr val="accent6">
                              <a:lumMod val="75000"/>
                            </a:schemeClr>
                          </a:solidFill>
                          <a:effectLst/>
                          <a:latin typeface="+mn-lt"/>
                          <a:ea typeface="+mn-ea"/>
                          <a:cs typeface="+mn-cs"/>
                        </a:rPr>
                        <a:t>7</a:t>
                      </a:r>
                    </a:p>
                  </a:txBody>
                  <a:tcPr marL="6447" marR="6447" marT="6447" marB="0" anchor="b">
                    <a:solidFill>
                      <a:schemeClr val="accent1">
                        <a:lumMod val="20000"/>
                        <a:lumOff val="80000"/>
                      </a:schemeClr>
                    </a:solidFill>
                  </a:tcPr>
                </a:tc>
              </a:tr>
              <a:tr h="267695">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6447" marR="6447" marT="6447" marB="0" anchor="b">
                    <a:solidFill>
                      <a:schemeClr val="accent1">
                        <a:lumMod val="20000"/>
                        <a:lumOff val="80000"/>
                      </a:schemeClr>
                    </a:solidFill>
                  </a:tcPr>
                </a:tc>
                <a:tc>
                  <a:txBody>
                    <a:bodyPr/>
                    <a:lstStyle/>
                    <a:p>
                      <a:pPr algn="l" fontAlgn="b"/>
                      <a:r>
                        <a:rPr lang="es-MX" sz="1200" b="1" u="none" strike="noStrike" kern="1200" dirty="0">
                          <a:solidFill>
                            <a:srgbClr val="0066FF"/>
                          </a:solidFill>
                          <a:effectLst/>
                          <a:latin typeface="+mn-lt"/>
                          <a:ea typeface="+mn-ea"/>
                          <a:cs typeface="+mn-cs"/>
                        </a:rPr>
                        <a:t>Salud Mental</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rgbClr val="0066FF"/>
                          </a:solidFill>
                          <a:effectLst/>
                          <a:latin typeface="+mn-lt"/>
                          <a:ea typeface="+mn-ea"/>
                          <a:cs typeface="+mn-cs"/>
                        </a:rPr>
                        <a:t>Q4</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rgbClr val="0066FF"/>
                          </a:solidFill>
                          <a:effectLst/>
                          <a:latin typeface="+mn-lt"/>
                          <a:ea typeface="+mn-ea"/>
                          <a:cs typeface="+mn-cs"/>
                        </a:rPr>
                        <a:t>7</a:t>
                      </a:r>
                    </a:p>
                  </a:txBody>
                  <a:tcPr marL="6447" marR="6447" marT="6447" marB="0" anchor="b">
                    <a:solidFill>
                      <a:schemeClr val="accent1">
                        <a:lumMod val="20000"/>
                        <a:lumOff val="80000"/>
                      </a:schemeClr>
                    </a:solidFill>
                  </a:tcPr>
                </a:tc>
              </a:tr>
              <a:tr h="267695">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6447" marR="6447" marT="6447" marB="0" anchor="b">
                    <a:solidFill>
                      <a:schemeClr val="accent1">
                        <a:lumMod val="20000"/>
                        <a:lumOff val="80000"/>
                      </a:schemeClr>
                    </a:solidFill>
                  </a:tcPr>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Boletín de la Sociedad Geológica Mexicana</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7</a:t>
                      </a:r>
                    </a:p>
                  </a:txBody>
                  <a:tcPr marL="6447" marR="6447" marT="6447" marB="0" anchor="b">
                    <a:solidFill>
                      <a:schemeClr val="accent1">
                        <a:lumMod val="20000"/>
                        <a:lumOff val="80000"/>
                      </a:schemeClr>
                    </a:solidFill>
                  </a:tcPr>
                </a:tc>
              </a:tr>
              <a:tr h="267695">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6447" marR="6447" marT="6447" marB="0" anchor="b">
                    <a:solidFill>
                      <a:schemeClr val="accent1">
                        <a:lumMod val="20000"/>
                        <a:lumOff val="80000"/>
                      </a:schemeClr>
                    </a:solidFill>
                  </a:tcPr>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Geofísica Internacional</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Q2</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6</a:t>
                      </a:r>
                    </a:p>
                  </a:txBody>
                  <a:tcPr marL="6447" marR="6447" marT="6447" marB="0" anchor="b">
                    <a:solidFill>
                      <a:schemeClr val="accent1">
                        <a:lumMod val="20000"/>
                        <a:lumOff val="80000"/>
                      </a:schemeClr>
                    </a:solidFill>
                  </a:tcPr>
                </a:tc>
              </a:tr>
              <a:tr h="267695">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6447" marR="6447" marT="6447" marB="0" anchor="b">
                    <a:solidFill>
                      <a:schemeClr val="accent1">
                        <a:lumMod val="20000"/>
                        <a:lumOff val="80000"/>
                      </a:schemeClr>
                    </a:solidFill>
                  </a:tcPr>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Hidrobiológica</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6</a:t>
                      </a:r>
                    </a:p>
                  </a:txBody>
                  <a:tcPr marL="6447" marR="6447" marT="6447" marB="0" anchor="b">
                    <a:solidFill>
                      <a:schemeClr val="accent1">
                        <a:lumMod val="20000"/>
                        <a:lumOff val="80000"/>
                      </a:schemeClr>
                    </a:solidFill>
                  </a:tcPr>
                </a:tc>
              </a:tr>
              <a:tr h="267695">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6447" marR="6447" marT="6447" marB="0" anchor="b">
                    <a:solidFill>
                      <a:schemeClr val="accent1">
                        <a:lumMod val="20000"/>
                        <a:lumOff val="80000"/>
                      </a:schemeClr>
                    </a:solidFill>
                  </a:tcPr>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Revista Internacional de Contaminación Ambiental</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6447" marR="6447" marT="6447" marB="0" anchor="b">
                    <a:solidFill>
                      <a:schemeClr val="accent1">
                        <a:lumMod val="20000"/>
                        <a:lumOff val="80000"/>
                      </a:schemeClr>
                    </a:solidFill>
                  </a:tcPr>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6</a:t>
                      </a:r>
                    </a:p>
                  </a:txBody>
                  <a:tcPr marL="6447" marR="6447" marT="6447" marB="0" anchor="b">
                    <a:solidFill>
                      <a:schemeClr val="accent1">
                        <a:lumMod val="20000"/>
                        <a:lumOff val="80000"/>
                      </a:schemeClr>
                    </a:solidFill>
                  </a:tcPr>
                </a:tc>
              </a:tr>
              <a:tr h="267695">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6447" marR="6447" marT="6447" marB="0" anchor="b">
                    <a:solidFill>
                      <a:schemeClr val="accent1">
                        <a:lumMod val="20000"/>
                        <a:lumOff val="80000"/>
                      </a:schemeClr>
                    </a:solidFill>
                  </a:tcPr>
                </a:tc>
                <a:tc>
                  <a:txBody>
                    <a:bodyPr/>
                    <a:lstStyle/>
                    <a:p>
                      <a:pPr algn="l" fontAlgn="b"/>
                      <a:r>
                        <a:rPr lang="es-MX" sz="1200" b="1" u="none" strike="noStrike" kern="1200" dirty="0">
                          <a:solidFill>
                            <a:srgbClr val="0066FF"/>
                          </a:solidFill>
                          <a:effectLst/>
                          <a:latin typeface="+mn-lt"/>
                          <a:ea typeface="+mn-ea"/>
                          <a:cs typeface="+mn-cs"/>
                        </a:rPr>
                        <a:t>Archivos de Cardiología de México</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rgbClr val="0066FF"/>
                          </a:solidFill>
                          <a:effectLst/>
                          <a:latin typeface="+mn-lt"/>
                          <a:ea typeface="+mn-ea"/>
                          <a:cs typeface="+mn-cs"/>
                        </a:rPr>
                        <a:t>Q4</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rgbClr val="0066FF"/>
                          </a:solidFill>
                          <a:effectLst/>
                          <a:latin typeface="+mn-lt"/>
                          <a:ea typeface="+mn-ea"/>
                          <a:cs typeface="+mn-cs"/>
                        </a:rPr>
                        <a:t>6</a:t>
                      </a:r>
                    </a:p>
                  </a:txBody>
                  <a:tcPr marL="6447" marR="6447" marT="6447" marB="0" anchor="b">
                    <a:solidFill>
                      <a:schemeClr val="accent1">
                        <a:lumMod val="20000"/>
                        <a:lumOff val="80000"/>
                      </a:schemeClr>
                    </a:solidFill>
                  </a:tcPr>
                </a:tc>
              </a:tr>
              <a:tr h="267695">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6447" marR="6447" marT="6447" marB="0" anchor="b">
                    <a:solidFill>
                      <a:schemeClr val="accent1">
                        <a:lumMod val="20000"/>
                        <a:lumOff val="80000"/>
                      </a:schemeClr>
                    </a:solidFill>
                  </a:tcPr>
                </a:tc>
                <a:tc>
                  <a:txBody>
                    <a:bodyPr/>
                    <a:lstStyle/>
                    <a:p>
                      <a:pPr algn="l" fontAlgn="b"/>
                      <a:r>
                        <a:rPr lang="es-MX" sz="1200" b="1" u="none" strike="noStrike" kern="1200" dirty="0">
                          <a:solidFill>
                            <a:srgbClr val="0066FF"/>
                          </a:solidFill>
                          <a:effectLst/>
                          <a:latin typeface="+mn-lt"/>
                          <a:ea typeface="+mn-ea"/>
                          <a:cs typeface="+mn-cs"/>
                        </a:rPr>
                        <a:t>Gaceta Médica de México</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rgbClr val="0066FF"/>
                          </a:solidFill>
                          <a:effectLst/>
                          <a:latin typeface="+mn-lt"/>
                          <a:ea typeface="+mn-ea"/>
                          <a:cs typeface="+mn-cs"/>
                        </a:rPr>
                        <a:t>Q3</a:t>
                      </a:r>
                    </a:p>
                  </a:txBody>
                  <a:tcPr marL="6447" marR="6447" marT="6447" marB="0" anchor="b">
                    <a:solidFill>
                      <a:schemeClr val="accent1">
                        <a:lumMod val="20000"/>
                        <a:lumOff val="80000"/>
                      </a:schemeClr>
                    </a:solidFill>
                  </a:tcPr>
                </a:tc>
                <a:tc>
                  <a:txBody>
                    <a:bodyPr/>
                    <a:lstStyle/>
                    <a:p>
                      <a:pPr algn="ctr" fontAlgn="b"/>
                      <a:r>
                        <a:rPr lang="es-MX" sz="1200" b="1" u="none" strike="noStrike" kern="1200" dirty="0">
                          <a:solidFill>
                            <a:srgbClr val="0066FF"/>
                          </a:solidFill>
                          <a:effectLst/>
                          <a:latin typeface="+mn-lt"/>
                          <a:ea typeface="+mn-ea"/>
                          <a:cs typeface="+mn-cs"/>
                        </a:rPr>
                        <a:t>6</a:t>
                      </a:r>
                    </a:p>
                  </a:txBody>
                  <a:tcPr marL="6447" marR="6447" marT="6447" marB="0" anchor="b">
                    <a:solidFill>
                      <a:schemeClr val="accent1">
                        <a:lumMod val="20000"/>
                        <a:lumOff val="80000"/>
                      </a:schemeClr>
                    </a:solidFill>
                  </a:tcPr>
                </a:tc>
              </a:tr>
            </a:tbl>
          </a:graphicData>
        </a:graphic>
      </p:graphicFrame>
      <p:sp>
        <p:nvSpPr>
          <p:cNvPr id="4" name="3 CuadroTexto"/>
          <p:cNvSpPr txBox="1"/>
          <p:nvPr/>
        </p:nvSpPr>
        <p:spPr>
          <a:xfrm>
            <a:off x="242647" y="252754"/>
            <a:ext cx="8640960"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s-MX" sz="2000" b="1" dirty="0" smtClean="0">
                <a:solidFill>
                  <a:schemeClr val="tx1">
                    <a:lumMod val="65000"/>
                    <a:lumOff val="35000"/>
                  </a:schemeClr>
                </a:solidFill>
              </a:rPr>
              <a:t>Web of </a:t>
            </a:r>
            <a:r>
              <a:rPr lang="es-MX" sz="2000" b="1" dirty="0" err="1" smtClean="0">
                <a:solidFill>
                  <a:schemeClr val="tx1">
                    <a:lumMod val="65000"/>
                    <a:lumOff val="35000"/>
                  </a:schemeClr>
                </a:solidFill>
              </a:rPr>
              <a:t>Science</a:t>
            </a:r>
            <a:r>
              <a:rPr lang="es-MX" sz="2000" b="1" dirty="0" smtClean="0">
                <a:solidFill>
                  <a:schemeClr val="tx1">
                    <a:lumMod val="65000"/>
                    <a:lumOff val="35000"/>
                  </a:schemeClr>
                </a:solidFill>
              </a:rPr>
              <a:t> </a:t>
            </a:r>
            <a:r>
              <a:rPr lang="es-MX" sz="2000" b="1" dirty="0" smtClean="0">
                <a:solidFill>
                  <a:schemeClr val="tx1">
                    <a:lumMod val="65000"/>
                    <a:lumOff val="35000"/>
                  </a:schemeClr>
                </a:solidFill>
              </a:rPr>
              <a:t>– 20 títulos con mayor índice h </a:t>
            </a:r>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366722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nvPr>
        </p:nvGraphicFramePr>
        <p:xfrm>
          <a:off x="360066" y="980728"/>
          <a:ext cx="8424935" cy="5533171"/>
        </p:xfrm>
        <a:graphic>
          <a:graphicData uri="http://schemas.openxmlformats.org/drawingml/2006/table">
            <a:tbl>
              <a:tblPr>
                <a:tableStyleId>{5C22544A-7EE6-4342-B048-85BDC9FD1C3A}</a:tableStyleId>
              </a:tblPr>
              <a:tblGrid>
                <a:gridCol w="3024336"/>
                <a:gridCol w="3456384"/>
                <a:gridCol w="1152128"/>
                <a:gridCol w="792087"/>
              </a:tblGrid>
              <a:tr h="368677">
                <a:tc>
                  <a:txBody>
                    <a:bodyPr/>
                    <a:lstStyle/>
                    <a:p>
                      <a:pPr algn="ctr" fontAlgn="b"/>
                      <a:r>
                        <a:rPr lang="es-MX" sz="1400" b="1" u="none" strike="noStrike" kern="1200" dirty="0" smtClean="0">
                          <a:solidFill>
                            <a:schemeClr val="bg1"/>
                          </a:solidFill>
                          <a:effectLst/>
                          <a:latin typeface="+mn-lt"/>
                          <a:ea typeface="+mn-ea"/>
                          <a:cs typeface="+mn-cs"/>
                        </a:rPr>
                        <a:t>Área</a:t>
                      </a:r>
                      <a:br>
                        <a:rPr lang="es-MX" sz="1400" b="1" u="none" strike="noStrike" kern="1200" dirty="0" smtClean="0">
                          <a:solidFill>
                            <a:schemeClr val="bg1"/>
                          </a:solidFill>
                          <a:effectLst/>
                          <a:latin typeface="+mn-lt"/>
                          <a:ea typeface="+mn-ea"/>
                          <a:cs typeface="+mn-cs"/>
                        </a:rPr>
                      </a:br>
                      <a:endParaRPr lang="es-MX" sz="1400" b="1" u="none" strike="noStrike" kern="1200" dirty="0" smtClean="0">
                        <a:solidFill>
                          <a:schemeClr val="bg1"/>
                        </a:solidFill>
                        <a:effectLst/>
                        <a:latin typeface="+mn-lt"/>
                        <a:ea typeface="+mn-ea"/>
                        <a:cs typeface="+mn-cs"/>
                      </a:endParaRPr>
                    </a:p>
                  </a:txBody>
                  <a:tcPr marL="2520" marR="2520" marT="2520" marB="0" anchor="b">
                    <a:solidFill>
                      <a:srgbClr val="0066FF"/>
                    </a:solidFill>
                  </a:tcPr>
                </a:tc>
                <a:tc>
                  <a:txBody>
                    <a:bodyPr/>
                    <a:lstStyle/>
                    <a:p>
                      <a:pPr algn="ctr" fontAlgn="b"/>
                      <a:r>
                        <a:rPr lang="es-MX" sz="1400" b="1" u="none" strike="noStrike" kern="1200" dirty="0" smtClean="0">
                          <a:solidFill>
                            <a:schemeClr val="bg1"/>
                          </a:solidFill>
                          <a:effectLst/>
                          <a:latin typeface="+mn-lt"/>
                          <a:ea typeface="+mn-ea"/>
                          <a:cs typeface="+mn-cs"/>
                        </a:rPr>
                        <a:t>Revista</a:t>
                      </a:r>
                      <a:br>
                        <a:rPr lang="es-MX" sz="1400" b="1" u="none" strike="noStrike" kern="1200" dirty="0" smtClean="0">
                          <a:solidFill>
                            <a:schemeClr val="bg1"/>
                          </a:solidFill>
                          <a:effectLst/>
                          <a:latin typeface="+mn-lt"/>
                          <a:ea typeface="+mn-ea"/>
                          <a:cs typeface="+mn-cs"/>
                        </a:rPr>
                      </a:br>
                      <a:endParaRPr lang="es-MX" sz="1400" b="1" u="none" strike="noStrike" kern="1200" dirty="0">
                        <a:solidFill>
                          <a:schemeClr val="bg1"/>
                        </a:solidFill>
                        <a:effectLst/>
                        <a:latin typeface="+mn-lt"/>
                        <a:ea typeface="+mn-ea"/>
                        <a:cs typeface="+mn-cs"/>
                      </a:endParaRPr>
                    </a:p>
                  </a:txBody>
                  <a:tcPr marL="2520" marR="2520" marT="2520" marB="0" anchor="b">
                    <a:solidFill>
                      <a:srgbClr val="0066FF"/>
                    </a:solidFill>
                  </a:tcPr>
                </a:tc>
                <a:tc>
                  <a:txBody>
                    <a:bodyPr/>
                    <a:lstStyle/>
                    <a:p>
                      <a:pPr algn="ctr" fontAlgn="b"/>
                      <a:r>
                        <a:rPr lang="es-MX" sz="1400" b="1" u="none" strike="noStrike" kern="1200" dirty="0" smtClean="0">
                          <a:solidFill>
                            <a:schemeClr val="bg1"/>
                          </a:solidFill>
                          <a:effectLst/>
                          <a:latin typeface="+mn-lt"/>
                          <a:ea typeface="+mn-ea"/>
                          <a:cs typeface="+mn-cs"/>
                        </a:rPr>
                        <a:t>Clasificación CONACYT</a:t>
                      </a:r>
                      <a:endParaRPr lang="es-MX" sz="1400" b="1" u="none" strike="noStrike" kern="1200" dirty="0">
                        <a:solidFill>
                          <a:schemeClr val="bg1"/>
                        </a:solidFill>
                        <a:effectLst/>
                        <a:latin typeface="+mn-lt"/>
                        <a:ea typeface="+mn-ea"/>
                        <a:cs typeface="+mn-cs"/>
                      </a:endParaRPr>
                    </a:p>
                  </a:txBody>
                  <a:tcPr marL="2520" marR="2520" marT="2520" marB="0" anchor="b">
                    <a:solidFill>
                      <a:srgbClr val="0066FF"/>
                    </a:solidFill>
                  </a:tcPr>
                </a:tc>
                <a:tc>
                  <a:txBody>
                    <a:bodyPr/>
                    <a:lstStyle/>
                    <a:p>
                      <a:pPr algn="ctr" fontAlgn="b"/>
                      <a:r>
                        <a:rPr lang="es-MX" sz="1400" b="1" u="none" strike="noStrike" kern="1200" dirty="0" smtClean="0">
                          <a:solidFill>
                            <a:schemeClr val="bg1"/>
                          </a:solidFill>
                          <a:effectLst/>
                          <a:latin typeface="+mn-lt"/>
                          <a:ea typeface="+mn-ea"/>
                          <a:cs typeface="+mn-cs"/>
                        </a:rPr>
                        <a:t>Índice h</a:t>
                      </a:r>
                      <a:endParaRPr lang="es-MX" sz="1400" b="1" u="none" strike="noStrike" kern="1200" dirty="0">
                        <a:solidFill>
                          <a:schemeClr val="bg1"/>
                        </a:solidFill>
                        <a:effectLst/>
                        <a:latin typeface="+mn-lt"/>
                        <a:ea typeface="+mn-ea"/>
                        <a:cs typeface="+mn-cs"/>
                      </a:endParaRPr>
                    </a:p>
                  </a:txBody>
                  <a:tcPr marL="2520" marR="2520" marT="2520" marB="0" anchor="b">
                    <a:solidFill>
                      <a:srgbClr val="0066FF"/>
                    </a:solidFill>
                  </a:tcPr>
                </a:tc>
              </a:tr>
              <a:tr h="293784">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2520" marR="2520" marT="2520" marB="0" anchor="b"/>
                </a:tc>
                <a:tc>
                  <a:txBody>
                    <a:bodyPr/>
                    <a:lstStyle/>
                    <a:p>
                      <a:pPr algn="l" fontAlgn="b"/>
                      <a:r>
                        <a:rPr lang="es-MX" sz="1200" b="1" u="none" strike="noStrike" kern="1200" dirty="0" err="1">
                          <a:solidFill>
                            <a:srgbClr val="0066FF"/>
                          </a:solidFill>
                          <a:effectLst/>
                          <a:latin typeface="+mn-lt"/>
                          <a:ea typeface="+mn-ea"/>
                          <a:cs typeface="+mn-cs"/>
                        </a:rPr>
                        <a:t>Annals</a:t>
                      </a:r>
                      <a:r>
                        <a:rPr lang="es-MX" sz="1200" b="1" u="none" strike="noStrike" kern="1200" dirty="0">
                          <a:solidFill>
                            <a:srgbClr val="0066FF"/>
                          </a:solidFill>
                          <a:effectLst/>
                          <a:latin typeface="+mn-lt"/>
                          <a:ea typeface="+mn-ea"/>
                          <a:cs typeface="+mn-cs"/>
                        </a:rPr>
                        <a:t> of </a:t>
                      </a:r>
                      <a:r>
                        <a:rPr lang="es-MX" sz="1200" b="1" u="none" strike="noStrike" kern="1200" dirty="0" err="1">
                          <a:solidFill>
                            <a:srgbClr val="0066FF"/>
                          </a:solidFill>
                          <a:effectLst/>
                          <a:latin typeface="+mn-lt"/>
                          <a:ea typeface="+mn-ea"/>
                          <a:cs typeface="+mn-cs"/>
                        </a:rPr>
                        <a:t>Hepatology</a:t>
                      </a:r>
                      <a:endParaRPr lang="es-MX" sz="1200" b="1" u="none" strike="noStrike" kern="1200" dirty="0">
                        <a:solidFill>
                          <a:srgbClr val="0066FF"/>
                        </a:solidFill>
                        <a:effectLst/>
                        <a:latin typeface="+mn-lt"/>
                        <a:ea typeface="+mn-ea"/>
                        <a:cs typeface="+mn-cs"/>
                      </a:endParaRPr>
                    </a:p>
                  </a:txBody>
                  <a:tcPr marL="2520" marR="2520" marT="2520" marB="0" anchor="b"/>
                </a:tc>
                <a:tc>
                  <a:txBody>
                    <a:bodyPr/>
                    <a:lstStyle/>
                    <a:p>
                      <a:pPr algn="ctr" fontAlgn="b"/>
                      <a:r>
                        <a:rPr lang="es-MX" sz="1200" b="1" u="none" strike="noStrike" kern="1200" dirty="0">
                          <a:solidFill>
                            <a:srgbClr val="0066FF"/>
                          </a:solidFill>
                          <a:effectLst/>
                          <a:latin typeface="+mn-lt"/>
                          <a:ea typeface="+mn-ea"/>
                          <a:cs typeface="+mn-cs"/>
                        </a:rPr>
                        <a:t>Q2</a:t>
                      </a:r>
                    </a:p>
                  </a:txBody>
                  <a:tcPr marL="2520" marR="2520" marT="2520" marB="0" anchor="b"/>
                </a:tc>
                <a:tc>
                  <a:txBody>
                    <a:bodyPr/>
                    <a:lstStyle/>
                    <a:p>
                      <a:pPr algn="ctr" fontAlgn="b"/>
                      <a:r>
                        <a:rPr lang="es-MX" sz="1200" b="1" u="none" strike="noStrike" kern="1200" dirty="0">
                          <a:solidFill>
                            <a:srgbClr val="0066FF"/>
                          </a:solidFill>
                          <a:effectLst/>
                          <a:latin typeface="+mn-lt"/>
                          <a:ea typeface="+mn-ea"/>
                          <a:cs typeface="+mn-cs"/>
                        </a:rPr>
                        <a:t>23</a:t>
                      </a:r>
                    </a:p>
                  </a:txBody>
                  <a:tcPr marL="2520" marR="2520" marT="2520" marB="0" anchor="b"/>
                </a:tc>
              </a:tr>
              <a:tr h="293784">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2520" marR="2520" marT="2520" marB="0" anchor="b"/>
                </a:tc>
                <a:tc>
                  <a:txBody>
                    <a:bodyPr/>
                    <a:lstStyle/>
                    <a:p>
                      <a:pPr algn="l" fontAlgn="b"/>
                      <a:r>
                        <a:rPr lang="es-MX" sz="1200" b="1" u="none" strike="noStrike" kern="1200" dirty="0">
                          <a:solidFill>
                            <a:srgbClr val="0066FF"/>
                          </a:solidFill>
                          <a:effectLst/>
                          <a:latin typeface="+mn-lt"/>
                          <a:ea typeface="+mn-ea"/>
                          <a:cs typeface="+mn-cs"/>
                        </a:rPr>
                        <a:t>Salud Pública de México</a:t>
                      </a:r>
                    </a:p>
                  </a:txBody>
                  <a:tcPr marL="2520" marR="2520" marT="2520" marB="0" anchor="b"/>
                </a:tc>
                <a:tc>
                  <a:txBody>
                    <a:bodyPr/>
                    <a:lstStyle/>
                    <a:p>
                      <a:pPr algn="ctr" fontAlgn="b"/>
                      <a:r>
                        <a:rPr lang="es-MX" sz="1200" b="1" u="none" strike="noStrike" kern="1200" dirty="0">
                          <a:solidFill>
                            <a:srgbClr val="0066FF"/>
                          </a:solidFill>
                          <a:effectLst/>
                          <a:latin typeface="+mn-lt"/>
                          <a:ea typeface="+mn-ea"/>
                          <a:cs typeface="+mn-cs"/>
                        </a:rPr>
                        <a:t>Q2</a:t>
                      </a:r>
                    </a:p>
                  </a:txBody>
                  <a:tcPr marL="2520" marR="2520" marT="2520" marB="0" anchor="b"/>
                </a:tc>
                <a:tc>
                  <a:txBody>
                    <a:bodyPr/>
                    <a:lstStyle/>
                    <a:p>
                      <a:pPr algn="ctr" fontAlgn="b"/>
                      <a:r>
                        <a:rPr lang="es-MX" sz="1200" b="1" u="none" strike="noStrike" kern="1200" dirty="0">
                          <a:solidFill>
                            <a:srgbClr val="0066FF"/>
                          </a:solidFill>
                          <a:effectLst/>
                          <a:latin typeface="+mn-lt"/>
                          <a:ea typeface="+mn-ea"/>
                          <a:cs typeface="+mn-cs"/>
                        </a:rPr>
                        <a:t>18</a:t>
                      </a:r>
                    </a:p>
                  </a:txBody>
                  <a:tcPr marL="2520" marR="2520" marT="2520" marB="0" anchor="b"/>
                </a:tc>
              </a:tr>
              <a:tr h="293784">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2520" marR="2520" marT="2520"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Revista Mexicana de Astronomía y Astrofísica</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Q2</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11</a:t>
                      </a:r>
                    </a:p>
                  </a:txBody>
                  <a:tcPr marL="2520" marR="2520" marT="2520" marB="0" anchor="b"/>
                </a:tc>
              </a:tr>
              <a:tr h="196746">
                <a:tc>
                  <a:txBody>
                    <a:bodyPr/>
                    <a:lstStyle/>
                    <a:p>
                      <a:pPr marL="0" algn="l" defTabSz="914400" rtl="0" eaLnBrk="1" fontAlgn="b" latinLnBrk="0" hangingPunct="1"/>
                      <a:r>
                        <a:rPr lang="es-MX" sz="1200" b="1" u="none" strike="noStrike" kern="1200" dirty="0">
                          <a:solidFill>
                            <a:schemeClr val="accent6">
                              <a:lumMod val="75000"/>
                            </a:schemeClr>
                          </a:solidFill>
                          <a:effectLst/>
                          <a:latin typeface="+mn-lt"/>
                          <a:ea typeface="+mn-ea"/>
                          <a:cs typeface="+mn-cs"/>
                        </a:rPr>
                        <a:t>ll. Biología y Química</a:t>
                      </a:r>
                    </a:p>
                  </a:txBody>
                  <a:tcPr marL="2520" marR="2520" marT="2520" marB="0" anchor="b"/>
                </a:tc>
                <a:tc>
                  <a:txBody>
                    <a:bodyPr/>
                    <a:lstStyle/>
                    <a:p>
                      <a:pPr marL="0" algn="l" defTabSz="914400" rtl="0" eaLnBrk="1" fontAlgn="b" latinLnBrk="0" hangingPunct="1"/>
                      <a:r>
                        <a:rPr lang="es-MX" sz="1200" b="1" u="none" strike="noStrike" kern="1200" dirty="0">
                          <a:solidFill>
                            <a:schemeClr val="accent6">
                              <a:lumMod val="75000"/>
                            </a:schemeClr>
                          </a:solidFill>
                          <a:effectLst/>
                          <a:latin typeface="+mn-lt"/>
                          <a:ea typeface="+mn-ea"/>
                          <a:cs typeface="+mn-cs"/>
                        </a:rPr>
                        <a:t>Revista Mexicana de Biodiversidad</a:t>
                      </a:r>
                    </a:p>
                  </a:txBody>
                  <a:tcPr marL="2520" marR="2520" marT="2520" marB="0" anchor="b"/>
                </a:tc>
                <a:tc>
                  <a:txBody>
                    <a:bodyPr/>
                    <a:lstStyle/>
                    <a:p>
                      <a:pPr marL="0" algn="ctr" defTabSz="914400" rtl="0" eaLnBrk="1" fontAlgn="b" latinLnBrk="0" hangingPunct="1"/>
                      <a:r>
                        <a:rPr lang="es-MX" sz="1200" b="1" u="none" strike="noStrike" kern="1200" dirty="0">
                          <a:solidFill>
                            <a:schemeClr val="accent6">
                              <a:lumMod val="75000"/>
                            </a:schemeClr>
                          </a:solidFill>
                          <a:effectLst/>
                          <a:latin typeface="+mn-lt"/>
                          <a:ea typeface="+mn-ea"/>
                          <a:cs typeface="+mn-cs"/>
                        </a:rPr>
                        <a:t>Q3</a:t>
                      </a:r>
                    </a:p>
                  </a:txBody>
                  <a:tcPr marL="2520" marR="2520" marT="2520" marB="0" anchor="b"/>
                </a:tc>
                <a:tc>
                  <a:txBody>
                    <a:bodyPr/>
                    <a:lstStyle/>
                    <a:p>
                      <a:pPr marL="0" algn="ctr" defTabSz="914400" rtl="0" eaLnBrk="1" fontAlgn="b" latinLnBrk="0" hangingPunct="1"/>
                      <a:r>
                        <a:rPr lang="es-MX" sz="1200" b="1" u="none" strike="noStrike" kern="1200" dirty="0">
                          <a:solidFill>
                            <a:schemeClr val="accent6">
                              <a:lumMod val="75000"/>
                            </a:schemeClr>
                          </a:solidFill>
                          <a:effectLst/>
                          <a:latin typeface="+mn-lt"/>
                          <a:ea typeface="+mn-ea"/>
                          <a:cs typeface="+mn-cs"/>
                        </a:rPr>
                        <a:t>11</a:t>
                      </a:r>
                    </a:p>
                  </a:txBody>
                  <a:tcPr marL="2520" marR="2520" marT="2520" marB="0" anchor="b"/>
                </a:tc>
              </a:tr>
              <a:tr h="293784">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2520" marR="2520" marT="2520"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Revista Mexicana de Ciencias Geológicas</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10</a:t>
                      </a:r>
                    </a:p>
                  </a:txBody>
                  <a:tcPr marL="2520" marR="2520" marT="2520" marB="0" anchor="b"/>
                </a:tc>
              </a:tr>
              <a:tr h="196746">
                <a:tc>
                  <a:txBody>
                    <a:bodyPr/>
                    <a:lstStyle/>
                    <a:p>
                      <a:pPr marL="0" algn="l" defTabSz="914400" rtl="0" eaLnBrk="1" fontAlgn="b" latinLnBrk="0" hangingPunct="1"/>
                      <a:r>
                        <a:rPr lang="es-MX" sz="1200" b="1" u="none" strike="noStrike" kern="1200" dirty="0">
                          <a:solidFill>
                            <a:schemeClr val="accent6">
                              <a:lumMod val="75000"/>
                            </a:schemeClr>
                          </a:solidFill>
                          <a:effectLst/>
                          <a:latin typeface="+mn-lt"/>
                          <a:ea typeface="+mn-ea"/>
                          <a:cs typeface="+mn-cs"/>
                        </a:rPr>
                        <a:t>ll. Biología y Química</a:t>
                      </a:r>
                    </a:p>
                  </a:txBody>
                  <a:tcPr marL="2520" marR="2520" marT="2520" marB="0" anchor="b"/>
                </a:tc>
                <a:tc>
                  <a:txBody>
                    <a:bodyPr/>
                    <a:lstStyle/>
                    <a:p>
                      <a:pPr marL="0" algn="l" defTabSz="914400" rtl="0" eaLnBrk="1" fontAlgn="b" latinLnBrk="0" hangingPunct="1"/>
                      <a:r>
                        <a:rPr lang="es-MX" sz="1200" b="1" u="none" strike="noStrike" kern="1200" dirty="0">
                          <a:solidFill>
                            <a:schemeClr val="accent6">
                              <a:lumMod val="75000"/>
                            </a:schemeClr>
                          </a:solidFill>
                          <a:effectLst/>
                          <a:latin typeface="+mn-lt"/>
                          <a:ea typeface="+mn-ea"/>
                          <a:cs typeface="+mn-cs"/>
                        </a:rPr>
                        <a:t>Ciencias Marinas</a:t>
                      </a:r>
                    </a:p>
                  </a:txBody>
                  <a:tcPr marL="2520" marR="2520" marT="2520" marB="0" anchor="b"/>
                </a:tc>
                <a:tc>
                  <a:txBody>
                    <a:bodyPr/>
                    <a:lstStyle/>
                    <a:p>
                      <a:pPr marL="0" algn="ctr" defTabSz="914400" rtl="0" eaLnBrk="1" fontAlgn="b" latinLnBrk="0" hangingPunct="1"/>
                      <a:r>
                        <a:rPr lang="es-MX" sz="1200" b="1" u="none" strike="noStrike" kern="1200" dirty="0">
                          <a:solidFill>
                            <a:schemeClr val="accent6">
                              <a:lumMod val="75000"/>
                            </a:schemeClr>
                          </a:solidFill>
                          <a:effectLst/>
                          <a:latin typeface="+mn-lt"/>
                          <a:ea typeface="+mn-ea"/>
                          <a:cs typeface="+mn-cs"/>
                        </a:rPr>
                        <a:t>Q3</a:t>
                      </a:r>
                    </a:p>
                  </a:txBody>
                  <a:tcPr marL="2520" marR="2520" marT="2520" marB="0" anchor="b"/>
                </a:tc>
                <a:tc>
                  <a:txBody>
                    <a:bodyPr/>
                    <a:lstStyle/>
                    <a:p>
                      <a:pPr marL="0" algn="ctr" defTabSz="914400" rtl="0" eaLnBrk="1" fontAlgn="b" latinLnBrk="0" hangingPunct="1"/>
                      <a:r>
                        <a:rPr lang="es-MX" sz="1200" b="1" u="none" strike="noStrike" kern="1200" dirty="0">
                          <a:solidFill>
                            <a:schemeClr val="accent6">
                              <a:lumMod val="75000"/>
                            </a:schemeClr>
                          </a:solidFill>
                          <a:effectLst/>
                          <a:latin typeface="+mn-lt"/>
                          <a:ea typeface="+mn-ea"/>
                          <a:cs typeface="+mn-cs"/>
                        </a:rPr>
                        <a:t>10</a:t>
                      </a:r>
                    </a:p>
                  </a:txBody>
                  <a:tcPr marL="2520" marR="2520" marT="2520" marB="0" anchor="b"/>
                </a:tc>
              </a:tr>
              <a:tr h="208532">
                <a:tc>
                  <a:txBody>
                    <a:bodyPr/>
                    <a:lstStyle/>
                    <a:p>
                      <a:pPr algn="l" fontAlgn="b"/>
                      <a:r>
                        <a:rPr lang="es-MX" sz="1200" b="1" u="none" strike="noStrike" kern="1200" dirty="0" err="1">
                          <a:solidFill>
                            <a:schemeClr val="bg2">
                              <a:lumMod val="25000"/>
                            </a:schemeClr>
                          </a:solidFill>
                          <a:effectLst/>
                          <a:latin typeface="+mn-lt"/>
                          <a:ea typeface="+mn-ea"/>
                          <a:cs typeface="+mn-cs"/>
                        </a:rPr>
                        <a:t>Vll</a:t>
                      </a:r>
                      <a:r>
                        <a:rPr lang="es-MX" sz="1200" b="1" u="none" strike="noStrike" kern="1200" dirty="0">
                          <a:solidFill>
                            <a:schemeClr val="bg2">
                              <a:lumMod val="25000"/>
                            </a:schemeClr>
                          </a:solidFill>
                          <a:effectLst/>
                          <a:latin typeface="+mn-lt"/>
                          <a:ea typeface="+mn-ea"/>
                          <a:cs typeface="+mn-cs"/>
                        </a:rPr>
                        <a:t>. Ingenierías</a:t>
                      </a:r>
                    </a:p>
                  </a:txBody>
                  <a:tcPr marL="2520" marR="2520" marT="2520" marB="0" anchor="b"/>
                </a:tc>
                <a:tc>
                  <a:txBody>
                    <a:bodyPr/>
                    <a:lstStyle/>
                    <a:p>
                      <a:pPr algn="l" fontAlgn="b"/>
                      <a:r>
                        <a:rPr lang="en-US" sz="1200" b="1" u="none" strike="noStrike" kern="1200" dirty="0">
                          <a:solidFill>
                            <a:schemeClr val="bg2">
                              <a:lumMod val="25000"/>
                            </a:schemeClr>
                          </a:solidFill>
                          <a:effectLst/>
                          <a:latin typeface="+mn-lt"/>
                          <a:ea typeface="+mn-ea"/>
                          <a:cs typeface="+mn-cs"/>
                        </a:rPr>
                        <a:t>Journal of Applied Research and Technology</a:t>
                      </a:r>
                    </a:p>
                  </a:txBody>
                  <a:tcPr marL="2520" marR="2520" marT="2520" marB="0" anchor="b"/>
                </a:tc>
                <a:tc>
                  <a:txBody>
                    <a:bodyPr/>
                    <a:lstStyle/>
                    <a:p>
                      <a:pPr algn="ctr" fontAlgn="b"/>
                      <a:r>
                        <a:rPr lang="es-MX" sz="1200" b="1" u="none" strike="noStrike" kern="1200" dirty="0">
                          <a:solidFill>
                            <a:schemeClr val="bg2">
                              <a:lumMod val="25000"/>
                            </a:schemeClr>
                          </a:solidFill>
                          <a:effectLst/>
                          <a:latin typeface="+mn-lt"/>
                          <a:ea typeface="+mn-ea"/>
                          <a:cs typeface="+mn-cs"/>
                        </a:rPr>
                        <a:t>Q2</a:t>
                      </a:r>
                    </a:p>
                  </a:txBody>
                  <a:tcPr marL="2520" marR="2520" marT="2520" marB="0" anchor="b"/>
                </a:tc>
                <a:tc>
                  <a:txBody>
                    <a:bodyPr/>
                    <a:lstStyle/>
                    <a:p>
                      <a:pPr algn="ctr" fontAlgn="b"/>
                      <a:r>
                        <a:rPr lang="es-MX" sz="1200" b="1" u="none" strike="noStrike" kern="1200" dirty="0">
                          <a:solidFill>
                            <a:schemeClr val="bg2">
                              <a:lumMod val="25000"/>
                            </a:schemeClr>
                          </a:solidFill>
                          <a:effectLst/>
                          <a:latin typeface="+mn-lt"/>
                          <a:ea typeface="+mn-ea"/>
                          <a:cs typeface="+mn-cs"/>
                        </a:rPr>
                        <a:t>10</a:t>
                      </a:r>
                    </a:p>
                  </a:txBody>
                  <a:tcPr marL="2520" marR="2520" marT="2520" marB="0" anchor="b"/>
                </a:tc>
              </a:tr>
              <a:tr h="221785">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2520" marR="2520" marT="2520"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Atmósfera</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9</a:t>
                      </a:r>
                    </a:p>
                  </a:txBody>
                  <a:tcPr marL="2520" marR="2520" marT="2520" marB="0" anchor="b"/>
                </a:tc>
              </a:tr>
              <a:tr h="295713">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2520" marR="2520" marT="2520"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Revista Mexicana de Física</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Q4</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9</a:t>
                      </a:r>
                    </a:p>
                  </a:txBody>
                  <a:tcPr marL="2520" marR="2520" marT="2520" marB="0" anchor="b"/>
                </a:tc>
              </a:tr>
              <a:tr h="221785">
                <a:tc>
                  <a:txBody>
                    <a:bodyPr/>
                    <a:lstStyle/>
                    <a:p>
                      <a:pPr marL="0" algn="l" defTabSz="914400" rtl="0" eaLnBrk="1" fontAlgn="b" latinLnBrk="0" hangingPunct="1"/>
                      <a:r>
                        <a:rPr lang="es-MX" sz="1200" b="1" u="none" strike="noStrike" kern="1200" dirty="0">
                          <a:solidFill>
                            <a:schemeClr val="accent6">
                              <a:lumMod val="75000"/>
                            </a:schemeClr>
                          </a:solidFill>
                          <a:effectLst/>
                          <a:latin typeface="+mn-lt"/>
                          <a:ea typeface="+mn-ea"/>
                          <a:cs typeface="+mn-cs"/>
                        </a:rPr>
                        <a:t>ll. Biología y Química</a:t>
                      </a:r>
                    </a:p>
                  </a:txBody>
                  <a:tcPr marL="2520" marR="2520" marT="2520" marB="0" anchor="b"/>
                </a:tc>
                <a:tc>
                  <a:txBody>
                    <a:bodyPr/>
                    <a:lstStyle/>
                    <a:p>
                      <a:pPr marL="0" algn="l" defTabSz="914400" rtl="0" eaLnBrk="1" fontAlgn="b" latinLnBrk="0" hangingPunct="1"/>
                      <a:r>
                        <a:rPr lang="en-US" sz="1200" b="1" u="none" strike="noStrike" kern="1200" dirty="0">
                          <a:solidFill>
                            <a:schemeClr val="accent6">
                              <a:lumMod val="75000"/>
                            </a:schemeClr>
                          </a:solidFill>
                          <a:effectLst/>
                          <a:latin typeface="+mn-lt"/>
                          <a:ea typeface="+mn-ea"/>
                          <a:cs typeface="+mn-cs"/>
                        </a:rPr>
                        <a:t>Journal of the Mexican Chemical Society</a:t>
                      </a:r>
                    </a:p>
                  </a:txBody>
                  <a:tcPr marL="2520" marR="2520" marT="2520" marB="0" anchor="b"/>
                </a:tc>
                <a:tc>
                  <a:txBody>
                    <a:bodyPr/>
                    <a:lstStyle/>
                    <a:p>
                      <a:pPr marL="0" algn="ctr" defTabSz="914400" rtl="0" eaLnBrk="1" fontAlgn="b" latinLnBrk="0" hangingPunct="1"/>
                      <a:r>
                        <a:rPr lang="es-MX" sz="1200" b="1" u="none" strike="noStrike" kern="1200" dirty="0">
                          <a:solidFill>
                            <a:schemeClr val="accent6">
                              <a:lumMod val="75000"/>
                            </a:schemeClr>
                          </a:solidFill>
                          <a:effectLst/>
                          <a:latin typeface="+mn-lt"/>
                          <a:ea typeface="+mn-ea"/>
                          <a:cs typeface="+mn-cs"/>
                        </a:rPr>
                        <a:t>Q3</a:t>
                      </a:r>
                    </a:p>
                  </a:txBody>
                  <a:tcPr marL="2520" marR="2520" marT="2520" marB="0" anchor="b"/>
                </a:tc>
                <a:tc>
                  <a:txBody>
                    <a:bodyPr/>
                    <a:lstStyle/>
                    <a:p>
                      <a:pPr marL="0" algn="ctr" defTabSz="914400" rtl="0" eaLnBrk="1" fontAlgn="b" latinLnBrk="0" hangingPunct="1"/>
                      <a:r>
                        <a:rPr lang="es-MX" sz="1200" b="1" u="none" strike="noStrike" kern="1200" dirty="0">
                          <a:solidFill>
                            <a:schemeClr val="accent6">
                              <a:lumMod val="75000"/>
                            </a:schemeClr>
                          </a:solidFill>
                          <a:effectLst/>
                          <a:latin typeface="+mn-lt"/>
                          <a:ea typeface="+mn-ea"/>
                          <a:cs typeface="+mn-cs"/>
                        </a:rPr>
                        <a:t>9</a:t>
                      </a:r>
                    </a:p>
                  </a:txBody>
                  <a:tcPr marL="2520" marR="2520" marT="2520" marB="0" anchor="b"/>
                </a:tc>
              </a:tr>
              <a:tr h="293784">
                <a:tc>
                  <a:txBody>
                    <a:bodyPr/>
                    <a:lstStyle/>
                    <a:p>
                      <a:pPr algn="l" fontAlgn="b"/>
                      <a:r>
                        <a:rPr lang="es-MX" sz="1200" b="1" u="none" strike="noStrike" kern="1200" dirty="0" err="1">
                          <a:solidFill>
                            <a:srgbClr val="843F06"/>
                          </a:solidFill>
                          <a:effectLst/>
                          <a:latin typeface="+mn-lt"/>
                          <a:ea typeface="+mn-ea"/>
                          <a:cs typeface="+mn-cs"/>
                        </a:rPr>
                        <a:t>Vl</a:t>
                      </a:r>
                      <a:r>
                        <a:rPr lang="es-MX" sz="1200" b="1" u="none" strike="noStrike" kern="1200" dirty="0">
                          <a:solidFill>
                            <a:srgbClr val="843F06"/>
                          </a:solidFill>
                          <a:effectLst/>
                          <a:latin typeface="+mn-lt"/>
                          <a:ea typeface="+mn-ea"/>
                          <a:cs typeface="+mn-cs"/>
                        </a:rPr>
                        <a:t>. Biotecnología y Ciencias Agropecuarias</a:t>
                      </a:r>
                    </a:p>
                  </a:txBody>
                  <a:tcPr marL="2520" marR="2520" marT="2520" marB="0" anchor="b"/>
                </a:tc>
                <a:tc>
                  <a:txBody>
                    <a:bodyPr/>
                    <a:lstStyle/>
                    <a:p>
                      <a:pPr algn="l" fontAlgn="b"/>
                      <a:r>
                        <a:rPr lang="es-MX" sz="1200" b="1" u="none" strike="noStrike" kern="1200" dirty="0">
                          <a:solidFill>
                            <a:srgbClr val="843F06"/>
                          </a:solidFill>
                          <a:effectLst/>
                          <a:latin typeface="+mn-lt"/>
                          <a:ea typeface="+mn-ea"/>
                          <a:cs typeface="+mn-cs"/>
                        </a:rPr>
                        <a:t>Tropical and Subtropical </a:t>
                      </a:r>
                      <a:r>
                        <a:rPr lang="es-MX" sz="1200" b="1" u="none" strike="noStrike" kern="1200" dirty="0" err="1">
                          <a:solidFill>
                            <a:srgbClr val="843F06"/>
                          </a:solidFill>
                          <a:effectLst/>
                          <a:latin typeface="+mn-lt"/>
                          <a:ea typeface="+mn-ea"/>
                          <a:cs typeface="+mn-cs"/>
                        </a:rPr>
                        <a:t>Agroecosystems</a:t>
                      </a:r>
                      <a:endParaRPr lang="es-MX" sz="1200" b="1" u="none" strike="noStrike" kern="1200" dirty="0">
                        <a:solidFill>
                          <a:srgbClr val="843F06"/>
                        </a:solidFill>
                        <a:effectLst/>
                        <a:latin typeface="+mn-lt"/>
                        <a:ea typeface="+mn-ea"/>
                        <a:cs typeface="+mn-cs"/>
                      </a:endParaRPr>
                    </a:p>
                  </a:txBody>
                  <a:tcPr marL="2520" marR="2520" marT="2520" marB="0" anchor="b"/>
                </a:tc>
                <a:tc>
                  <a:txBody>
                    <a:bodyPr/>
                    <a:lstStyle/>
                    <a:p>
                      <a:pPr algn="ctr" fontAlgn="b"/>
                      <a:r>
                        <a:rPr lang="es-MX" sz="1200" b="1" u="none" strike="noStrike" kern="1200" dirty="0">
                          <a:solidFill>
                            <a:srgbClr val="843F06"/>
                          </a:solidFill>
                          <a:effectLst/>
                          <a:latin typeface="+mn-lt"/>
                          <a:ea typeface="+mn-ea"/>
                          <a:cs typeface="+mn-cs"/>
                        </a:rPr>
                        <a:t>Q4</a:t>
                      </a:r>
                    </a:p>
                  </a:txBody>
                  <a:tcPr marL="2520" marR="2520" marT="2520" marB="0" anchor="b"/>
                </a:tc>
                <a:tc>
                  <a:txBody>
                    <a:bodyPr/>
                    <a:lstStyle/>
                    <a:p>
                      <a:pPr algn="ctr" fontAlgn="b"/>
                      <a:r>
                        <a:rPr lang="es-MX" sz="1200" b="1" u="none" strike="noStrike" kern="1200" dirty="0">
                          <a:solidFill>
                            <a:srgbClr val="843F06"/>
                          </a:solidFill>
                          <a:effectLst/>
                          <a:latin typeface="+mn-lt"/>
                          <a:ea typeface="+mn-ea"/>
                          <a:cs typeface="+mn-cs"/>
                        </a:rPr>
                        <a:t>9</a:t>
                      </a:r>
                    </a:p>
                  </a:txBody>
                  <a:tcPr marL="2520" marR="2520" marT="2520" marB="0" anchor="b"/>
                </a:tc>
              </a:tr>
              <a:tr h="293784">
                <a:tc>
                  <a:txBody>
                    <a:bodyPr/>
                    <a:lstStyle/>
                    <a:p>
                      <a:pPr marL="0" algn="l" defTabSz="914400" rtl="0" eaLnBrk="1" fontAlgn="b" latinLnBrk="0" hangingPunct="1"/>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2520" marR="2520" marT="2520" marB="0" anchor="b"/>
                </a:tc>
                <a:tc>
                  <a:txBody>
                    <a:bodyPr/>
                    <a:lstStyle/>
                    <a:p>
                      <a:pPr marL="0" algn="l" defTabSz="914400" rtl="0" eaLnBrk="1" fontAlgn="b" latinLnBrk="0" hangingPunct="1"/>
                      <a:r>
                        <a:rPr lang="es-MX" sz="1200" b="1" u="none" strike="noStrike" kern="1200" dirty="0">
                          <a:solidFill>
                            <a:srgbClr val="0066FF"/>
                          </a:solidFill>
                          <a:effectLst/>
                          <a:latin typeface="+mn-lt"/>
                          <a:ea typeface="+mn-ea"/>
                          <a:cs typeface="+mn-cs"/>
                        </a:rPr>
                        <a:t>Cirugía y Cirujanos</a:t>
                      </a:r>
                    </a:p>
                  </a:txBody>
                  <a:tcPr marL="2520" marR="2520" marT="2520"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Q4</a:t>
                      </a:r>
                    </a:p>
                  </a:txBody>
                  <a:tcPr marL="2520" marR="2520" marT="2520"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8</a:t>
                      </a:r>
                    </a:p>
                  </a:txBody>
                  <a:tcPr marL="2520" marR="2520" marT="2520" marB="0" anchor="b"/>
                </a:tc>
              </a:tr>
              <a:tr h="293784">
                <a:tc>
                  <a:txBody>
                    <a:bodyPr/>
                    <a:lstStyle/>
                    <a:p>
                      <a:pPr marL="0" algn="l" defTabSz="914400" rtl="0" eaLnBrk="1" fontAlgn="b" latinLnBrk="0" hangingPunct="1"/>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2520" marR="2520" marT="2520" marB="0" anchor="b"/>
                </a:tc>
                <a:tc>
                  <a:txBody>
                    <a:bodyPr/>
                    <a:lstStyle/>
                    <a:p>
                      <a:pPr marL="0" algn="l" defTabSz="914400" rtl="0" eaLnBrk="1" fontAlgn="b" latinLnBrk="0" hangingPunct="1"/>
                      <a:r>
                        <a:rPr lang="es-MX" sz="1200" b="1" u="none" strike="noStrike" kern="1200" dirty="0">
                          <a:solidFill>
                            <a:srgbClr val="0066FF"/>
                          </a:solidFill>
                          <a:effectLst/>
                          <a:latin typeface="+mn-lt"/>
                          <a:ea typeface="+mn-ea"/>
                          <a:cs typeface="+mn-cs"/>
                        </a:rPr>
                        <a:t>Revista de Investigación Clínica</a:t>
                      </a:r>
                    </a:p>
                  </a:txBody>
                  <a:tcPr marL="2520" marR="2520" marT="2520"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Q3</a:t>
                      </a:r>
                    </a:p>
                  </a:txBody>
                  <a:tcPr marL="2520" marR="2520" marT="2520"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8</a:t>
                      </a:r>
                    </a:p>
                  </a:txBody>
                  <a:tcPr marL="2520" marR="2520" marT="2520" marB="0" anchor="b"/>
                </a:tc>
              </a:tr>
              <a:tr h="293784">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2520" marR="2520" marT="2520"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Revista Internacional de Contaminación Ambiental</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7</a:t>
                      </a:r>
                    </a:p>
                  </a:txBody>
                  <a:tcPr marL="2520" marR="2520" marT="2520" marB="0" anchor="b"/>
                </a:tc>
              </a:tr>
              <a:tr h="293784">
                <a:tc>
                  <a:txBody>
                    <a:bodyPr/>
                    <a:lstStyle/>
                    <a:p>
                      <a:pPr marL="0" algn="l" defTabSz="914400" rtl="0" eaLnBrk="1" fontAlgn="b" latinLnBrk="0" hangingPunct="1"/>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2520" marR="2520" marT="2520" marB="0" anchor="b"/>
                </a:tc>
                <a:tc>
                  <a:txBody>
                    <a:bodyPr/>
                    <a:lstStyle/>
                    <a:p>
                      <a:pPr marL="0" algn="l" defTabSz="914400" rtl="0" eaLnBrk="1" fontAlgn="b" latinLnBrk="0" hangingPunct="1"/>
                      <a:r>
                        <a:rPr lang="es-MX" sz="1200" b="1" u="none" strike="noStrike" kern="1200" dirty="0">
                          <a:solidFill>
                            <a:srgbClr val="0066FF"/>
                          </a:solidFill>
                          <a:effectLst/>
                          <a:latin typeface="+mn-lt"/>
                          <a:ea typeface="+mn-ea"/>
                          <a:cs typeface="+mn-cs"/>
                        </a:rPr>
                        <a:t>Revista de Gastroenterología de México</a:t>
                      </a:r>
                    </a:p>
                  </a:txBody>
                  <a:tcPr marL="2520" marR="2520" marT="2520"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Q4</a:t>
                      </a:r>
                    </a:p>
                  </a:txBody>
                  <a:tcPr marL="2520" marR="2520" marT="2520"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7</a:t>
                      </a:r>
                    </a:p>
                  </a:txBody>
                  <a:tcPr marL="2520" marR="2520" marT="2520" marB="0" anchor="b"/>
                </a:tc>
              </a:tr>
              <a:tr h="231430">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2520" marR="2520" marT="2520"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Boletín de la Sociedad Geológica Mexicana</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7</a:t>
                      </a:r>
                    </a:p>
                  </a:txBody>
                  <a:tcPr marL="2520" marR="2520" marT="2520" marB="0" anchor="b"/>
                </a:tc>
              </a:tr>
              <a:tr h="233359">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2520" marR="2520" marT="2520"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Geofísica Internacional</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Q2</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6</a:t>
                      </a:r>
                    </a:p>
                  </a:txBody>
                  <a:tcPr marL="2520" marR="2520" marT="2520" marB="0" anchor="b"/>
                </a:tc>
              </a:tr>
              <a:tr h="235288">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2520" marR="2520" marT="2520"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Hidrobiológica</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2520" marR="2520" marT="2520"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6</a:t>
                      </a:r>
                    </a:p>
                  </a:txBody>
                  <a:tcPr marL="2520" marR="2520" marT="2520" marB="0" anchor="b"/>
                </a:tc>
              </a:tr>
              <a:tr h="196706">
                <a:tc>
                  <a:txBody>
                    <a:bodyPr/>
                    <a:lstStyle/>
                    <a:p>
                      <a:pPr marL="0" algn="l" defTabSz="914400" rtl="0" eaLnBrk="1" fontAlgn="b" latinLnBrk="0" hangingPunct="1"/>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2520" marR="2520" marT="2520" marB="0" anchor="b"/>
                </a:tc>
                <a:tc>
                  <a:txBody>
                    <a:bodyPr/>
                    <a:lstStyle/>
                    <a:p>
                      <a:pPr marL="0" algn="l" defTabSz="914400" rtl="0" eaLnBrk="1" fontAlgn="b" latinLnBrk="0" hangingPunct="1"/>
                      <a:r>
                        <a:rPr lang="es-MX" sz="1200" b="1" u="none" strike="noStrike" kern="1200" dirty="0">
                          <a:solidFill>
                            <a:srgbClr val="0066FF"/>
                          </a:solidFill>
                          <a:effectLst/>
                          <a:latin typeface="+mn-lt"/>
                          <a:ea typeface="+mn-ea"/>
                          <a:cs typeface="+mn-cs"/>
                        </a:rPr>
                        <a:t>Archivos de Cardiología de México</a:t>
                      </a:r>
                    </a:p>
                  </a:txBody>
                  <a:tcPr marL="2520" marR="2520" marT="2520"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Q4</a:t>
                      </a:r>
                    </a:p>
                  </a:txBody>
                  <a:tcPr marL="2520" marR="2520" marT="2520"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6</a:t>
                      </a:r>
                    </a:p>
                  </a:txBody>
                  <a:tcPr marL="2520" marR="2520" marT="2520" marB="0" anchor="b"/>
                </a:tc>
              </a:tr>
              <a:tr h="221785">
                <a:tc>
                  <a:txBody>
                    <a:bodyPr/>
                    <a:lstStyle/>
                    <a:p>
                      <a:pPr marL="0" algn="l" defTabSz="914400" rtl="0" eaLnBrk="1" fontAlgn="b" latinLnBrk="0" hangingPunct="1"/>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2520" marR="2520" marT="2520" marB="0" anchor="b"/>
                </a:tc>
                <a:tc>
                  <a:txBody>
                    <a:bodyPr/>
                    <a:lstStyle/>
                    <a:p>
                      <a:pPr marL="0" algn="l" defTabSz="914400" rtl="0" eaLnBrk="1" fontAlgn="b" latinLnBrk="0" hangingPunct="1"/>
                      <a:r>
                        <a:rPr lang="es-MX" sz="1200" b="1" u="none" strike="noStrike" kern="1200" dirty="0">
                          <a:solidFill>
                            <a:srgbClr val="0066FF"/>
                          </a:solidFill>
                          <a:effectLst/>
                          <a:latin typeface="+mn-lt"/>
                          <a:ea typeface="+mn-ea"/>
                          <a:cs typeface="+mn-cs"/>
                        </a:rPr>
                        <a:t>Gaceta Médica de México</a:t>
                      </a:r>
                    </a:p>
                  </a:txBody>
                  <a:tcPr marL="2520" marR="2520" marT="2520"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Q3</a:t>
                      </a:r>
                    </a:p>
                  </a:txBody>
                  <a:tcPr marL="2520" marR="2520" marT="2520"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6</a:t>
                      </a:r>
                    </a:p>
                  </a:txBody>
                  <a:tcPr marL="2520" marR="2520" marT="2520" marB="0" anchor="b"/>
                </a:tc>
              </a:tr>
            </a:tbl>
          </a:graphicData>
        </a:graphic>
      </p:graphicFrame>
      <p:sp>
        <p:nvSpPr>
          <p:cNvPr id="3" name="2 CuadroTexto"/>
          <p:cNvSpPr txBox="1"/>
          <p:nvPr/>
        </p:nvSpPr>
        <p:spPr>
          <a:xfrm>
            <a:off x="251750" y="350987"/>
            <a:ext cx="8505817" cy="369332"/>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s-MX" b="1" dirty="0" err="1" smtClean="0">
                <a:solidFill>
                  <a:schemeClr val="tx1">
                    <a:lumMod val="65000"/>
                    <a:lumOff val="35000"/>
                  </a:schemeClr>
                </a:solidFill>
              </a:rPr>
              <a:t>Scopus</a:t>
            </a:r>
            <a:r>
              <a:rPr lang="es-MX" b="1" dirty="0" smtClean="0">
                <a:solidFill>
                  <a:schemeClr val="tx1">
                    <a:lumMod val="65000"/>
                    <a:lumOff val="35000"/>
                  </a:schemeClr>
                </a:solidFill>
              </a:rPr>
              <a:t> – 20 títulos con mayor índice h </a:t>
            </a:r>
            <a:endParaRPr lang="es-MX" b="1" dirty="0">
              <a:solidFill>
                <a:schemeClr val="tx1">
                  <a:lumMod val="65000"/>
                  <a:lumOff val="35000"/>
                </a:schemeClr>
              </a:solidFill>
            </a:endParaRPr>
          </a:p>
        </p:txBody>
      </p:sp>
    </p:spTree>
    <p:extLst>
      <p:ext uri="{BB962C8B-B14F-4D97-AF65-F5344CB8AC3E}">
        <p14:creationId xmlns:p14="http://schemas.microsoft.com/office/powerpoint/2010/main" val="352568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
          <a:srcRect l="18500" t="25501" r="24406" b="27071"/>
          <a:stretch/>
        </p:blipFill>
        <p:spPr>
          <a:xfrm>
            <a:off x="251520" y="393998"/>
            <a:ext cx="8892481" cy="4331146"/>
          </a:xfrm>
          <a:prstGeom prst="rect">
            <a:avLst/>
          </a:prstGeom>
        </p:spPr>
      </p:pic>
      <p:sp>
        <p:nvSpPr>
          <p:cNvPr id="9" name="CuadroTexto 8"/>
          <p:cNvSpPr txBox="1"/>
          <p:nvPr/>
        </p:nvSpPr>
        <p:spPr>
          <a:xfrm>
            <a:off x="5205845" y="6151526"/>
            <a:ext cx="4190691" cy="1077218"/>
          </a:xfrm>
          <a:prstGeom prst="rect">
            <a:avLst/>
          </a:prstGeom>
          <a:noFill/>
        </p:spPr>
        <p:txBody>
          <a:bodyPr wrap="square" rtlCol="0">
            <a:spAutoFit/>
          </a:bodyPr>
          <a:lstStyle/>
          <a:p>
            <a:r>
              <a:rPr lang="en-US" sz="1200" b="1" dirty="0"/>
              <a:t>The journal coverage of Web of Science and Scopus: a comparative analysis</a:t>
            </a:r>
          </a:p>
          <a:p>
            <a:r>
              <a:rPr lang="es-MX" sz="1000" dirty="0" err="1"/>
              <a:t>Mongeon</a:t>
            </a:r>
            <a:r>
              <a:rPr lang="es-MX" sz="1000" dirty="0"/>
              <a:t>, P. &amp; Paul-</a:t>
            </a:r>
            <a:r>
              <a:rPr lang="es-MX" sz="1000" dirty="0" err="1"/>
              <a:t>Hus</a:t>
            </a:r>
            <a:r>
              <a:rPr lang="es-MX" sz="1000" dirty="0"/>
              <a:t>, A. </a:t>
            </a:r>
            <a:r>
              <a:rPr lang="es-MX" sz="1000" dirty="0" err="1"/>
              <a:t>Scientometrics</a:t>
            </a:r>
            <a:r>
              <a:rPr lang="es-MX" sz="1000" dirty="0"/>
              <a:t> (2016) 106: 213. doi:10.1007/s11192-015-1765-5</a:t>
            </a:r>
          </a:p>
          <a:p>
            <a:r>
              <a:rPr lang="es-MX" sz="1000" dirty="0">
                <a:hlinkClick r:id="rId3"/>
              </a:rPr>
              <a:t>https://link.springer.com/article/10.1007/s11192-015-1765-5</a:t>
            </a:r>
            <a:endParaRPr lang="es-MX" sz="1000" dirty="0"/>
          </a:p>
          <a:p>
            <a:endParaRPr lang="es-MX" sz="1000" dirty="0"/>
          </a:p>
        </p:txBody>
      </p:sp>
      <p:sp>
        <p:nvSpPr>
          <p:cNvPr id="2" name="CuadroTexto 1"/>
          <p:cNvSpPr txBox="1"/>
          <p:nvPr/>
        </p:nvSpPr>
        <p:spPr>
          <a:xfrm>
            <a:off x="1979712" y="4540478"/>
            <a:ext cx="6120680" cy="369332"/>
          </a:xfrm>
          <a:prstGeom prst="rect">
            <a:avLst/>
          </a:prstGeom>
          <a:noFill/>
        </p:spPr>
        <p:txBody>
          <a:bodyPr wrap="square" rtlCol="0">
            <a:spAutoFit/>
          </a:bodyPr>
          <a:lstStyle/>
          <a:p>
            <a:r>
              <a:rPr lang="es-MX" dirty="0"/>
              <a:t>Cobertura traslapada entre </a:t>
            </a:r>
            <a:r>
              <a:rPr lang="es-MX" dirty="0" err="1"/>
              <a:t>WoS</a:t>
            </a:r>
            <a:r>
              <a:rPr lang="es-MX" dirty="0"/>
              <a:t> y </a:t>
            </a:r>
            <a:r>
              <a:rPr lang="es-MX" dirty="0" err="1"/>
              <a:t>Scopus</a:t>
            </a:r>
            <a:r>
              <a:rPr lang="es-MX" dirty="0"/>
              <a:t>, por disciplina</a:t>
            </a:r>
          </a:p>
        </p:txBody>
      </p:sp>
      <p:sp>
        <p:nvSpPr>
          <p:cNvPr id="12" name="CuadroTexto 11"/>
          <p:cNvSpPr txBox="1"/>
          <p:nvPr/>
        </p:nvSpPr>
        <p:spPr>
          <a:xfrm>
            <a:off x="71588" y="1112289"/>
            <a:ext cx="1776174" cy="646331"/>
          </a:xfrm>
          <a:prstGeom prst="rect">
            <a:avLst/>
          </a:prstGeom>
          <a:solidFill>
            <a:schemeClr val="bg1"/>
          </a:solidFill>
        </p:spPr>
        <p:txBody>
          <a:bodyPr wrap="square" rtlCol="0">
            <a:spAutoFit/>
          </a:bodyPr>
          <a:lstStyle/>
          <a:p>
            <a:pPr algn="r"/>
            <a:r>
              <a:rPr lang="es-MX" b="1" dirty="0"/>
              <a:t>Natural </a:t>
            </a:r>
            <a:r>
              <a:rPr lang="es-MX" b="1" dirty="0" err="1"/>
              <a:t>Science</a:t>
            </a:r>
            <a:r>
              <a:rPr lang="es-MX" b="1" dirty="0"/>
              <a:t> </a:t>
            </a:r>
          </a:p>
          <a:p>
            <a:pPr algn="r"/>
            <a:r>
              <a:rPr lang="es-MX" b="1" dirty="0"/>
              <a:t>and </a:t>
            </a:r>
            <a:r>
              <a:rPr lang="es-MX" b="1" dirty="0" err="1"/>
              <a:t>Engineering</a:t>
            </a:r>
            <a:endParaRPr lang="es-MX" b="1" dirty="0"/>
          </a:p>
        </p:txBody>
      </p:sp>
      <p:sp>
        <p:nvSpPr>
          <p:cNvPr id="13" name="CuadroTexto 12"/>
          <p:cNvSpPr txBox="1"/>
          <p:nvPr/>
        </p:nvSpPr>
        <p:spPr>
          <a:xfrm>
            <a:off x="427995" y="2072541"/>
            <a:ext cx="1292462" cy="646331"/>
          </a:xfrm>
          <a:prstGeom prst="rect">
            <a:avLst/>
          </a:prstGeom>
          <a:solidFill>
            <a:schemeClr val="bg1"/>
          </a:solidFill>
        </p:spPr>
        <p:txBody>
          <a:bodyPr wrap="square" rtlCol="0">
            <a:spAutoFit/>
          </a:bodyPr>
          <a:lstStyle/>
          <a:p>
            <a:pPr algn="r"/>
            <a:r>
              <a:rPr lang="es-MX" b="1" dirty="0" err="1"/>
              <a:t>Biomedical</a:t>
            </a:r>
            <a:r>
              <a:rPr lang="es-MX" b="1" dirty="0"/>
              <a:t> </a:t>
            </a:r>
            <a:r>
              <a:rPr lang="es-MX" b="1" dirty="0" err="1"/>
              <a:t>Research</a:t>
            </a:r>
            <a:endParaRPr lang="es-MX" b="1" dirty="0"/>
          </a:p>
        </p:txBody>
      </p:sp>
      <p:sp>
        <p:nvSpPr>
          <p:cNvPr id="14" name="CuadroTexto 13"/>
          <p:cNvSpPr txBox="1"/>
          <p:nvPr/>
        </p:nvSpPr>
        <p:spPr>
          <a:xfrm>
            <a:off x="361485" y="2909700"/>
            <a:ext cx="1358972" cy="646331"/>
          </a:xfrm>
          <a:prstGeom prst="rect">
            <a:avLst/>
          </a:prstGeom>
          <a:solidFill>
            <a:schemeClr val="bg1"/>
          </a:solidFill>
        </p:spPr>
        <p:txBody>
          <a:bodyPr wrap="square" rtlCol="0">
            <a:spAutoFit/>
          </a:bodyPr>
          <a:lstStyle/>
          <a:p>
            <a:pPr algn="r"/>
            <a:r>
              <a:rPr lang="es-MX" b="1" dirty="0"/>
              <a:t>Social </a:t>
            </a:r>
            <a:r>
              <a:rPr lang="es-MX" b="1" dirty="0" err="1"/>
              <a:t>Sciences</a:t>
            </a:r>
            <a:endParaRPr lang="es-MX" b="1" dirty="0"/>
          </a:p>
        </p:txBody>
      </p:sp>
      <p:sp>
        <p:nvSpPr>
          <p:cNvPr id="15" name="CuadroTexto 14"/>
          <p:cNvSpPr txBox="1"/>
          <p:nvPr/>
        </p:nvSpPr>
        <p:spPr>
          <a:xfrm>
            <a:off x="72363" y="3769573"/>
            <a:ext cx="1653968" cy="646331"/>
          </a:xfrm>
          <a:prstGeom prst="rect">
            <a:avLst/>
          </a:prstGeom>
          <a:solidFill>
            <a:schemeClr val="bg1"/>
          </a:solidFill>
        </p:spPr>
        <p:txBody>
          <a:bodyPr wrap="square" rtlCol="0">
            <a:spAutoFit/>
          </a:bodyPr>
          <a:lstStyle/>
          <a:p>
            <a:pPr algn="r"/>
            <a:r>
              <a:rPr lang="es-MX" sz="1400" b="1" dirty="0"/>
              <a:t>      </a:t>
            </a:r>
            <a:r>
              <a:rPr lang="es-MX" b="1" dirty="0" err="1"/>
              <a:t>Arts</a:t>
            </a:r>
            <a:r>
              <a:rPr lang="es-MX" b="1" dirty="0"/>
              <a:t> &amp; </a:t>
            </a:r>
            <a:r>
              <a:rPr lang="es-MX" b="1" dirty="0" err="1"/>
              <a:t>Humanities</a:t>
            </a:r>
            <a:endParaRPr lang="es-MX" sz="1400" b="1" dirty="0"/>
          </a:p>
        </p:txBody>
      </p:sp>
      <p:sp>
        <p:nvSpPr>
          <p:cNvPr id="5" name="Rectángulo: esquinas redondeadas 4"/>
          <p:cNvSpPr/>
          <p:nvPr/>
        </p:nvSpPr>
        <p:spPr>
          <a:xfrm>
            <a:off x="7370503" y="2035666"/>
            <a:ext cx="432048" cy="360040"/>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esquinas redondeadas 26"/>
          <p:cNvSpPr/>
          <p:nvPr/>
        </p:nvSpPr>
        <p:spPr>
          <a:xfrm>
            <a:off x="7370503" y="2970335"/>
            <a:ext cx="432048" cy="360040"/>
          </a:xfrm>
          <a:prstGeom prst="roundRect">
            <a:avLst>
              <a:gd name="adj" fmla="val 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esquinas redondeadas 27"/>
          <p:cNvSpPr/>
          <p:nvPr/>
        </p:nvSpPr>
        <p:spPr>
          <a:xfrm>
            <a:off x="7370503" y="2512659"/>
            <a:ext cx="432048" cy="351469"/>
          </a:xfrm>
          <a:prstGeom prst="roundRect">
            <a:avLst>
              <a:gd name="adj" fmla="val 0"/>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6" name="CuadroTexto 25"/>
          <p:cNvSpPr txBox="1"/>
          <p:nvPr/>
        </p:nvSpPr>
        <p:spPr>
          <a:xfrm>
            <a:off x="1872719" y="1244445"/>
            <a:ext cx="2210907" cy="382018"/>
          </a:xfrm>
          <a:prstGeom prst="rect">
            <a:avLst/>
          </a:prstGeom>
          <a:solidFill>
            <a:schemeClr val="tx2">
              <a:lumMod val="60000"/>
              <a:lumOff val="40000"/>
            </a:schemeClr>
          </a:solidFill>
          <a:ln>
            <a:solidFill>
              <a:schemeClr val="tx2">
                <a:lumMod val="75000"/>
              </a:schemeClr>
            </a:solidFill>
          </a:ln>
        </p:spPr>
        <p:txBody>
          <a:bodyPr wrap="square" rtlCol="0">
            <a:spAutoFit/>
          </a:bodyPr>
          <a:lstStyle/>
          <a:p>
            <a:pPr algn="ctr"/>
            <a:r>
              <a:rPr lang="es-MX" b="1" dirty="0" err="1"/>
              <a:t>Scopus</a:t>
            </a:r>
            <a:endParaRPr lang="es-MX" b="1" dirty="0"/>
          </a:p>
        </p:txBody>
      </p:sp>
      <p:sp>
        <p:nvSpPr>
          <p:cNvPr id="31" name="CuadroTexto 30"/>
          <p:cNvSpPr txBox="1"/>
          <p:nvPr/>
        </p:nvSpPr>
        <p:spPr>
          <a:xfrm>
            <a:off x="1859949" y="2130641"/>
            <a:ext cx="2971824" cy="382018"/>
          </a:xfrm>
          <a:prstGeom prst="rect">
            <a:avLst/>
          </a:prstGeom>
          <a:solidFill>
            <a:schemeClr val="tx2">
              <a:lumMod val="60000"/>
              <a:lumOff val="40000"/>
            </a:schemeClr>
          </a:solidFill>
          <a:ln>
            <a:solidFill>
              <a:schemeClr val="tx2">
                <a:lumMod val="75000"/>
              </a:schemeClr>
            </a:solidFill>
          </a:ln>
        </p:spPr>
        <p:txBody>
          <a:bodyPr wrap="square" rtlCol="0">
            <a:spAutoFit/>
          </a:bodyPr>
          <a:lstStyle/>
          <a:p>
            <a:pPr algn="ctr"/>
            <a:r>
              <a:rPr lang="es-MX" b="1" dirty="0" err="1"/>
              <a:t>Scopus</a:t>
            </a:r>
            <a:endParaRPr lang="es-MX" b="1" dirty="0"/>
          </a:p>
        </p:txBody>
      </p:sp>
      <p:sp>
        <p:nvSpPr>
          <p:cNvPr id="32" name="CuadroTexto 31"/>
          <p:cNvSpPr txBox="1"/>
          <p:nvPr/>
        </p:nvSpPr>
        <p:spPr>
          <a:xfrm>
            <a:off x="1859949" y="3016837"/>
            <a:ext cx="3345896" cy="382018"/>
          </a:xfrm>
          <a:prstGeom prst="rect">
            <a:avLst/>
          </a:prstGeom>
          <a:solidFill>
            <a:schemeClr val="tx2">
              <a:lumMod val="60000"/>
              <a:lumOff val="40000"/>
            </a:schemeClr>
          </a:solidFill>
          <a:ln>
            <a:solidFill>
              <a:schemeClr val="tx2">
                <a:lumMod val="75000"/>
              </a:schemeClr>
            </a:solidFill>
          </a:ln>
        </p:spPr>
        <p:txBody>
          <a:bodyPr wrap="square" rtlCol="0">
            <a:spAutoFit/>
          </a:bodyPr>
          <a:lstStyle/>
          <a:p>
            <a:pPr algn="ctr"/>
            <a:r>
              <a:rPr lang="es-MX" b="1" dirty="0" err="1"/>
              <a:t>Scopus</a:t>
            </a:r>
            <a:endParaRPr lang="es-MX" b="1" dirty="0"/>
          </a:p>
        </p:txBody>
      </p:sp>
      <p:sp>
        <p:nvSpPr>
          <p:cNvPr id="33" name="CuadroTexto 32"/>
          <p:cNvSpPr txBox="1"/>
          <p:nvPr/>
        </p:nvSpPr>
        <p:spPr>
          <a:xfrm>
            <a:off x="1863923" y="3874774"/>
            <a:ext cx="2780085" cy="382018"/>
          </a:xfrm>
          <a:prstGeom prst="rect">
            <a:avLst/>
          </a:prstGeom>
          <a:solidFill>
            <a:schemeClr val="tx2">
              <a:lumMod val="60000"/>
              <a:lumOff val="40000"/>
            </a:schemeClr>
          </a:solidFill>
          <a:ln>
            <a:solidFill>
              <a:schemeClr val="tx2">
                <a:lumMod val="75000"/>
              </a:schemeClr>
            </a:solidFill>
          </a:ln>
        </p:spPr>
        <p:txBody>
          <a:bodyPr wrap="square" rtlCol="0">
            <a:spAutoFit/>
          </a:bodyPr>
          <a:lstStyle/>
          <a:p>
            <a:pPr algn="ctr"/>
            <a:r>
              <a:rPr lang="es-MX" b="1" dirty="0" err="1"/>
              <a:t>Scopus</a:t>
            </a:r>
            <a:endParaRPr lang="es-MX" b="1" dirty="0"/>
          </a:p>
        </p:txBody>
      </p:sp>
      <p:sp>
        <p:nvSpPr>
          <p:cNvPr id="34" name="Rectángulo: esquinas redondeadas 33"/>
          <p:cNvSpPr/>
          <p:nvPr/>
        </p:nvSpPr>
        <p:spPr>
          <a:xfrm>
            <a:off x="7020272" y="3912718"/>
            <a:ext cx="216024" cy="360040"/>
          </a:xfrm>
          <a:prstGeom prst="roundRect">
            <a:avLst>
              <a:gd name="adj" fmla="val 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Rectángulo: esquinas redondeadas 34"/>
          <p:cNvSpPr/>
          <p:nvPr/>
        </p:nvSpPr>
        <p:spPr>
          <a:xfrm>
            <a:off x="7164288" y="3052845"/>
            <a:ext cx="72008" cy="360040"/>
          </a:xfrm>
          <a:prstGeom prst="roundRect">
            <a:avLst>
              <a:gd name="adj" fmla="val 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Rectángulo: esquinas redondeadas 35"/>
          <p:cNvSpPr/>
          <p:nvPr/>
        </p:nvSpPr>
        <p:spPr>
          <a:xfrm>
            <a:off x="7086599" y="2152619"/>
            <a:ext cx="139887" cy="360040"/>
          </a:xfrm>
          <a:prstGeom prst="roundRect">
            <a:avLst>
              <a:gd name="adj" fmla="val 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Rectángulo: esquinas redondeadas 36"/>
          <p:cNvSpPr/>
          <p:nvPr/>
        </p:nvSpPr>
        <p:spPr>
          <a:xfrm>
            <a:off x="6588224" y="1266423"/>
            <a:ext cx="638262" cy="360040"/>
          </a:xfrm>
          <a:prstGeom prst="roundRect">
            <a:avLst>
              <a:gd name="adj" fmla="val 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CuadroTexto 29"/>
          <p:cNvSpPr txBox="1"/>
          <p:nvPr/>
        </p:nvSpPr>
        <p:spPr>
          <a:xfrm>
            <a:off x="4083626" y="1257131"/>
            <a:ext cx="2504598" cy="369332"/>
          </a:xfrm>
          <a:prstGeom prst="rect">
            <a:avLst/>
          </a:prstGeom>
          <a:noFill/>
          <a:ln w="38100">
            <a:solidFill>
              <a:schemeClr val="tx1">
                <a:lumMod val="65000"/>
                <a:lumOff val="35000"/>
              </a:schemeClr>
            </a:solidFill>
          </a:ln>
        </p:spPr>
        <p:txBody>
          <a:bodyPr wrap="square" rtlCol="0">
            <a:spAutoFit/>
          </a:bodyPr>
          <a:lstStyle/>
          <a:p>
            <a:pPr algn="ctr"/>
            <a:r>
              <a:rPr lang="es-MX" b="1" dirty="0"/>
              <a:t>Revistas compartidas</a:t>
            </a:r>
          </a:p>
        </p:txBody>
      </p:sp>
      <p:sp>
        <p:nvSpPr>
          <p:cNvPr id="41" name="CuadroTexto 40"/>
          <p:cNvSpPr txBox="1"/>
          <p:nvPr/>
        </p:nvSpPr>
        <p:spPr>
          <a:xfrm>
            <a:off x="4812739" y="2136984"/>
            <a:ext cx="2254826" cy="369332"/>
          </a:xfrm>
          <a:prstGeom prst="rect">
            <a:avLst/>
          </a:prstGeom>
          <a:noFill/>
          <a:ln w="38100">
            <a:solidFill>
              <a:schemeClr val="tx1">
                <a:lumMod val="65000"/>
                <a:lumOff val="35000"/>
              </a:schemeClr>
            </a:solidFill>
          </a:ln>
        </p:spPr>
        <p:txBody>
          <a:bodyPr wrap="square" rtlCol="0">
            <a:spAutoFit/>
          </a:bodyPr>
          <a:lstStyle/>
          <a:p>
            <a:pPr algn="ctr"/>
            <a:r>
              <a:rPr lang="es-MX" b="1" dirty="0"/>
              <a:t>Revistas compartidas</a:t>
            </a:r>
          </a:p>
        </p:txBody>
      </p:sp>
      <p:sp>
        <p:nvSpPr>
          <p:cNvPr id="42" name="CuadroTexto 41"/>
          <p:cNvSpPr txBox="1"/>
          <p:nvPr/>
        </p:nvSpPr>
        <p:spPr>
          <a:xfrm>
            <a:off x="5205845" y="3022598"/>
            <a:ext cx="1958443" cy="353943"/>
          </a:xfrm>
          <a:prstGeom prst="rect">
            <a:avLst/>
          </a:prstGeom>
          <a:noFill/>
          <a:ln w="38100">
            <a:solidFill>
              <a:schemeClr val="tx1">
                <a:lumMod val="65000"/>
                <a:lumOff val="35000"/>
              </a:schemeClr>
            </a:solidFill>
          </a:ln>
        </p:spPr>
        <p:txBody>
          <a:bodyPr wrap="square" rtlCol="0">
            <a:spAutoFit/>
          </a:bodyPr>
          <a:lstStyle/>
          <a:p>
            <a:pPr algn="ctr"/>
            <a:r>
              <a:rPr lang="es-MX" sz="1400" b="1" dirty="0"/>
              <a:t>Revistas compartidas</a:t>
            </a:r>
          </a:p>
          <a:p>
            <a:pPr algn="ctr"/>
            <a:endParaRPr lang="es-MX" sz="300" b="1" dirty="0"/>
          </a:p>
        </p:txBody>
      </p:sp>
      <p:sp>
        <p:nvSpPr>
          <p:cNvPr id="43" name="CuadroTexto 42"/>
          <p:cNvSpPr txBox="1"/>
          <p:nvPr/>
        </p:nvSpPr>
        <p:spPr>
          <a:xfrm>
            <a:off x="4675480" y="3903033"/>
            <a:ext cx="2344792" cy="369332"/>
          </a:xfrm>
          <a:prstGeom prst="rect">
            <a:avLst/>
          </a:prstGeom>
          <a:noFill/>
          <a:ln w="38100">
            <a:solidFill>
              <a:schemeClr val="tx1">
                <a:lumMod val="65000"/>
                <a:lumOff val="35000"/>
              </a:schemeClr>
            </a:solidFill>
          </a:ln>
        </p:spPr>
        <p:txBody>
          <a:bodyPr wrap="square" rtlCol="0">
            <a:spAutoFit/>
          </a:bodyPr>
          <a:lstStyle/>
          <a:p>
            <a:pPr algn="ctr"/>
            <a:r>
              <a:rPr lang="es-MX" b="1" dirty="0"/>
              <a:t>Revistas compartidas</a:t>
            </a:r>
          </a:p>
        </p:txBody>
      </p:sp>
      <p:sp>
        <p:nvSpPr>
          <p:cNvPr id="44" name="CuadroTexto 43"/>
          <p:cNvSpPr txBox="1"/>
          <p:nvPr/>
        </p:nvSpPr>
        <p:spPr>
          <a:xfrm>
            <a:off x="367018" y="4975711"/>
            <a:ext cx="7636999" cy="338554"/>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Con excepción de NSE</a:t>
            </a:r>
            <a:r>
              <a:rPr lang="es-MX" sz="1400" dirty="0">
                <a:latin typeface="Yu Gothic UI" panose="020B0500000000000000" pitchFamily="34" charset="-128"/>
                <a:ea typeface="Yu Gothic UI" panose="020B0500000000000000" pitchFamily="34" charset="-128"/>
              </a:rPr>
              <a:t>,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Scopus</a:t>
            </a:r>
            <a:r>
              <a:rPr lang="es-MX" sz="1600" dirty="0">
                <a:latin typeface="Yu Gothic UI" panose="020B0500000000000000" pitchFamily="34" charset="-128"/>
                <a:ea typeface="Yu Gothic UI" panose="020B0500000000000000" pitchFamily="34" charset="-128"/>
              </a:rPr>
              <a:t> incluye la mayoría de títulos indizados en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WoS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endParaRPr lang="es-MX" sz="1600" b="1" dirty="0">
              <a:effectLst>
                <a:outerShdw blurRad="38100" dist="38100" dir="2700000" algn="tl">
                  <a:srgbClr val="000000">
                    <a:alpha val="43137"/>
                  </a:srgbClr>
                </a:outerShdw>
              </a:effectLst>
            </a:endParaRPr>
          </a:p>
        </p:txBody>
      </p:sp>
      <p:sp>
        <p:nvSpPr>
          <p:cNvPr id="45" name="CuadroTexto 44"/>
          <p:cNvSpPr txBox="1"/>
          <p:nvPr/>
        </p:nvSpPr>
        <p:spPr>
          <a:xfrm>
            <a:off x="361485" y="5374220"/>
            <a:ext cx="7234851" cy="338554"/>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Scopus</a:t>
            </a:r>
            <a:r>
              <a:rPr lang="es-MX" sz="1600" dirty="0">
                <a:latin typeface="Yu Gothic UI" panose="020B0500000000000000" pitchFamily="34" charset="-128"/>
                <a:ea typeface="Yu Gothic UI" panose="020B0500000000000000" pitchFamily="34" charset="-128"/>
              </a:rPr>
              <a:t> tiene un mayor número de títulos exclusivos en todos los campos</a:t>
            </a:r>
            <a:endParaRPr lang="es-MX" sz="1600" b="1" dirty="0">
              <a:effectLst>
                <a:outerShdw blurRad="38100" dist="38100" dir="2700000" algn="tl">
                  <a:srgbClr val="000000">
                    <a:alpha val="43137"/>
                  </a:srgbClr>
                </a:outerShdw>
              </a:effectLst>
            </a:endParaRPr>
          </a:p>
        </p:txBody>
      </p:sp>
      <p:sp>
        <p:nvSpPr>
          <p:cNvPr id="46" name="CuadroTexto 45"/>
          <p:cNvSpPr txBox="1"/>
          <p:nvPr/>
        </p:nvSpPr>
        <p:spPr>
          <a:xfrm>
            <a:off x="351676" y="5733178"/>
            <a:ext cx="7234851" cy="338554"/>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WoS</a:t>
            </a:r>
            <a:r>
              <a:rPr lang="es-MX" sz="1600" dirty="0">
                <a:latin typeface="Yu Gothic UI" panose="020B0500000000000000" pitchFamily="34" charset="-128"/>
                <a:ea typeface="Yu Gothic UI" panose="020B0500000000000000" pitchFamily="34" charset="-128"/>
              </a:rPr>
              <a:t> : NSE es el campo donde tiene más números exclusivos </a:t>
            </a:r>
            <a:endParaRPr lang="es-MX" sz="1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737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p:cTn id="27" dur="500" fill="hold"/>
                                        <p:tgtEl>
                                          <p:spTgt spid="44"/>
                                        </p:tgtEl>
                                        <p:attrNameLst>
                                          <p:attrName>ppt_w</p:attrName>
                                        </p:attrNameLst>
                                      </p:cBhvr>
                                      <p:tavLst>
                                        <p:tav tm="0">
                                          <p:val>
                                            <p:fltVal val="0"/>
                                          </p:val>
                                        </p:tav>
                                        <p:tav tm="100000">
                                          <p:val>
                                            <p:strVal val="#ppt_w"/>
                                          </p:val>
                                        </p:tav>
                                      </p:tavLst>
                                    </p:anim>
                                    <p:anim calcmode="lin" valueType="num">
                                      <p:cBhvr>
                                        <p:cTn id="28" dur="500" fill="hold"/>
                                        <p:tgtEl>
                                          <p:spTgt spid="44"/>
                                        </p:tgtEl>
                                        <p:attrNameLst>
                                          <p:attrName>ppt_h</p:attrName>
                                        </p:attrNameLst>
                                      </p:cBhvr>
                                      <p:tavLst>
                                        <p:tav tm="0">
                                          <p:val>
                                            <p:fltVal val="0"/>
                                          </p:val>
                                        </p:tav>
                                        <p:tav tm="100000">
                                          <p:val>
                                            <p:strVal val="#ppt_h"/>
                                          </p:val>
                                        </p:tav>
                                      </p:tavLst>
                                    </p:anim>
                                    <p:animEffect transition="in" filter="fade">
                                      <p:cBhvr>
                                        <p:cTn id="29" dur="500"/>
                                        <p:tgtEl>
                                          <p:spTgt spid="4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p:cTn id="32" dur="500" fill="hold"/>
                                        <p:tgtEl>
                                          <p:spTgt spid="45"/>
                                        </p:tgtEl>
                                        <p:attrNameLst>
                                          <p:attrName>ppt_w</p:attrName>
                                        </p:attrNameLst>
                                      </p:cBhvr>
                                      <p:tavLst>
                                        <p:tav tm="0">
                                          <p:val>
                                            <p:fltVal val="0"/>
                                          </p:val>
                                        </p:tav>
                                        <p:tav tm="100000">
                                          <p:val>
                                            <p:strVal val="#ppt_w"/>
                                          </p:val>
                                        </p:tav>
                                      </p:tavLst>
                                    </p:anim>
                                    <p:anim calcmode="lin" valueType="num">
                                      <p:cBhvr>
                                        <p:cTn id="33" dur="500" fill="hold"/>
                                        <p:tgtEl>
                                          <p:spTgt spid="45"/>
                                        </p:tgtEl>
                                        <p:attrNameLst>
                                          <p:attrName>ppt_h</p:attrName>
                                        </p:attrNameLst>
                                      </p:cBhvr>
                                      <p:tavLst>
                                        <p:tav tm="0">
                                          <p:val>
                                            <p:fltVal val="0"/>
                                          </p:val>
                                        </p:tav>
                                        <p:tav tm="100000">
                                          <p:val>
                                            <p:strVal val="#ppt_h"/>
                                          </p:val>
                                        </p:tav>
                                      </p:tavLst>
                                    </p:anim>
                                    <p:animEffect transition="in" filter="fade">
                                      <p:cBhvr>
                                        <p:cTn id="34" dur="500"/>
                                        <p:tgtEl>
                                          <p:spTgt spid="4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1" grpId="0" animBg="1"/>
      <p:bldP spid="42" grpId="0" animBg="1"/>
      <p:bldP spid="43" grpId="0" animBg="1"/>
      <p:bldP spid="44" grpId="0"/>
      <p:bldP spid="45" grpId="0"/>
      <p:bldP spid="4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nvPr>
        </p:nvGraphicFramePr>
        <p:xfrm>
          <a:off x="251520" y="817540"/>
          <a:ext cx="8712969" cy="5733436"/>
        </p:xfrm>
        <a:graphic>
          <a:graphicData uri="http://schemas.openxmlformats.org/drawingml/2006/table">
            <a:tbl>
              <a:tblPr>
                <a:tableStyleId>{5C22544A-7EE6-4342-B048-85BDC9FD1C3A}</a:tableStyleId>
              </a:tblPr>
              <a:tblGrid>
                <a:gridCol w="2880320"/>
                <a:gridCol w="4248472"/>
                <a:gridCol w="1008112"/>
                <a:gridCol w="576065"/>
              </a:tblGrid>
              <a:tr h="536082">
                <a:tc>
                  <a:txBody>
                    <a:bodyPr/>
                    <a:lstStyle/>
                    <a:p>
                      <a:pPr algn="ctr" fontAlgn="b"/>
                      <a:r>
                        <a:rPr lang="es-MX" sz="1400" b="1" u="none" strike="noStrike" kern="1200" dirty="0" smtClean="0">
                          <a:solidFill>
                            <a:schemeClr val="bg1"/>
                          </a:solidFill>
                          <a:effectLst/>
                          <a:latin typeface="+mn-lt"/>
                          <a:ea typeface="+mn-ea"/>
                          <a:cs typeface="+mn-cs"/>
                        </a:rPr>
                        <a:t>Área</a:t>
                      </a:r>
                      <a:br>
                        <a:rPr lang="es-MX" sz="1400" b="1" u="none" strike="noStrike" kern="1200" dirty="0" smtClean="0">
                          <a:solidFill>
                            <a:schemeClr val="bg1"/>
                          </a:solidFill>
                          <a:effectLst/>
                          <a:latin typeface="+mn-lt"/>
                          <a:ea typeface="+mn-ea"/>
                          <a:cs typeface="+mn-cs"/>
                        </a:rPr>
                      </a:br>
                      <a:endParaRPr lang="es-MX" sz="1400" b="1" u="none" strike="noStrike" kern="1200" dirty="0">
                        <a:solidFill>
                          <a:schemeClr val="bg1"/>
                        </a:solidFill>
                        <a:effectLst/>
                        <a:latin typeface="+mn-lt"/>
                        <a:ea typeface="+mn-ea"/>
                        <a:cs typeface="+mn-cs"/>
                      </a:endParaRPr>
                    </a:p>
                  </a:txBody>
                  <a:tcPr marL="1113" marR="1113" marT="1113" marB="0" anchor="b">
                    <a:solidFill>
                      <a:srgbClr val="009900"/>
                    </a:solidFill>
                  </a:tcPr>
                </a:tc>
                <a:tc>
                  <a:txBody>
                    <a:bodyPr/>
                    <a:lstStyle/>
                    <a:p>
                      <a:pPr algn="ctr" fontAlgn="b"/>
                      <a:r>
                        <a:rPr lang="es-MX" sz="1400" b="1" u="none" strike="noStrike" kern="1200" dirty="0" smtClean="0">
                          <a:solidFill>
                            <a:schemeClr val="bg1"/>
                          </a:solidFill>
                          <a:effectLst/>
                          <a:latin typeface="+mn-lt"/>
                          <a:ea typeface="+mn-ea"/>
                          <a:cs typeface="+mn-cs"/>
                        </a:rPr>
                        <a:t>Revista</a:t>
                      </a:r>
                      <a:br>
                        <a:rPr lang="es-MX" sz="1400" b="1" u="none" strike="noStrike" kern="1200" dirty="0" smtClean="0">
                          <a:solidFill>
                            <a:schemeClr val="bg1"/>
                          </a:solidFill>
                          <a:effectLst/>
                          <a:latin typeface="+mn-lt"/>
                          <a:ea typeface="+mn-ea"/>
                          <a:cs typeface="+mn-cs"/>
                        </a:rPr>
                      </a:br>
                      <a:endParaRPr lang="es-MX" sz="1400" b="1" u="none" strike="noStrike" kern="1200" dirty="0">
                        <a:solidFill>
                          <a:schemeClr val="bg1"/>
                        </a:solidFill>
                        <a:effectLst/>
                        <a:latin typeface="+mn-lt"/>
                        <a:ea typeface="+mn-ea"/>
                        <a:cs typeface="+mn-cs"/>
                      </a:endParaRPr>
                    </a:p>
                  </a:txBody>
                  <a:tcPr marL="1113" marR="1113" marT="1113" marB="0" anchor="b">
                    <a:solidFill>
                      <a:srgbClr val="009900"/>
                    </a:solidFill>
                  </a:tcPr>
                </a:tc>
                <a:tc>
                  <a:txBody>
                    <a:bodyPr/>
                    <a:lstStyle/>
                    <a:p>
                      <a:pPr algn="ctr" fontAlgn="b"/>
                      <a:r>
                        <a:rPr lang="es-MX" sz="1400" b="1" u="none" strike="noStrike" kern="1200" dirty="0" smtClean="0">
                          <a:solidFill>
                            <a:schemeClr val="bg1"/>
                          </a:solidFill>
                          <a:effectLst/>
                          <a:latin typeface="+mn-lt"/>
                          <a:ea typeface="+mn-ea"/>
                          <a:cs typeface="+mn-cs"/>
                        </a:rPr>
                        <a:t>Clasificación CONACYT</a:t>
                      </a:r>
                      <a:endParaRPr lang="es-MX" sz="1400" b="1" u="none" strike="noStrike" kern="1200" dirty="0">
                        <a:solidFill>
                          <a:schemeClr val="bg1"/>
                        </a:solidFill>
                        <a:effectLst/>
                        <a:latin typeface="+mn-lt"/>
                        <a:ea typeface="+mn-ea"/>
                        <a:cs typeface="+mn-cs"/>
                      </a:endParaRPr>
                    </a:p>
                  </a:txBody>
                  <a:tcPr marL="1113" marR="1113" marT="1113" marB="0" anchor="b">
                    <a:solidFill>
                      <a:srgbClr val="009900"/>
                    </a:solidFill>
                  </a:tcPr>
                </a:tc>
                <a:tc>
                  <a:txBody>
                    <a:bodyPr/>
                    <a:lstStyle/>
                    <a:p>
                      <a:pPr algn="ctr" fontAlgn="b"/>
                      <a:r>
                        <a:rPr lang="es-MX" sz="1400" b="1" u="none" strike="noStrike" kern="1200" dirty="0" smtClean="0">
                          <a:solidFill>
                            <a:schemeClr val="bg1"/>
                          </a:solidFill>
                          <a:effectLst/>
                          <a:latin typeface="+mn-lt"/>
                          <a:ea typeface="+mn-ea"/>
                          <a:cs typeface="+mn-cs"/>
                        </a:rPr>
                        <a:t>Índice H5</a:t>
                      </a:r>
                      <a:endParaRPr lang="es-MX" sz="1400" b="1" u="none" strike="noStrike" kern="1200" dirty="0">
                        <a:solidFill>
                          <a:schemeClr val="bg1"/>
                        </a:solidFill>
                        <a:effectLst/>
                        <a:latin typeface="+mn-lt"/>
                        <a:ea typeface="+mn-ea"/>
                        <a:cs typeface="+mn-cs"/>
                      </a:endParaRPr>
                    </a:p>
                  </a:txBody>
                  <a:tcPr marL="1113" marR="1113" marT="1113" marB="0" anchor="b">
                    <a:solidFill>
                      <a:srgbClr val="009900"/>
                    </a:solidFill>
                  </a:tcPr>
                </a:tc>
              </a:tr>
              <a:tr h="290785">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a:t>
                      </a:r>
                      <a:r>
                        <a:rPr lang="es-MX" sz="1200" b="1" u="none" strike="noStrike" kern="1200" dirty="0" smtClean="0">
                          <a:solidFill>
                            <a:srgbClr val="0066FF"/>
                          </a:solidFill>
                          <a:effectLst/>
                          <a:latin typeface="+mn-lt"/>
                          <a:ea typeface="+mn-ea"/>
                          <a:cs typeface="+mn-cs"/>
                        </a:rPr>
                        <a:t>Medicina y Ciencias de </a:t>
                      </a:r>
                      <a:r>
                        <a:rPr lang="es-MX" sz="1200" b="1" u="none" strike="noStrike" kern="1200" dirty="0">
                          <a:solidFill>
                            <a:srgbClr val="0066FF"/>
                          </a:solidFill>
                          <a:effectLst/>
                          <a:latin typeface="+mn-lt"/>
                          <a:ea typeface="+mn-ea"/>
                          <a:cs typeface="+mn-cs"/>
                        </a:rPr>
                        <a:t>la Salud</a:t>
                      </a:r>
                    </a:p>
                  </a:txBody>
                  <a:tcPr marL="1113" marR="1113" marT="1113" marB="0" anchor="b"/>
                </a:tc>
                <a:tc>
                  <a:txBody>
                    <a:bodyPr/>
                    <a:lstStyle/>
                    <a:p>
                      <a:pPr algn="l" fontAlgn="b"/>
                      <a:r>
                        <a:rPr lang="es-MX" sz="1200" b="1" u="none" strike="noStrike" kern="1200" dirty="0">
                          <a:solidFill>
                            <a:srgbClr val="0066FF"/>
                          </a:solidFill>
                          <a:effectLst/>
                          <a:latin typeface="+mn-lt"/>
                          <a:ea typeface="+mn-ea"/>
                          <a:cs typeface="+mn-cs"/>
                        </a:rPr>
                        <a:t>Salud Pública de </a:t>
                      </a:r>
                      <a:r>
                        <a:rPr lang="es-MX" sz="1200" b="1" u="none" strike="noStrike" kern="1200" dirty="0" smtClean="0">
                          <a:solidFill>
                            <a:srgbClr val="0066FF"/>
                          </a:solidFill>
                          <a:effectLst/>
                          <a:latin typeface="+mn-lt"/>
                          <a:ea typeface="+mn-ea"/>
                          <a:cs typeface="+mn-cs"/>
                        </a:rPr>
                        <a:t>México</a:t>
                      </a:r>
                      <a:endParaRPr lang="es-MX" sz="1200" b="1" u="none" strike="noStrike" kern="1200" dirty="0">
                        <a:solidFill>
                          <a:srgbClr val="0066FF"/>
                        </a:solidFill>
                        <a:effectLst/>
                        <a:latin typeface="+mn-lt"/>
                        <a:ea typeface="+mn-ea"/>
                        <a:cs typeface="+mn-cs"/>
                      </a:endParaRP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Q2</a:t>
                      </a: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28</a:t>
                      </a:r>
                    </a:p>
                  </a:txBody>
                  <a:tcPr marL="1113" marR="1113" marT="1113" marB="0" anchor="b"/>
                </a:tc>
              </a:tr>
              <a:tr h="272425">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1113" marR="1113" marT="1113" marB="0" anchor="b"/>
                </a:tc>
                <a:tc>
                  <a:txBody>
                    <a:bodyPr/>
                    <a:lstStyle/>
                    <a:p>
                      <a:pPr algn="l" fontAlgn="b"/>
                      <a:r>
                        <a:rPr lang="es-MX" sz="1200" b="1" u="none" strike="noStrike" kern="1200" dirty="0" err="1">
                          <a:solidFill>
                            <a:srgbClr val="0066FF"/>
                          </a:solidFill>
                          <a:effectLst/>
                          <a:latin typeface="+mn-lt"/>
                          <a:ea typeface="+mn-ea"/>
                          <a:cs typeface="+mn-cs"/>
                        </a:rPr>
                        <a:t>Annals</a:t>
                      </a:r>
                      <a:r>
                        <a:rPr lang="es-MX" sz="1200" b="1" u="none" strike="noStrike" kern="1200" dirty="0">
                          <a:solidFill>
                            <a:srgbClr val="0066FF"/>
                          </a:solidFill>
                          <a:effectLst/>
                          <a:latin typeface="+mn-lt"/>
                          <a:ea typeface="+mn-ea"/>
                          <a:cs typeface="+mn-cs"/>
                        </a:rPr>
                        <a:t> of </a:t>
                      </a:r>
                      <a:r>
                        <a:rPr lang="es-MX" sz="1200" b="1" u="none" strike="noStrike" kern="1200" dirty="0" err="1">
                          <a:solidFill>
                            <a:srgbClr val="0066FF"/>
                          </a:solidFill>
                          <a:effectLst/>
                          <a:latin typeface="+mn-lt"/>
                          <a:ea typeface="+mn-ea"/>
                          <a:cs typeface="+mn-cs"/>
                        </a:rPr>
                        <a:t>Hepatology</a:t>
                      </a:r>
                      <a:endParaRPr lang="es-MX" sz="1200" b="1" u="none" strike="noStrike" kern="1200" dirty="0">
                        <a:solidFill>
                          <a:srgbClr val="0066FF"/>
                        </a:solidFill>
                        <a:effectLst/>
                        <a:latin typeface="+mn-lt"/>
                        <a:ea typeface="+mn-ea"/>
                        <a:cs typeface="+mn-cs"/>
                      </a:endParaRP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Q2</a:t>
                      </a: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27</a:t>
                      </a:r>
                    </a:p>
                  </a:txBody>
                  <a:tcPr marL="1113" marR="1113" marT="1113" marB="0" anchor="b"/>
                </a:tc>
              </a:tr>
              <a:tr h="216024">
                <a:tc>
                  <a:txBody>
                    <a:bodyPr/>
                    <a:lstStyle/>
                    <a:p>
                      <a:pPr marL="0" algn="l" defTabSz="914400" rtl="0" eaLnBrk="1" fontAlgn="b" latinLnBrk="0" hangingPunct="1"/>
                      <a:r>
                        <a:rPr lang="es-MX" sz="1200" b="1" u="none" strike="noStrike" kern="1200" dirty="0">
                          <a:solidFill>
                            <a:schemeClr val="accent6">
                              <a:lumMod val="75000"/>
                            </a:schemeClr>
                          </a:solidFill>
                          <a:effectLst/>
                          <a:latin typeface="+mn-lt"/>
                          <a:ea typeface="+mn-ea"/>
                          <a:cs typeface="+mn-cs"/>
                        </a:rPr>
                        <a:t>ll. Biología y Química</a:t>
                      </a:r>
                    </a:p>
                  </a:txBody>
                  <a:tcPr marL="1113" marR="1113" marT="1113" marB="0" anchor="b"/>
                </a:tc>
                <a:tc>
                  <a:txBody>
                    <a:bodyPr/>
                    <a:lstStyle/>
                    <a:p>
                      <a:pPr marL="0" algn="l" defTabSz="914400" rtl="0" eaLnBrk="1" fontAlgn="b" latinLnBrk="0" hangingPunct="1"/>
                      <a:r>
                        <a:rPr lang="es-MX" sz="1200" b="1" u="none" strike="noStrike" kern="1200" dirty="0">
                          <a:solidFill>
                            <a:schemeClr val="accent6">
                              <a:lumMod val="75000"/>
                            </a:schemeClr>
                          </a:solidFill>
                          <a:effectLst/>
                          <a:latin typeface="+mn-lt"/>
                          <a:ea typeface="+mn-ea"/>
                          <a:cs typeface="+mn-cs"/>
                        </a:rPr>
                        <a:t>Revista Mexicana de Biodiversidad</a:t>
                      </a:r>
                    </a:p>
                  </a:txBody>
                  <a:tcPr marL="1113" marR="1113" marT="1113" marB="0" anchor="b"/>
                </a:tc>
                <a:tc>
                  <a:txBody>
                    <a:bodyPr/>
                    <a:lstStyle/>
                    <a:p>
                      <a:pPr marL="0" algn="ctr" defTabSz="914400" rtl="0" eaLnBrk="1" fontAlgn="b" latinLnBrk="0" hangingPunct="1"/>
                      <a:r>
                        <a:rPr lang="es-MX" sz="1200" b="1" u="none" strike="noStrike" kern="1200" dirty="0">
                          <a:solidFill>
                            <a:schemeClr val="accent6">
                              <a:lumMod val="75000"/>
                            </a:schemeClr>
                          </a:solidFill>
                          <a:effectLst/>
                          <a:latin typeface="+mn-lt"/>
                          <a:ea typeface="+mn-ea"/>
                          <a:cs typeface="+mn-cs"/>
                        </a:rPr>
                        <a:t>Q3</a:t>
                      </a:r>
                    </a:p>
                  </a:txBody>
                  <a:tcPr marL="1113" marR="1113" marT="1113" marB="0" anchor="b"/>
                </a:tc>
                <a:tc>
                  <a:txBody>
                    <a:bodyPr/>
                    <a:lstStyle/>
                    <a:p>
                      <a:pPr marL="0" algn="ctr" defTabSz="914400" rtl="0" eaLnBrk="1" fontAlgn="b" latinLnBrk="0" hangingPunct="1"/>
                      <a:r>
                        <a:rPr lang="es-MX" sz="1200" b="1" u="none" strike="noStrike" kern="1200" dirty="0">
                          <a:solidFill>
                            <a:schemeClr val="accent6">
                              <a:lumMod val="75000"/>
                            </a:schemeClr>
                          </a:solidFill>
                          <a:effectLst/>
                          <a:latin typeface="+mn-lt"/>
                          <a:ea typeface="+mn-ea"/>
                          <a:cs typeface="+mn-cs"/>
                        </a:rPr>
                        <a:t>14</a:t>
                      </a:r>
                    </a:p>
                  </a:txBody>
                  <a:tcPr marL="1113" marR="1113" marT="1113" marB="0" anchor="b"/>
                </a:tc>
              </a:tr>
              <a:tr h="286285">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1113" marR="1113" marT="1113"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Revista Mexicana de Astronomía y Astrofísica</a:t>
                      </a:r>
                    </a:p>
                  </a:txBody>
                  <a:tcPr marL="1113" marR="1113" marT="1113"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Q2</a:t>
                      </a:r>
                    </a:p>
                  </a:txBody>
                  <a:tcPr marL="1113" marR="1113" marT="1113"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13</a:t>
                      </a:r>
                    </a:p>
                  </a:txBody>
                  <a:tcPr marL="1113" marR="1113" marT="1113" marB="0" anchor="b"/>
                </a:tc>
              </a:tr>
              <a:tr h="214714">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1113" marR="1113" marT="1113" marB="0" anchor="b"/>
                </a:tc>
                <a:tc>
                  <a:txBody>
                    <a:bodyPr/>
                    <a:lstStyle/>
                    <a:p>
                      <a:pPr algn="l" fontAlgn="b"/>
                      <a:r>
                        <a:rPr lang="es-MX" sz="1200" b="1" u="none" strike="noStrike" kern="1200" dirty="0">
                          <a:solidFill>
                            <a:srgbClr val="0066FF"/>
                          </a:solidFill>
                          <a:effectLst/>
                          <a:latin typeface="+mn-lt"/>
                          <a:ea typeface="+mn-ea"/>
                          <a:cs typeface="+mn-cs"/>
                        </a:rPr>
                        <a:t>Salud Mental</a:t>
                      </a: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Q4</a:t>
                      </a: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13</a:t>
                      </a:r>
                    </a:p>
                  </a:txBody>
                  <a:tcPr marL="1113" marR="1113" marT="1113" marB="0" anchor="b"/>
                </a:tc>
              </a:tr>
              <a:tr h="214714">
                <a:tc>
                  <a:txBody>
                    <a:bodyPr/>
                    <a:lstStyle/>
                    <a:p>
                      <a:pPr algn="l" fontAlgn="b"/>
                      <a:r>
                        <a:rPr lang="es-MX" sz="1200" b="1" u="none" strike="noStrike" dirty="0">
                          <a:solidFill>
                            <a:srgbClr val="C00000"/>
                          </a:solidFill>
                          <a:effectLst/>
                        </a:rPr>
                        <a:t>V. Ciencias Sociales</a:t>
                      </a:r>
                      <a:endParaRPr lang="es-MX" sz="1200" b="1" i="0" u="none" strike="noStrike" dirty="0">
                        <a:solidFill>
                          <a:srgbClr val="C00000"/>
                        </a:solidFill>
                        <a:effectLst/>
                        <a:latin typeface="Arial"/>
                      </a:endParaRPr>
                    </a:p>
                  </a:txBody>
                  <a:tcPr marL="1113" marR="1113" marT="1113" marB="0" anchor="b"/>
                </a:tc>
                <a:tc>
                  <a:txBody>
                    <a:bodyPr/>
                    <a:lstStyle/>
                    <a:p>
                      <a:pPr algn="l" fontAlgn="b"/>
                      <a:r>
                        <a:rPr lang="es-MX" sz="1200" b="1" u="none" strike="noStrike" dirty="0">
                          <a:solidFill>
                            <a:srgbClr val="C00000"/>
                          </a:solidFill>
                          <a:effectLst/>
                        </a:rPr>
                        <a:t>Perfiles Educativos</a:t>
                      </a:r>
                      <a:endParaRPr lang="es-MX" sz="1200" b="1" i="0" u="none" strike="noStrike" dirty="0">
                        <a:solidFill>
                          <a:srgbClr val="C00000"/>
                        </a:solidFill>
                        <a:effectLst/>
                        <a:latin typeface="Calibri"/>
                      </a:endParaRPr>
                    </a:p>
                  </a:txBody>
                  <a:tcPr marL="1113" marR="1113" marT="1113" marB="0" anchor="b"/>
                </a:tc>
                <a:tc>
                  <a:txBody>
                    <a:bodyPr/>
                    <a:lstStyle/>
                    <a:p>
                      <a:pPr algn="ctr" fontAlgn="b"/>
                      <a:r>
                        <a:rPr lang="es-MX" sz="1200" b="1" u="none" strike="noStrike" dirty="0">
                          <a:solidFill>
                            <a:srgbClr val="C00000"/>
                          </a:solidFill>
                          <a:effectLst/>
                        </a:rPr>
                        <a:t>Q4</a:t>
                      </a:r>
                      <a:endParaRPr lang="es-MX" sz="1200" b="1" i="0" u="none" strike="noStrike" dirty="0">
                        <a:solidFill>
                          <a:srgbClr val="C00000"/>
                        </a:solidFill>
                        <a:effectLst/>
                        <a:latin typeface="Calibri"/>
                      </a:endParaRPr>
                    </a:p>
                  </a:txBody>
                  <a:tcPr marL="1113" marR="1113" marT="1113" marB="0" anchor="b"/>
                </a:tc>
                <a:tc>
                  <a:txBody>
                    <a:bodyPr/>
                    <a:lstStyle/>
                    <a:p>
                      <a:pPr algn="ctr" fontAlgn="b"/>
                      <a:r>
                        <a:rPr lang="es-MX" sz="1200" b="1" u="none" strike="noStrike" dirty="0">
                          <a:solidFill>
                            <a:srgbClr val="C00000"/>
                          </a:solidFill>
                          <a:effectLst/>
                        </a:rPr>
                        <a:t>13</a:t>
                      </a:r>
                      <a:endParaRPr lang="es-MX" sz="1200" b="1" i="0" u="none" strike="noStrike" dirty="0">
                        <a:solidFill>
                          <a:srgbClr val="C00000"/>
                        </a:solidFill>
                        <a:effectLst/>
                        <a:latin typeface="Calibri"/>
                      </a:endParaRPr>
                    </a:p>
                  </a:txBody>
                  <a:tcPr marL="1113" marR="1113" marT="1113" marB="0" anchor="b"/>
                </a:tc>
              </a:tr>
              <a:tr h="214714">
                <a:tc>
                  <a:txBody>
                    <a:bodyPr/>
                    <a:lstStyle/>
                    <a:p>
                      <a:pPr algn="l" fontAlgn="b"/>
                      <a:r>
                        <a:rPr lang="es-MX" sz="1200" b="1" u="none" strike="noStrike" dirty="0">
                          <a:solidFill>
                            <a:srgbClr val="C00000"/>
                          </a:solidFill>
                          <a:effectLst/>
                        </a:rPr>
                        <a:t>V. Ciencias Sociales</a:t>
                      </a:r>
                      <a:endParaRPr lang="es-MX" sz="1200" b="1" i="0" u="none" strike="noStrike" dirty="0">
                        <a:solidFill>
                          <a:srgbClr val="C00000"/>
                        </a:solidFill>
                        <a:effectLst/>
                        <a:latin typeface="Arial"/>
                      </a:endParaRPr>
                    </a:p>
                  </a:txBody>
                  <a:tcPr marL="1113" marR="1113" marT="1113" marB="0" anchor="b"/>
                </a:tc>
                <a:tc>
                  <a:txBody>
                    <a:bodyPr/>
                    <a:lstStyle/>
                    <a:p>
                      <a:pPr algn="l" fontAlgn="b"/>
                      <a:r>
                        <a:rPr lang="es-MX" sz="1200" b="1" u="none" strike="noStrike">
                          <a:solidFill>
                            <a:srgbClr val="C00000"/>
                          </a:solidFill>
                          <a:effectLst/>
                        </a:rPr>
                        <a:t>Revista Electrónica de Investigación Educativa</a:t>
                      </a:r>
                      <a:endParaRPr lang="es-MX" sz="1200" b="1" i="0" u="none" strike="noStrike">
                        <a:solidFill>
                          <a:srgbClr val="C00000"/>
                        </a:solidFill>
                        <a:effectLst/>
                        <a:latin typeface="Calibri"/>
                      </a:endParaRPr>
                    </a:p>
                  </a:txBody>
                  <a:tcPr marL="1113" marR="1113" marT="1113" marB="0" anchor="b"/>
                </a:tc>
                <a:tc>
                  <a:txBody>
                    <a:bodyPr/>
                    <a:lstStyle/>
                    <a:p>
                      <a:pPr algn="ctr" fontAlgn="b"/>
                      <a:r>
                        <a:rPr lang="es-MX" sz="1200" b="1" u="none" strike="noStrike" dirty="0">
                          <a:solidFill>
                            <a:srgbClr val="C00000"/>
                          </a:solidFill>
                          <a:effectLst/>
                        </a:rPr>
                        <a:t>Q4</a:t>
                      </a:r>
                      <a:endParaRPr lang="es-MX" sz="1200" b="1" i="0" u="none" strike="noStrike" dirty="0">
                        <a:solidFill>
                          <a:srgbClr val="C00000"/>
                        </a:solidFill>
                        <a:effectLst/>
                        <a:latin typeface="Calibri"/>
                      </a:endParaRPr>
                    </a:p>
                  </a:txBody>
                  <a:tcPr marL="1113" marR="1113" marT="1113" marB="0" anchor="b"/>
                </a:tc>
                <a:tc>
                  <a:txBody>
                    <a:bodyPr/>
                    <a:lstStyle/>
                    <a:p>
                      <a:pPr algn="ctr" fontAlgn="b"/>
                      <a:r>
                        <a:rPr lang="es-MX" sz="1200" b="1" u="none" strike="noStrike" dirty="0">
                          <a:solidFill>
                            <a:srgbClr val="C00000"/>
                          </a:solidFill>
                          <a:effectLst/>
                        </a:rPr>
                        <a:t>13</a:t>
                      </a:r>
                      <a:endParaRPr lang="es-MX" sz="1200" b="1" i="0" u="none" strike="noStrike" dirty="0">
                        <a:solidFill>
                          <a:srgbClr val="C00000"/>
                        </a:solidFill>
                        <a:effectLst/>
                        <a:latin typeface="Calibri"/>
                      </a:endParaRPr>
                    </a:p>
                  </a:txBody>
                  <a:tcPr marL="1113" marR="1113" marT="1113" marB="0" anchor="b"/>
                </a:tc>
              </a:tr>
              <a:tr h="293709">
                <a:tc>
                  <a:txBody>
                    <a:bodyPr/>
                    <a:lstStyle/>
                    <a:p>
                      <a:pPr algn="l" fontAlgn="b"/>
                      <a:r>
                        <a:rPr lang="es-MX" sz="1200" b="1" u="none" strike="noStrike" kern="1200" dirty="0" err="1">
                          <a:solidFill>
                            <a:srgbClr val="843F06"/>
                          </a:solidFill>
                          <a:effectLst/>
                          <a:latin typeface="+mn-lt"/>
                          <a:ea typeface="+mn-ea"/>
                          <a:cs typeface="+mn-cs"/>
                        </a:rPr>
                        <a:t>Vl</a:t>
                      </a:r>
                      <a:r>
                        <a:rPr lang="es-MX" sz="1200" b="1" u="none" strike="noStrike" kern="1200" dirty="0">
                          <a:solidFill>
                            <a:srgbClr val="843F06"/>
                          </a:solidFill>
                          <a:effectLst/>
                          <a:latin typeface="+mn-lt"/>
                          <a:ea typeface="+mn-ea"/>
                          <a:cs typeface="+mn-cs"/>
                        </a:rPr>
                        <a:t>. Biotecnología y Cie</a:t>
                      </a:r>
                      <a:r>
                        <a:rPr lang="es-MX" sz="1200" b="1" u="none" strike="noStrike" kern="1200" dirty="0">
                          <a:solidFill>
                            <a:schemeClr val="accent6">
                              <a:lumMod val="75000"/>
                            </a:schemeClr>
                          </a:solidFill>
                          <a:effectLst/>
                          <a:latin typeface="+mn-lt"/>
                          <a:ea typeface="+mn-ea"/>
                          <a:cs typeface="+mn-cs"/>
                        </a:rPr>
                        <a:t>nci</a:t>
                      </a:r>
                      <a:r>
                        <a:rPr lang="es-MX" sz="1200" b="1" u="none" strike="noStrike" kern="1200" dirty="0">
                          <a:solidFill>
                            <a:srgbClr val="843F06"/>
                          </a:solidFill>
                          <a:effectLst/>
                          <a:latin typeface="+mn-lt"/>
                          <a:ea typeface="+mn-ea"/>
                          <a:cs typeface="+mn-cs"/>
                        </a:rPr>
                        <a:t>as Agropecuarias</a:t>
                      </a:r>
                    </a:p>
                  </a:txBody>
                  <a:tcPr marL="1113" marR="1113" marT="1113" marB="0" anchor="b"/>
                </a:tc>
                <a:tc>
                  <a:txBody>
                    <a:bodyPr/>
                    <a:lstStyle/>
                    <a:p>
                      <a:pPr algn="l" fontAlgn="b"/>
                      <a:r>
                        <a:rPr lang="es-MX" sz="1200" b="1" u="none" strike="noStrike" kern="1200" dirty="0">
                          <a:solidFill>
                            <a:srgbClr val="843F06"/>
                          </a:solidFill>
                          <a:effectLst/>
                          <a:latin typeface="+mn-lt"/>
                          <a:ea typeface="+mn-ea"/>
                          <a:cs typeface="+mn-cs"/>
                        </a:rPr>
                        <a:t>Tropical and Subtropical </a:t>
                      </a:r>
                      <a:r>
                        <a:rPr lang="es-MX" sz="1200" b="1" u="none" strike="noStrike" kern="1200" dirty="0" err="1">
                          <a:solidFill>
                            <a:srgbClr val="843F06"/>
                          </a:solidFill>
                          <a:effectLst/>
                          <a:latin typeface="+mn-lt"/>
                          <a:ea typeface="+mn-ea"/>
                          <a:cs typeface="+mn-cs"/>
                        </a:rPr>
                        <a:t>Agroecosystems</a:t>
                      </a:r>
                      <a:endParaRPr lang="es-MX" sz="1200" b="1" u="none" strike="noStrike" kern="1200" dirty="0">
                        <a:solidFill>
                          <a:srgbClr val="843F06"/>
                        </a:solidFill>
                        <a:effectLst/>
                        <a:latin typeface="+mn-lt"/>
                        <a:ea typeface="+mn-ea"/>
                        <a:cs typeface="+mn-cs"/>
                      </a:endParaRPr>
                    </a:p>
                  </a:txBody>
                  <a:tcPr marL="1113" marR="1113" marT="1113" marB="0" anchor="b"/>
                </a:tc>
                <a:tc>
                  <a:txBody>
                    <a:bodyPr/>
                    <a:lstStyle/>
                    <a:p>
                      <a:pPr algn="ctr" fontAlgn="b"/>
                      <a:r>
                        <a:rPr lang="es-MX" sz="1200" b="1" u="none" strike="noStrike" kern="1200" dirty="0">
                          <a:solidFill>
                            <a:srgbClr val="843F06"/>
                          </a:solidFill>
                          <a:effectLst/>
                          <a:latin typeface="+mn-lt"/>
                          <a:ea typeface="+mn-ea"/>
                          <a:cs typeface="+mn-cs"/>
                        </a:rPr>
                        <a:t>Q4</a:t>
                      </a:r>
                    </a:p>
                  </a:txBody>
                  <a:tcPr marL="1113" marR="1113" marT="1113" marB="0" anchor="b"/>
                </a:tc>
                <a:tc>
                  <a:txBody>
                    <a:bodyPr/>
                    <a:lstStyle/>
                    <a:p>
                      <a:pPr algn="ctr" fontAlgn="b"/>
                      <a:r>
                        <a:rPr lang="es-MX" sz="1200" b="1" u="none" strike="noStrike" kern="1200" dirty="0">
                          <a:solidFill>
                            <a:srgbClr val="843F06"/>
                          </a:solidFill>
                          <a:effectLst/>
                          <a:latin typeface="+mn-lt"/>
                          <a:ea typeface="+mn-ea"/>
                          <a:cs typeface="+mn-cs"/>
                        </a:rPr>
                        <a:t>13</a:t>
                      </a:r>
                    </a:p>
                  </a:txBody>
                  <a:tcPr marL="1113" marR="1113" marT="1113" marB="0" anchor="b"/>
                </a:tc>
              </a:tr>
              <a:tr h="214714">
                <a:tc>
                  <a:txBody>
                    <a:bodyPr/>
                    <a:lstStyle/>
                    <a:p>
                      <a:pPr algn="l" fontAlgn="b"/>
                      <a:r>
                        <a:rPr lang="es-MX" sz="1200" b="1" u="none" strike="noStrike" kern="1200" dirty="0">
                          <a:solidFill>
                            <a:srgbClr val="C00000"/>
                          </a:solidFill>
                          <a:effectLst/>
                          <a:latin typeface="+mn-lt"/>
                          <a:ea typeface="+mn-ea"/>
                          <a:cs typeface="+mn-cs"/>
                        </a:rPr>
                        <a:t>V. Ciencias Sociales</a:t>
                      </a:r>
                    </a:p>
                  </a:txBody>
                  <a:tcPr marL="1113" marR="1113" marT="1113" marB="0" anchor="b"/>
                </a:tc>
                <a:tc>
                  <a:txBody>
                    <a:bodyPr/>
                    <a:lstStyle/>
                    <a:p>
                      <a:pPr algn="l" fontAlgn="b"/>
                      <a:r>
                        <a:rPr lang="es-MX" sz="1200" b="1" u="none" strike="noStrike" kern="1200" dirty="0">
                          <a:solidFill>
                            <a:srgbClr val="C00000"/>
                          </a:solidFill>
                          <a:effectLst/>
                          <a:latin typeface="+mn-lt"/>
                          <a:ea typeface="+mn-ea"/>
                          <a:cs typeface="+mn-cs"/>
                        </a:rPr>
                        <a:t>Revista Mexicana de Sociología</a:t>
                      </a:r>
                    </a:p>
                  </a:txBody>
                  <a:tcPr marL="1113" marR="1113" marT="1113" marB="0" anchor="b"/>
                </a:tc>
                <a:tc>
                  <a:txBody>
                    <a:bodyPr/>
                    <a:lstStyle/>
                    <a:p>
                      <a:pPr algn="ctr" fontAlgn="b"/>
                      <a:r>
                        <a:rPr lang="es-MX" sz="1200" b="1" u="none" strike="noStrike" kern="1200" dirty="0">
                          <a:solidFill>
                            <a:srgbClr val="C00000"/>
                          </a:solidFill>
                          <a:effectLst/>
                          <a:latin typeface="+mn-lt"/>
                          <a:ea typeface="+mn-ea"/>
                          <a:cs typeface="+mn-cs"/>
                        </a:rPr>
                        <a:t>Q3</a:t>
                      </a:r>
                    </a:p>
                  </a:txBody>
                  <a:tcPr marL="1113" marR="1113" marT="1113" marB="0" anchor="b"/>
                </a:tc>
                <a:tc>
                  <a:txBody>
                    <a:bodyPr/>
                    <a:lstStyle/>
                    <a:p>
                      <a:pPr algn="ctr" fontAlgn="b"/>
                      <a:r>
                        <a:rPr lang="es-MX" sz="1200" b="1" u="none" strike="noStrike" kern="1200">
                          <a:solidFill>
                            <a:srgbClr val="C00000"/>
                          </a:solidFill>
                          <a:effectLst/>
                          <a:latin typeface="+mn-lt"/>
                          <a:ea typeface="+mn-ea"/>
                          <a:cs typeface="+mn-cs"/>
                        </a:rPr>
                        <a:t>12</a:t>
                      </a:r>
                    </a:p>
                  </a:txBody>
                  <a:tcPr marL="1113" marR="1113" marT="1113" marB="0" anchor="b"/>
                </a:tc>
              </a:tr>
              <a:tr h="296766">
                <a:tc>
                  <a:txBody>
                    <a:bodyPr/>
                    <a:lstStyle/>
                    <a:p>
                      <a:pPr algn="l" fontAlgn="b"/>
                      <a:r>
                        <a:rPr lang="es-MX" sz="1200" b="1" u="none" strike="noStrike" kern="1200" dirty="0">
                          <a:solidFill>
                            <a:srgbClr val="C00000"/>
                          </a:solidFill>
                          <a:effectLst/>
                          <a:latin typeface="+mn-lt"/>
                          <a:ea typeface="+mn-ea"/>
                          <a:cs typeface="+mn-cs"/>
                        </a:rPr>
                        <a:t>V. Ciencias Sociales</a:t>
                      </a:r>
                    </a:p>
                  </a:txBody>
                  <a:tcPr marL="1113" marR="1113" marT="1113" marB="0" anchor="b"/>
                </a:tc>
                <a:tc>
                  <a:txBody>
                    <a:bodyPr/>
                    <a:lstStyle/>
                    <a:p>
                      <a:pPr algn="l" fontAlgn="b"/>
                      <a:r>
                        <a:rPr lang="es-MX" sz="1200" b="1" u="none" strike="noStrike" kern="1200" dirty="0">
                          <a:solidFill>
                            <a:srgbClr val="C00000"/>
                          </a:solidFill>
                          <a:effectLst/>
                          <a:latin typeface="+mn-lt"/>
                          <a:ea typeface="+mn-ea"/>
                          <a:cs typeface="+mn-cs"/>
                        </a:rPr>
                        <a:t>Revista Iberoamericana de Educación Superior</a:t>
                      </a:r>
                    </a:p>
                  </a:txBody>
                  <a:tcPr marL="1113" marR="1113" marT="1113" marB="0" anchor="b"/>
                </a:tc>
                <a:tc>
                  <a:txBody>
                    <a:bodyPr/>
                    <a:lstStyle/>
                    <a:p>
                      <a:pPr algn="ctr" fontAlgn="b"/>
                      <a:r>
                        <a:rPr lang="es-MX" sz="1200" b="1" u="none" strike="noStrike" kern="1200" dirty="0">
                          <a:solidFill>
                            <a:srgbClr val="C00000"/>
                          </a:solidFill>
                          <a:effectLst/>
                          <a:latin typeface="+mn-lt"/>
                          <a:ea typeface="+mn-ea"/>
                          <a:cs typeface="+mn-cs"/>
                        </a:rPr>
                        <a:t>Q4</a:t>
                      </a:r>
                    </a:p>
                  </a:txBody>
                  <a:tcPr marL="1113" marR="1113" marT="1113" marB="0" anchor="b"/>
                </a:tc>
                <a:tc>
                  <a:txBody>
                    <a:bodyPr/>
                    <a:lstStyle/>
                    <a:p>
                      <a:pPr algn="ctr" fontAlgn="b"/>
                      <a:r>
                        <a:rPr lang="es-MX" sz="1200" b="1" u="none" strike="noStrike" kern="1200" dirty="0">
                          <a:solidFill>
                            <a:srgbClr val="C00000"/>
                          </a:solidFill>
                          <a:effectLst/>
                          <a:latin typeface="+mn-lt"/>
                          <a:ea typeface="+mn-ea"/>
                          <a:cs typeface="+mn-cs"/>
                        </a:rPr>
                        <a:t>12</a:t>
                      </a:r>
                    </a:p>
                  </a:txBody>
                  <a:tcPr marL="1113" marR="1113" marT="1113" marB="0" anchor="b"/>
                </a:tc>
              </a:tr>
              <a:tr h="214714">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1113" marR="1113" marT="1113"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Atmósfera</a:t>
                      </a:r>
                    </a:p>
                  </a:txBody>
                  <a:tcPr marL="1113" marR="1113" marT="1113"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1113" marR="1113" marT="1113" marB="0" anchor="b"/>
                </a:tc>
                <a:tc>
                  <a:txBody>
                    <a:bodyPr/>
                    <a:lstStyle/>
                    <a:p>
                      <a:pPr marL="0" algn="ctr" defTabSz="914400" rtl="0" eaLnBrk="1" fontAlgn="b" latinLnBrk="0" hangingPunct="1"/>
                      <a:r>
                        <a:rPr lang="es-MX" sz="1200" b="1" u="none" strike="noStrike" kern="1200">
                          <a:solidFill>
                            <a:srgbClr val="006600"/>
                          </a:solidFill>
                          <a:effectLst/>
                          <a:latin typeface="+mn-lt"/>
                          <a:ea typeface="+mn-ea"/>
                          <a:cs typeface="+mn-cs"/>
                        </a:rPr>
                        <a:t>11</a:t>
                      </a:r>
                    </a:p>
                  </a:txBody>
                  <a:tcPr marL="1113" marR="1113" marT="1113" marB="0" anchor="b"/>
                </a:tc>
              </a:tr>
              <a:tr h="286285">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1113" marR="1113" marT="1113"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Revista Mexicana de Ciencias Geológicas</a:t>
                      </a:r>
                    </a:p>
                  </a:txBody>
                  <a:tcPr marL="1113" marR="1113" marT="1113"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Q3</a:t>
                      </a:r>
                    </a:p>
                  </a:txBody>
                  <a:tcPr marL="1113" marR="1113" marT="1113"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11</a:t>
                      </a:r>
                    </a:p>
                  </a:txBody>
                  <a:tcPr marL="1113" marR="1113" marT="1113" marB="0" anchor="b"/>
                </a:tc>
              </a:tr>
              <a:tr h="301133">
                <a:tc>
                  <a:txBody>
                    <a:bodyPr/>
                    <a:lstStyle/>
                    <a:p>
                      <a:pPr algn="l" fontAlgn="b"/>
                      <a:r>
                        <a:rPr lang="es-MX" sz="1200" b="1" u="none" strike="noStrike" kern="1200" dirty="0">
                          <a:solidFill>
                            <a:schemeClr val="accent6">
                              <a:lumMod val="75000"/>
                            </a:schemeClr>
                          </a:solidFill>
                          <a:effectLst/>
                          <a:latin typeface="+mn-lt"/>
                          <a:ea typeface="+mn-ea"/>
                          <a:cs typeface="+mn-cs"/>
                        </a:rPr>
                        <a:t>ll. Biología y Química</a:t>
                      </a:r>
                    </a:p>
                  </a:txBody>
                  <a:tcPr marL="1113" marR="1113" marT="1113" marB="0" anchor="b"/>
                </a:tc>
                <a:tc>
                  <a:txBody>
                    <a:bodyPr/>
                    <a:lstStyle/>
                    <a:p>
                      <a:pPr algn="l" fontAlgn="b"/>
                      <a:r>
                        <a:rPr lang="es-MX" sz="1200" b="1" u="none" strike="noStrike" kern="1200" dirty="0">
                          <a:solidFill>
                            <a:schemeClr val="accent6">
                              <a:lumMod val="75000"/>
                            </a:schemeClr>
                          </a:solidFill>
                          <a:effectLst/>
                          <a:latin typeface="+mn-lt"/>
                          <a:ea typeface="+mn-ea"/>
                          <a:cs typeface="+mn-cs"/>
                        </a:rPr>
                        <a:t>Ciencias Marinas</a:t>
                      </a:r>
                    </a:p>
                  </a:txBody>
                  <a:tcPr marL="1113" marR="1113" marT="1113" marB="0" anchor="b"/>
                </a:tc>
                <a:tc>
                  <a:txBody>
                    <a:bodyPr/>
                    <a:lstStyle/>
                    <a:p>
                      <a:pPr algn="ctr" fontAlgn="b"/>
                      <a:r>
                        <a:rPr lang="es-MX" sz="1200" b="1" u="none" strike="noStrike" kern="1200" dirty="0">
                          <a:solidFill>
                            <a:schemeClr val="accent6">
                              <a:lumMod val="75000"/>
                            </a:schemeClr>
                          </a:solidFill>
                          <a:effectLst/>
                          <a:latin typeface="+mn-lt"/>
                          <a:ea typeface="+mn-ea"/>
                          <a:cs typeface="+mn-cs"/>
                        </a:rPr>
                        <a:t>Q3</a:t>
                      </a:r>
                    </a:p>
                  </a:txBody>
                  <a:tcPr marL="1113" marR="1113" marT="1113" marB="0" anchor="b"/>
                </a:tc>
                <a:tc>
                  <a:txBody>
                    <a:bodyPr/>
                    <a:lstStyle/>
                    <a:p>
                      <a:pPr algn="ctr" fontAlgn="b"/>
                      <a:r>
                        <a:rPr lang="es-MX" sz="1200" b="1" u="none" strike="noStrike" kern="1200" dirty="0">
                          <a:solidFill>
                            <a:schemeClr val="accent6">
                              <a:lumMod val="75000"/>
                            </a:schemeClr>
                          </a:solidFill>
                          <a:effectLst/>
                          <a:latin typeface="+mn-lt"/>
                          <a:ea typeface="+mn-ea"/>
                          <a:cs typeface="+mn-cs"/>
                        </a:rPr>
                        <a:t>11</a:t>
                      </a:r>
                    </a:p>
                  </a:txBody>
                  <a:tcPr marL="1113" marR="1113" marT="1113" marB="0" anchor="b"/>
                </a:tc>
              </a:tr>
              <a:tr h="288032">
                <a:tc>
                  <a:txBody>
                    <a:bodyPr/>
                    <a:lstStyle/>
                    <a:p>
                      <a:pPr algn="l" fontAlgn="b"/>
                      <a:r>
                        <a:rPr lang="es-MX" sz="1200" b="1" u="none" strike="noStrike" kern="1200" dirty="0">
                          <a:solidFill>
                            <a:schemeClr val="accent6">
                              <a:lumMod val="75000"/>
                            </a:schemeClr>
                          </a:solidFill>
                          <a:effectLst/>
                          <a:latin typeface="+mn-lt"/>
                          <a:ea typeface="+mn-ea"/>
                          <a:cs typeface="+mn-cs"/>
                        </a:rPr>
                        <a:t>ll. Biología y Química</a:t>
                      </a:r>
                    </a:p>
                  </a:txBody>
                  <a:tcPr marL="1113" marR="1113" marT="1113" marB="0" anchor="b"/>
                </a:tc>
                <a:tc>
                  <a:txBody>
                    <a:bodyPr/>
                    <a:lstStyle/>
                    <a:p>
                      <a:pPr algn="l" fontAlgn="b"/>
                      <a:r>
                        <a:rPr lang="en-US" sz="1200" b="1" u="none" strike="noStrike" kern="1200" dirty="0">
                          <a:solidFill>
                            <a:schemeClr val="accent6">
                              <a:lumMod val="75000"/>
                            </a:schemeClr>
                          </a:solidFill>
                          <a:effectLst/>
                          <a:latin typeface="+mn-lt"/>
                          <a:ea typeface="+mn-ea"/>
                          <a:cs typeface="+mn-cs"/>
                        </a:rPr>
                        <a:t>Journal of the Mexican Chemical Society</a:t>
                      </a:r>
                    </a:p>
                  </a:txBody>
                  <a:tcPr marL="1113" marR="1113" marT="1113" marB="0" anchor="b"/>
                </a:tc>
                <a:tc>
                  <a:txBody>
                    <a:bodyPr/>
                    <a:lstStyle/>
                    <a:p>
                      <a:pPr algn="ctr" fontAlgn="b"/>
                      <a:r>
                        <a:rPr lang="es-MX" sz="1200" b="1" u="none" strike="noStrike" kern="1200" dirty="0">
                          <a:solidFill>
                            <a:schemeClr val="accent6">
                              <a:lumMod val="75000"/>
                            </a:schemeClr>
                          </a:solidFill>
                          <a:effectLst/>
                          <a:latin typeface="+mn-lt"/>
                          <a:ea typeface="+mn-ea"/>
                          <a:cs typeface="+mn-cs"/>
                        </a:rPr>
                        <a:t>Q3</a:t>
                      </a:r>
                    </a:p>
                  </a:txBody>
                  <a:tcPr marL="1113" marR="1113" marT="1113" marB="0" anchor="b"/>
                </a:tc>
                <a:tc>
                  <a:txBody>
                    <a:bodyPr/>
                    <a:lstStyle/>
                    <a:p>
                      <a:pPr algn="ctr" fontAlgn="b"/>
                      <a:r>
                        <a:rPr lang="es-MX" sz="1200" b="1" u="none" strike="noStrike" kern="1200" dirty="0">
                          <a:solidFill>
                            <a:schemeClr val="accent6">
                              <a:lumMod val="75000"/>
                            </a:schemeClr>
                          </a:solidFill>
                          <a:effectLst/>
                          <a:latin typeface="+mn-lt"/>
                          <a:ea typeface="+mn-ea"/>
                          <a:cs typeface="+mn-cs"/>
                        </a:rPr>
                        <a:t>11</a:t>
                      </a:r>
                    </a:p>
                  </a:txBody>
                  <a:tcPr marL="1113" marR="1113" marT="1113" marB="0" anchor="b"/>
                </a:tc>
              </a:tr>
              <a:tr h="288032">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1113" marR="1113" marT="1113" marB="0" anchor="b"/>
                </a:tc>
                <a:tc>
                  <a:txBody>
                    <a:bodyPr/>
                    <a:lstStyle/>
                    <a:p>
                      <a:pPr algn="l" fontAlgn="b"/>
                      <a:r>
                        <a:rPr lang="es-MX" sz="1200" b="1" u="none" strike="noStrike" kern="1200" dirty="0">
                          <a:solidFill>
                            <a:srgbClr val="0066FF"/>
                          </a:solidFill>
                          <a:effectLst/>
                          <a:latin typeface="+mn-lt"/>
                          <a:ea typeface="+mn-ea"/>
                          <a:cs typeface="+mn-cs"/>
                        </a:rPr>
                        <a:t>Cirugía y Cirujanos</a:t>
                      </a: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Q4</a:t>
                      </a: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11</a:t>
                      </a:r>
                    </a:p>
                  </a:txBody>
                  <a:tcPr marL="1113" marR="1113" marT="1113" marB="0" anchor="b"/>
                </a:tc>
              </a:tr>
              <a:tr h="281785">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1113" marR="1113" marT="1113" marB="0" anchor="b"/>
                </a:tc>
                <a:tc>
                  <a:txBody>
                    <a:bodyPr/>
                    <a:lstStyle/>
                    <a:p>
                      <a:pPr algn="l" fontAlgn="b"/>
                      <a:r>
                        <a:rPr lang="es-MX" sz="1200" b="1" u="none" strike="noStrike" kern="1200" dirty="0">
                          <a:solidFill>
                            <a:srgbClr val="0066FF"/>
                          </a:solidFill>
                          <a:effectLst/>
                          <a:latin typeface="+mn-lt"/>
                          <a:ea typeface="+mn-ea"/>
                          <a:cs typeface="+mn-cs"/>
                        </a:rPr>
                        <a:t>Boletín Médico del Hospital Infantil de México</a:t>
                      </a: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Q3</a:t>
                      </a: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11</a:t>
                      </a:r>
                    </a:p>
                  </a:txBody>
                  <a:tcPr marL="1113" marR="1113" marT="1113" marB="0" anchor="b"/>
                </a:tc>
              </a:tr>
              <a:tr h="235239">
                <a:tc>
                  <a:txBody>
                    <a:bodyPr/>
                    <a:lstStyle/>
                    <a:p>
                      <a:pPr algn="l" fontAlgn="b"/>
                      <a:r>
                        <a:rPr lang="es-MX" sz="1200" b="1" u="none" strike="noStrike" kern="1200" dirty="0" err="1">
                          <a:solidFill>
                            <a:schemeClr val="bg2">
                              <a:lumMod val="25000"/>
                            </a:schemeClr>
                          </a:solidFill>
                          <a:effectLst/>
                          <a:latin typeface="+mn-lt"/>
                          <a:ea typeface="+mn-ea"/>
                          <a:cs typeface="+mn-cs"/>
                        </a:rPr>
                        <a:t>Vll</a:t>
                      </a:r>
                      <a:r>
                        <a:rPr lang="es-MX" sz="1200" b="1" u="none" strike="noStrike" kern="1200" dirty="0">
                          <a:solidFill>
                            <a:schemeClr val="bg2">
                              <a:lumMod val="25000"/>
                            </a:schemeClr>
                          </a:solidFill>
                          <a:effectLst/>
                          <a:latin typeface="+mn-lt"/>
                          <a:ea typeface="+mn-ea"/>
                          <a:cs typeface="+mn-cs"/>
                        </a:rPr>
                        <a:t>. Ingenierías</a:t>
                      </a:r>
                    </a:p>
                  </a:txBody>
                  <a:tcPr marL="1113" marR="1113" marT="1113" marB="0" anchor="b"/>
                </a:tc>
                <a:tc>
                  <a:txBody>
                    <a:bodyPr/>
                    <a:lstStyle/>
                    <a:p>
                      <a:pPr algn="l" fontAlgn="b"/>
                      <a:r>
                        <a:rPr lang="en-US" sz="1200" b="1" u="none" strike="noStrike" kern="1200" dirty="0">
                          <a:solidFill>
                            <a:schemeClr val="bg2">
                              <a:lumMod val="25000"/>
                            </a:schemeClr>
                          </a:solidFill>
                          <a:effectLst/>
                          <a:latin typeface="+mn-lt"/>
                          <a:ea typeface="+mn-ea"/>
                          <a:cs typeface="+mn-cs"/>
                        </a:rPr>
                        <a:t>Journal of Applied Research and Technology</a:t>
                      </a:r>
                    </a:p>
                  </a:txBody>
                  <a:tcPr marL="1113" marR="1113" marT="1113" marB="0" anchor="b"/>
                </a:tc>
                <a:tc>
                  <a:txBody>
                    <a:bodyPr/>
                    <a:lstStyle/>
                    <a:p>
                      <a:pPr algn="ctr" fontAlgn="b"/>
                      <a:r>
                        <a:rPr lang="es-MX" sz="1200" b="1" u="none" strike="noStrike" kern="1200" dirty="0">
                          <a:solidFill>
                            <a:schemeClr val="bg2">
                              <a:lumMod val="25000"/>
                            </a:schemeClr>
                          </a:solidFill>
                          <a:effectLst/>
                          <a:latin typeface="+mn-lt"/>
                          <a:ea typeface="+mn-ea"/>
                          <a:cs typeface="+mn-cs"/>
                        </a:rPr>
                        <a:t>Q2</a:t>
                      </a:r>
                    </a:p>
                  </a:txBody>
                  <a:tcPr marL="1113" marR="1113" marT="1113" marB="0" anchor="b"/>
                </a:tc>
                <a:tc>
                  <a:txBody>
                    <a:bodyPr/>
                    <a:lstStyle/>
                    <a:p>
                      <a:pPr algn="ctr" fontAlgn="b"/>
                      <a:r>
                        <a:rPr lang="es-MX" sz="1200" b="1" u="none" strike="noStrike" kern="1200" dirty="0">
                          <a:solidFill>
                            <a:schemeClr val="bg2">
                              <a:lumMod val="25000"/>
                            </a:schemeClr>
                          </a:solidFill>
                          <a:effectLst/>
                          <a:latin typeface="+mn-lt"/>
                          <a:ea typeface="+mn-ea"/>
                          <a:cs typeface="+mn-cs"/>
                        </a:rPr>
                        <a:t>11</a:t>
                      </a:r>
                    </a:p>
                  </a:txBody>
                  <a:tcPr marL="1113" marR="1113" marT="1113" marB="0" anchor="b"/>
                </a:tc>
              </a:tr>
              <a:tr h="286285">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1113" marR="1113" marT="1113"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Revista Latinoamericana de Investigación en Matemática Educativa</a:t>
                      </a:r>
                    </a:p>
                  </a:txBody>
                  <a:tcPr marL="1113" marR="1113" marT="1113"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Q4</a:t>
                      </a:r>
                    </a:p>
                  </a:txBody>
                  <a:tcPr marL="1113" marR="1113" marT="1113"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10</a:t>
                      </a:r>
                    </a:p>
                  </a:txBody>
                  <a:tcPr marL="1113" marR="1113" marT="1113" marB="0" anchor="b"/>
                </a:tc>
              </a:tr>
              <a:tr h="286285">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1113" marR="1113" marT="1113"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Revista Mexicana de Física</a:t>
                      </a:r>
                    </a:p>
                  </a:txBody>
                  <a:tcPr marL="1113" marR="1113" marT="1113"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Q4</a:t>
                      </a:r>
                    </a:p>
                  </a:txBody>
                  <a:tcPr marL="1113" marR="1113" marT="1113"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10</a:t>
                      </a:r>
                    </a:p>
                  </a:txBody>
                  <a:tcPr marL="1113" marR="1113" marT="1113" marB="0" anchor="b"/>
                </a:tc>
              </a:tr>
              <a:tr h="214714">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1113" marR="1113" marT="1113" marB="0" anchor="b"/>
                </a:tc>
                <a:tc>
                  <a:txBody>
                    <a:bodyPr/>
                    <a:lstStyle/>
                    <a:p>
                      <a:pPr algn="l" fontAlgn="b"/>
                      <a:r>
                        <a:rPr lang="es-MX" sz="1200" b="1" u="none" strike="noStrike" kern="1200" dirty="0">
                          <a:solidFill>
                            <a:srgbClr val="0066FF"/>
                          </a:solidFill>
                          <a:effectLst/>
                          <a:latin typeface="+mn-lt"/>
                          <a:ea typeface="+mn-ea"/>
                          <a:cs typeface="+mn-cs"/>
                        </a:rPr>
                        <a:t>Ginecología y Obstetricia de México</a:t>
                      </a: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Q3</a:t>
                      </a:r>
                    </a:p>
                  </a:txBody>
                  <a:tcPr marL="1113" marR="1113" marT="1113" marB="0" anchor="b"/>
                </a:tc>
                <a:tc>
                  <a:txBody>
                    <a:bodyPr/>
                    <a:lstStyle/>
                    <a:p>
                      <a:pPr algn="ctr" fontAlgn="b"/>
                      <a:r>
                        <a:rPr lang="es-MX" sz="1200" b="1" u="none" strike="noStrike" kern="1200" dirty="0">
                          <a:solidFill>
                            <a:srgbClr val="0066FF"/>
                          </a:solidFill>
                          <a:effectLst/>
                          <a:latin typeface="+mn-lt"/>
                          <a:ea typeface="+mn-ea"/>
                          <a:cs typeface="+mn-cs"/>
                        </a:rPr>
                        <a:t>10</a:t>
                      </a:r>
                    </a:p>
                  </a:txBody>
                  <a:tcPr marL="1113" marR="1113" marT="1113" marB="0" anchor="b"/>
                </a:tc>
              </a:tr>
            </a:tbl>
          </a:graphicData>
        </a:graphic>
      </p:graphicFrame>
      <p:sp>
        <p:nvSpPr>
          <p:cNvPr id="4" name="3 CuadroTexto"/>
          <p:cNvSpPr txBox="1"/>
          <p:nvPr/>
        </p:nvSpPr>
        <p:spPr>
          <a:xfrm>
            <a:off x="251750" y="350987"/>
            <a:ext cx="8505817"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s-MX" sz="2000" b="1" dirty="0" smtClean="0">
                <a:solidFill>
                  <a:schemeClr val="tx1">
                    <a:lumMod val="65000"/>
                    <a:lumOff val="35000"/>
                  </a:schemeClr>
                </a:solidFill>
              </a:rPr>
              <a:t>Google </a:t>
            </a:r>
            <a:r>
              <a:rPr lang="es-MX" sz="2000" b="1" dirty="0" err="1" smtClean="0">
                <a:solidFill>
                  <a:schemeClr val="tx1">
                    <a:lumMod val="65000"/>
                    <a:lumOff val="35000"/>
                  </a:schemeClr>
                </a:solidFill>
              </a:rPr>
              <a:t>Scholar</a:t>
            </a:r>
            <a:r>
              <a:rPr lang="es-MX" sz="2000" b="1" dirty="0" smtClean="0">
                <a:solidFill>
                  <a:schemeClr val="tx1">
                    <a:lumMod val="65000"/>
                    <a:lumOff val="35000"/>
                  </a:schemeClr>
                </a:solidFill>
              </a:rPr>
              <a:t>  – 20 títulos con mayor índice H5</a:t>
            </a:r>
            <a:endParaRPr lang="es-MX" sz="2000" b="1" dirty="0">
              <a:solidFill>
                <a:schemeClr val="tx1">
                  <a:lumMod val="65000"/>
                  <a:lumOff val="35000"/>
                </a:schemeClr>
              </a:solidFill>
            </a:endParaRPr>
          </a:p>
        </p:txBody>
      </p:sp>
      <p:sp>
        <p:nvSpPr>
          <p:cNvPr id="5" name="Rectángulo redondeado 4"/>
          <p:cNvSpPr/>
          <p:nvPr/>
        </p:nvSpPr>
        <p:spPr>
          <a:xfrm>
            <a:off x="0" y="2636912"/>
            <a:ext cx="8964489" cy="432048"/>
          </a:xfrm>
          <a:prstGeom prst="roundRect">
            <a:avLst/>
          </a:prstGeom>
          <a:solidFill>
            <a:srgbClr val="FF0000">
              <a:alpha val="32941"/>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redondeado 5"/>
          <p:cNvSpPr/>
          <p:nvPr/>
        </p:nvSpPr>
        <p:spPr>
          <a:xfrm>
            <a:off x="-1" y="3356992"/>
            <a:ext cx="8964489" cy="504056"/>
          </a:xfrm>
          <a:prstGeom prst="roundRect">
            <a:avLst/>
          </a:prstGeom>
          <a:solidFill>
            <a:srgbClr val="FF0000">
              <a:alpha val="32941"/>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5910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nvPr>
        </p:nvGraphicFramePr>
        <p:xfrm>
          <a:off x="219752" y="836712"/>
          <a:ext cx="8712739" cy="5746651"/>
        </p:xfrm>
        <a:graphic>
          <a:graphicData uri="http://schemas.openxmlformats.org/drawingml/2006/table">
            <a:tbl>
              <a:tblPr>
                <a:tableStyleId>{5C22544A-7EE6-4342-B048-85BDC9FD1C3A}</a:tableStyleId>
              </a:tblPr>
              <a:tblGrid>
                <a:gridCol w="2879634"/>
                <a:gridCol w="3761611"/>
                <a:gridCol w="1123988"/>
                <a:gridCol w="947506"/>
              </a:tblGrid>
              <a:tr h="288032">
                <a:tc>
                  <a:txBody>
                    <a:bodyPr/>
                    <a:lstStyle/>
                    <a:p>
                      <a:pPr algn="ctr" fontAlgn="b"/>
                      <a:r>
                        <a:rPr lang="es-MX" sz="1400" b="1" i="0" u="none" strike="noStrike" dirty="0" smtClean="0">
                          <a:solidFill>
                            <a:schemeClr val="bg1"/>
                          </a:solidFill>
                          <a:effectLst/>
                          <a:latin typeface="Calibri"/>
                        </a:rPr>
                        <a:t>Área</a:t>
                      </a:r>
                    </a:p>
                    <a:p>
                      <a:pPr algn="ctr" fontAlgn="b"/>
                      <a:endParaRPr lang="es-MX" sz="1400" b="1" i="0" u="none" strike="noStrike" dirty="0">
                        <a:solidFill>
                          <a:schemeClr val="bg1"/>
                        </a:solidFill>
                        <a:effectLst/>
                        <a:latin typeface="Calibri"/>
                      </a:endParaRPr>
                    </a:p>
                  </a:txBody>
                  <a:tcPr marL="9103" marR="9103" marT="9103" marB="0" anchor="b">
                    <a:solidFill>
                      <a:srgbClr val="7030A0"/>
                    </a:solidFill>
                  </a:tcPr>
                </a:tc>
                <a:tc>
                  <a:txBody>
                    <a:bodyPr/>
                    <a:lstStyle/>
                    <a:p>
                      <a:pPr algn="ctr" fontAlgn="b"/>
                      <a:r>
                        <a:rPr lang="es-MX" sz="1400" b="1" i="0" u="none" strike="noStrike" dirty="0" smtClean="0">
                          <a:solidFill>
                            <a:schemeClr val="bg1"/>
                          </a:solidFill>
                          <a:effectLst/>
                          <a:latin typeface="Calibri"/>
                        </a:rPr>
                        <a:t>Revistas</a:t>
                      </a:r>
                    </a:p>
                    <a:p>
                      <a:pPr algn="ctr" fontAlgn="b"/>
                      <a:endParaRPr lang="es-MX" sz="1400" b="1" i="0" u="none" strike="noStrike" dirty="0">
                        <a:solidFill>
                          <a:schemeClr val="bg1"/>
                        </a:solidFill>
                        <a:effectLst/>
                        <a:latin typeface="Calibri"/>
                      </a:endParaRPr>
                    </a:p>
                  </a:txBody>
                  <a:tcPr marL="9103" marR="9103" marT="9103" marB="0" anchor="b">
                    <a:solidFill>
                      <a:srgbClr val="7030A0"/>
                    </a:solidFill>
                  </a:tcPr>
                </a:tc>
                <a:tc>
                  <a:txBody>
                    <a:bodyPr/>
                    <a:lstStyle/>
                    <a:p>
                      <a:pPr algn="ctr" fontAlgn="b"/>
                      <a:r>
                        <a:rPr lang="es-MX" sz="1400" b="1" i="0" u="none" strike="noStrike" dirty="0" smtClean="0">
                          <a:solidFill>
                            <a:schemeClr val="bg1"/>
                          </a:solidFill>
                          <a:effectLst/>
                          <a:latin typeface="Calibri"/>
                        </a:rPr>
                        <a:t>Clasificación CONACYT</a:t>
                      </a:r>
                      <a:endParaRPr lang="es-MX" sz="1400" b="1" i="0" u="none" strike="noStrike" dirty="0">
                        <a:solidFill>
                          <a:schemeClr val="bg1"/>
                        </a:solidFill>
                        <a:effectLst/>
                        <a:latin typeface="Calibri"/>
                      </a:endParaRPr>
                    </a:p>
                  </a:txBody>
                  <a:tcPr marL="9103" marR="9103" marT="9103" marB="0" anchor="b">
                    <a:solidFill>
                      <a:srgbClr val="7030A0"/>
                    </a:solidFill>
                  </a:tcPr>
                </a:tc>
                <a:tc>
                  <a:txBody>
                    <a:bodyPr/>
                    <a:lstStyle/>
                    <a:p>
                      <a:pPr algn="ctr" fontAlgn="b"/>
                      <a:r>
                        <a:rPr lang="es-MX" sz="1400" b="1" i="0" u="none" strike="noStrike" dirty="0" smtClean="0">
                          <a:solidFill>
                            <a:schemeClr val="bg1"/>
                          </a:solidFill>
                          <a:effectLst/>
                          <a:latin typeface="Calibri"/>
                        </a:rPr>
                        <a:t>Índice h</a:t>
                      </a:r>
                    </a:p>
                    <a:p>
                      <a:pPr algn="ctr" fontAlgn="b"/>
                      <a:endParaRPr lang="es-MX" sz="1400" b="1" i="0" u="none" strike="noStrike" dirty="0">
                        <a:solidFill>
                          <a:schemeClr val="bg1"/>
                        </a:solidFill>
                        <a:effectLst/>
                        <a:latin typeface="Calibri"/>
                      </a:endParaRPr>
                    </a:p>
                  </a:txBody>
                  <a:tcPr marL="9103" marR="9103" marT="9103" marB="0" anchor="b">
                    <a:solidFill>
                      <a:srgbClr val="7030A0"/>
                    </a:solidFill>
                  </a:tcPr>
                </a:tc>
              </a:tr>
              <a:tr h="284257">
                <a:tc>
                  <a:txBody>
                    <a:bodyPr/>
                    <a:lstStyle/>
                    <a:p>
                      <a:pPr algn="l" fontAlgn="b"/>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9103" marR="9103" marT="9103" marB="0" anchor="b"/>
                </a:tc>
                <a:tc>
                  <a:txBody>
                    <a:bodyPr/>
                    <a:lstStyle/>
                    <a:p>
                      <a:pPr algn="l" fontAlgn="b"/>
                      <a:r>
                        <a:rPr lang="es-MX" sz="1200" b="1" u="none" strike="noStrike" kern="1200" dirty="0">
                          <a:solidFill>
                            <a:srgbClr val="0066FF"/>
                          </a:solidFill>
                          <a:effectLst/>
                          <a:latin typeface="+mn-lt"/>
                          <a:ea typeface="+mn-ea"/>
                          <a:cs typeface="+mn-cs"/>
                        </a:rPr>
                        <a:t>Salud Pública de México</a:t>
                      </a:r>
                    </a:p>
                  </a:txBody>
                  <a:tcPr marL="9103" marR="9103" marT="9103" marB="0" anchor="b"/>
                </a:tc>
                <a:tc>
                  <a:txBody>
                    <a:bodyPr/>
                    <a:lstStyle/>
                    <a:p>
                      <a:pPr algn="ctr" fontAlgn="b"/>
                      <a:r>
                        <a:rPr lang="es-MX" sz="1200" b="1" u="none" strike="noStrike" kern="1200" dirty="0">
                          <a:solidFill>
                            <a:srgbClr val="0066FF"/>
                          </a:solidFill>
                          <a:effectLst/>
                          <a:latin typeface="+mn-lt"/>
                          <a:ea typeface="+mn-ea"/>
                          <a:cs typeface="+mn-cs"/>
                        </a:rPr>
                        <a:t>Q2</a:t>
                      </a:r>
                    </a:p>
                  </a:txBody>
                  <a:tcPr marL="9103" marR="9103" marT="9103" marB="0" anchor="b"/>
                </a:tc>
                <a:tc>
                  <a:txBody>
                    <a:bodyPr/>
                    <a:lstStyle/>
                    <a:p>
                      <a:pPr algn="ctr" fontAlgn="b"/>
                      <a:r>
                        <a:rPr lang="es-MX" sz="1200" b="1" u="none" strike="noStrike" kern="1200" dirty="0">
                          <a:solidFill>
                            <a:srgbClr val="0066FF"/>
                          </a:solidFill>
                          <a:effectLst/>
                          <a:latin typeface="+mn-lt"/>
                          <a:ea typeface="+mn-ea"/>
                          <a:cs typeface="+mn-cs"/>
                        </a:rPr>
                        <a:t>28</a:t>
                      </a:r>
                    </a:p>
                  </a:txBody>
                  <a:tcPr marL="9103" marR="9103" marT="9103" marB="0" anchor="b"/>
                </a:tc>
              </a:tr>
              <a:tr h="288032">
                <a:tc>
                  <a:txBody>
                    <a:bodyPr/>
                    <a:lstStyle/>
                    <a:p>
                      <a:pPr algn="l" fontAlgn="b"/>
                      <a:r>
                        <a:rPr lang="es-MX" sz="1200" b="1" u="none" strike="noStrike" kern="1200">
                          <a:solidFill>
                            <a:srgbClr val="0066FF"/>
                          </a:solidFill>
                          <a:effectLst/>
                          <a:latin typeface="+mn-lt"/>
                          <a:ea typeface="+mn-ea"/>
                          <a:cs typeface="+mn-cs"/>
                        </a:rPr>
                        <a:t>lll. Medicina y Ciencias de la Salud</a:t>
                      </a:r>
                    </a:p>
                  </a:txBody>
                  <a:tcPr marL="9103" marR="9103" marT="9103" marB="0" anchor="b"/>
                </a:tc>
                <a:tc>
                  <a:txBody>
                    <a:bodyPr/>
                    <a:lstStyle/>
                    <a:p>
                      <a:pPr algn="l" fontAlgn="b"/>
                      <a:r>
                        <a:rPr lang="es-MX" sz="1200" b="1" u="none" strike="noStrike" kern="1200" dirty="0" err="1">
                          <a:solidFill>
                            <a:srgbClr val="0066FF"/>
                          </a:solidFill>
                          <a:effectLst/>
                          <a:latin typeface="+mn-lt"/>
                          <a:ea typeface="+mn-ea"/>
                          <a:cs typeface="+mn-cs"/>
                        </a:rPr>
                        <a:t>Annals</a:t>
                      </a:r>
                      <a:r>
                        <a:rPr lang="es-MX" sz="1200" b="1" u="none" strike="noStrike" kern="1200" dirty="0">
                          <a:solidFill>
                            <a:srgbClr val="0066FF"/>
                          </a:solidFill>
                          <a:effectLst/>
                          <a:latin typeface="+mn-lt"/>
                          <a:ea typeface="+mn-ea"/>
                          <a:cs typeface="+mn-cs"/>
                        </a:rPr>
                        <a:t> of </a:t>
                      </a:r>
                      <a:r>
                        <a:rPr lang="es-MX" sz="1200" b="1" u="none" strike="noStrike" kern="1200" dirty="0" err="1">
                          <a:solidFill>
                            <a:srgbClr val="0066FF"/>
                          </a:solidFill>
                          <a:effectLst/>
                          <a:latin typeface="+mn-lt"/>
                          <a:ea typeface="+mn-ea"/>
                          <a:cs typeface="+mn-cs"/>
                        </a:rPr>
                        <a:t>Hepatology</a:t>
                      </a:r>
                      <a:endParaRPr lang="es-MX" sz="1200" b="1" u="none" strike="noStrike" kern="1200" dirty="0">
                        <a:solidFill>
                          <a:srgbClr val="0066FF"/>
                        </a:solidFill>
                        <a:effectLst/>
                        <a:latin typeface="+mn-lt"/>
                        <a:ea typeface="+mn-ea"/>
                        <a:cs typeface="+mn-cs"/>
                      </a:endParaRPr>
                    </a:p>
                  </a:txBody>
                  <a:tcPr marL="9103" marR="9103" marT="9103" marB="0" anchor="b"/>
                </a:tc>
                <a:tc>
                  <a:txBody>
                    <a:bodyPr/>
                    <a:lstStyle/>
                    <a:p>
                      <a:pPr algn="ctr" fontAlgn="b"/>
                      <a:r>
                        <a:rPr lang="es-MX" sz="1200" b="1" u="none" strike="noStrike" kern="1200" dirty="0">
                          <a:solidFill>
                            <a:srgbClr val="0066FF"/>
                          </a:solidFill>
                          <a:effectLst/>
                          <a:latin typeface="+mn-lt"/>
                          <a:ea typeface="+mn-ea"/>
                          <a:cs typeface="+mn-cs"/>
                        </a:rPr>
                        <a:t>Q2</a:t>
                      </a:r>
                    </a:p>
                  </a:txBody>
                  <a:tcPr marL="9103" marR="9103" marT="9103" marB="0" anchor="b"/>
                </a:tc>
                <a:tc>
                  <a:txBody>
                    <a:bodyPr/>
                    <a:lstStyle/>
                    <a:p>
                      <a:pPr algn="ctr" fontAlgn="b"/>
                      <a:r>
                        <a:rPr lang="es-MX" sz="1200" b="1" u="none" strike="noStrike" kern="1200" dirty="0">
                          <a:solidFill>
                            <a:srgbClr val="0066FF"/>
                          </a:solidFill>
                          <a:effectLst/>
                          <a:latin typeface="+mn-lt"/>
                          <a:ea typeface="+mn-ea"/>
                          <a:cs typeface="+mn-cs"/>
                        </a:rPr>
                        <a:t>27</a:t>
                      </a:r>
                    </a:p>
                  </a:txBody>
                  <a:tcPr marL="9103" marR="9103" marT="9103" marB="0" anchor="b"/>
                </a:tc>
              </a:tr>
              <a:tr h="288032">
                <a:tc>
                  <a:txBody>
                    <a:bodyPr/>
                    <a:lstStyle/>
                    <a:p>
                      <a:pPr algn="l" fontAlgn="b"/>
                      <a:r>
                        <a:rPr lang="es-MX" sz="1100" u="none" strike="noStrike">
                          <a:effectLst/>
                        </a:rPr>
                        <a:t>ll. Biología y Química</a:t>
                      </a:r>
                      <a:endParaRPr lang="es-MX" sz="1100" b="0" i="0" u="none" strike="noStrike">
                        <a:solidFill>
                          <a:srgbClr val="000000"/>
                        </a:solidFill>
                        <a:effectLst/>
                        <a:latin typeface="Calibri"/>
                      </a:endParaRPr>
                    </a:p>
                  </a:txBody>
                  <a:tcPr marL="9103" marR="9103" marT="9103" marB="0" anchor="b"/>
                </a:tc>
                <a:tc>
                  <a:txBody>
                    <a:bodyPr/>
                    <a:lstStyle/>
                    <a:p>
                      <a:pPr algn="l" fontAlgn="b"/>
                      <a:r>
                        <a:rPr lang="es-MX" sz="1100" u="none" strike="noStrike">
                          <a:effectLst/>
                        </a:rPr>
                        <a:t>Revista Mexicana de Biodiversidad</a:t>
                      </a:r>
                      <a:endParaRPr lang="es-MX" sz="1100" b="0" i="0" u="none" strike="noStrike">
                        <a:solidFill>
                          <a:srgbClr val="000000"/>
                        </a:solidFill>
                        <a:effectLst/>
                        <a:latin typeface="Calibri"/>
                      </a:endParaRPr>
                    </a:p>
                  </a:txBody>
                  <a:tcPr marL="9103" marR="9103" marT="9103" marB="0" anchor="b"/>
                </a:tc>
                <a:tc>
                  <a:txBody>
                    <a:bodyPr/>
                    <a:lstStyle/>
                    <a:p>
                      <a:pPr algn="ctr" fontAlgn="b"/>
                      <a:r>
                        <a:rPr lang="es-MX" sz="1100" u="none" strike="noStrike">
                          <a:effectLst/>
                        </a:rPr>
                        <a:t>Q3</a:t>
                      </a:r>
                      <a:endParaRPr lang="es-MX" sz="1100" b="0" i="0" u="none" strike="noStrike">
                        <a:solidFill>
                          <a:srgbClr val="000000"/>
                        </a:solidFill>
                        <a:effectLst/>
                        <a:latin typeface="Calibri"/>
                      </a:endParaRPr>
                    </a:p>
                  </a:txBody>
                  <a:tcPr marL="9103" marR="9103" marT="9103" marB="0" anchor="b"/>
                </a:tc>
                <a:tc>
                  <a:txBody>
                    <a:bodyPr/>
                    <a:lstStyle/>
                    <a:p>
                      <a:pPr algn="ctr" fontAlgn="b"/>
                      <a:r>
                        <a:rPr lang="es-MX" sz="1100" u="none" strike="noStrike">
                          <a:effectLst/>
                        </a:rPr>
                        <a:t>14</a:t>
                      </a:r>
                      <a:endParaRPr lang="es-MX" sz="1100" b="0" i="0" u="none" strike="noStrike">
                        <a:solidFill>
                          <a:srgbClr val="000000"/>
                        </a:solidFill>
                        <a:effectLst/>
                        <a:latin typeface="Calibri"/>
                      </a:endParaRPr>
                    </a:p>
                  </a:txBody>
                  <a:tcPr marL="9103" marR="9103" marT="9103" marB="0" anchor="b"/>
                </a:tc>
              </a:tr>
              <a:tr h="288032">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I. Físico Matemáticas y Ciencias de la Tierra</a:t>
                      </a:r>
                    </a:p>
                  </a:txBody>
                  <a:tcPr marL="9103" marR="9103" marT="9103" marB="0" anchor="b"/>
                </a:tc>
                <a:tc>
                  <a:txBody>
                    <a:bodyPr/>
                    <a:lstStyle/>
                    <a:p>
                      <a:pPr marL="0" algn="l" defTabSz="914400" rtl="0" eaLnBrk="1" fontAlgn="b" latinLnBrk="0" hangingPunct="1"/>
                      <a:r>
                        <a:rPr lang="es-MX" sz="1200" b="1" u="none" strike="noStrike" kern="1200" dirty="0">
                          <a:solidFill>
                            <a:srgbClr val="006600"/>
                          </a:solidFill>
                          <a:effectLst/>
                          <a:latin typeface="+mn-lt"/>
                          <a:ea typeface="+mn-ea"/>
                          <a:cs typeface="+mn-cs"/>
                        </a:rPr>
                        <a:t>Revista Mexicana de Astronomía y Astrofísica</a:t>
                      </a:r>
                    </a:p>
                  </a:txBody>
                  <a:tcPr marL="9103" marR="9103" marT="9103"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Q2</a:t>
                      </a:r>
                    </a:p>
                  </a:txBody>
                  <a:tcPr marL="9103" marR="9103" marT="9103" marB="0" anchor="b"/>
                </a:tc>
                <a:tc>
                  <a:txBody>
                    <a:bodyPr/>
                    <a:lstStyle/>
                    <a:p>
                      <a:pPr marL="0" algn="ctr" defTabSz="914400" rtl="0" eaLnBrk="1" fontAlgn="b" latinLnBrk="0" hangingPunct="1"/>
                      <a:r>
                        <a:rPr lang="es-MX" sz="1200" b="1" u="none" strike="noStrike" kern="1200" dirty="0">
                          <a:solidFill>
                            <a:srgbClr val="006600"/>
                          </a:solidFill>
                          <a:effectLst/>
                          <a:latin typeface="+mn-lt"/>
                          <a:ea typeface="+mn-ea"/>
                          <a:cs typeface="+mn-cs"/>
                        </a:rPr>
                        <a:t>13</a:t>
                      </a:r>
                    </a:p>
                  </a:txBody>
                  <a:tcPr marL="9103" marR="9103" marT="9103" marB="0" anchor="b"/>
                </a:tc>
              </a:tr>
              <a:tr h="288032">
                <a:tc>
                  <a:txBody>
                    <a:bodyPr/>
                    <a:lstStyle/>
                    <a:p>
                      <a:pPr marL="0" algn="l" defTabSz="914400" rtl="0" eaLnBrk="1" fontAlgn="b" latinLnBrk="0" hangingPunct="1"/>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9103" marR="9103" marT="9103" marB="0" anchor="b"/>
                </a:tc>
                <a:tc>
                  <a:txBody>
                    <a:bodyPr/>
                    <a:lstStyle/>
                    <a:p>
                      <a:pPr marL="0" algn="l" defTabSz="914400" rtl="0" eaLnBrk="1" fontAlgn="b" latinLnBrk="0" hangingPunct="1"/>
                      <a:r>
                        <a:rPr lang="es-MX" sz="1200" b="1" u="none" strike="noStrike" kern="1200" dirty="0">
                          <a:solidFill>
                            <a:srgbClr val="0066FF"/>
                          </a:solidFill>
                          <a:effectLst/>
                          <a:latin typeface="+mn-lt"/>
                          <a:ea typeface="+mn-ea"/>
                          <a:cs typeface="+mn-cs"/>
                        </a:rPr>
                        <a:t>Salud Mental</a:t>
                      </a:r>
                    </a:p>
                  </a:txBody>
                  <a:tcPr marL="9103" marR="9103" marT="9103"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Q4</a:t>
                      </a:r>
                    </a:p>
                  </a:txBody>
                  <a:tcPr marL="9103" marR="9103" marT="9103"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13</a:t>
                      </a:r>
                    </a:p>
                  </a:txBody>
                  <a:tcPr marL="9103" marR="9103" marT="9103" marB="0" anchor="b"/>
                </a:tc>
              </a:tr>
              <a:tr h="288032">
                <a:tc>
                  <a:txBody>
                    <a:bodyPr/>
                    <a:lstStyle/>
                    <a:p>
                      <a:pPr algn="l" fontAlgn="b"/>
                      <a:r>
                        <a:rPr lang="es-MX" sz="1200" b="1" u="none" strike="noStrike" kern="1200" dirty="0">
                          <a:solidFill>
                            <a:srgbClr val="C00000"/>
                          </a:solidFill>
                          <a:effectLst/>
                          <a:latin typeface="+mn-lt"/>
                          <a:ea typeface="+mn-ea"/>
                          <a:cs typeface="+mn-cs"/>
                        </a:rPr>
                        <a:t>V. Ciencias Sociales</a:t>
                      </a:r>
                    </a:p>
                  </a:txBody>
                  <a:tcPr marL="9103" marR="9103" marT="9103" marB="0" anchor="b"/>
                </a:tc>
                <a:tc>
                  <a:txBody>
                    <a:bodyPr/>
                    <a:lstStyle/>
                    <a:p>
                      <a:pPr algn="l" fontAlgn="b"/>
                      <a:r>
                        <a:rPr lang="es-MX" sz="1200" b="1" u="none" strike="noStrike" kern="1200" dirty="0">
                          <a:solidFill>
                            <a:srgbClr val="C00000"/>
                          </a:solidFill>
                          <a:effectLst/>
                          <a:latin typeface="+mn-lt"/>
                          <a:ea typeface="+mn-ea"/>
                          <a:cs typeface="+mn-cs"/>
                        </a:rPr>
                        <a:t>Perfiles Educativos</a:t>
                      </a:r>
                    </a:p>
                  </a:txBody>
                  <a:tcPr marL="9103" marR="9103" marT="9103" marB="0" anchor="b"/>
                </a:tc>
                <a:tc>
                  <a:txBody>
                    <a:bodyPr/>
                    <a:lstStyle/>
                    <a:p>
                      <a:pPr algn="ctr" fontAlgn="b"/>
                      <a:r>
                        <a:rPr lang="es-MX" sz="1200" b="1" u="none" strike="noStrike" kern="1200">
                          <a:solidFill>
                            <a:srgbClr val="C00000"/>
                          </a:solidFill>
                          <a:effectLst/>
                          <a:latin typeface="+mn-lt"/>
                          <a:ea typeface="+mn-ea"/>
                          <a:cs typeface="+mn-cs"/>
                        </a:rPr>
                        <a:t>Q4</a:t>
                      </a:r>
                    </a:p>
                  </a:txBody>
                  <a:tcPr marL="9103" marR="9103" marT="9103" marB="0" anchor="b"/>
                </a:tc>
                <a:tc>
                  <a:txBody>
                    <a:bodyPr/>
                    <a:lstStyle/>
                    <a:p>
                      <a:pPr algn="ctr" fontAlgn="b"/>
                      <a:r>
                        <a:rPr lang="es-MX" sz="1200" b="1" u="none" strike="noStrike" kern="1200" dirty="0">
                          <a:solidFill>
                            <a:srgbClr val="C00000"/>
                          </a:solidFill>
                          <a:effectLst/>
                          <a:latin typeface="+mn-lt"/>
                          <a:ea typeface="+mn-ea"/>
                          <a:cs typeface="+mn-cs"/>
                        </a:rPr>
                        <a:t>13</a:t>
                      </a:r>
                    </a:p>
                  </a:txBody>
                  <a:tcPr marL="9103" marR="9103" marT="9103" marB="0" anchor="b"/>
                </a:tc>
              </a:tr>
              <a:tr h="216024">
                <a:tc>
                  <a:txBody>
                    <a:bodyPr/>
                    <a:lstStyle/>
                    <a:p>
                      <a:pPr algn="l" fontAlgn="b"/>
                      <a:r>
                        <a:rPr lang="es-MX" sz="1200" b="1" u="none" strike="noStrike" kern="1200">
                          <a:solidFill>
                            <a:srgbClr val="C00000"/>
                          </a:solidFill>
                          <a:effectLst/>
                          <a:latin typeface="+mn-lt"/>
                          <a:ea typeface="+mn-ea"/>
                          <a:cs typeface="+mn-cs"/>
                        </a:rPr>
                        <a:t>V. Ciencias Sociales</a:t>
                      </a:r>
                    </a:p>
                  </a:txBody>
                  <a:tcPr marL="9103" marR="9103" marT="9103" marB="0" anchor="b"/>
                </a:tc>
                <a:tc>
                  <a:txBody>
                    <a:bodyPr/>
                    <a:lstStyle/>
                    <a:p>
                      <a:pPr algn="l" fontAlgn="b"/>
                      <a:r>
                        <a:rPr lang="es-MX" sz="1200" b="1" u="none" strike="noStrike" kern="1200" dirty="0">
                          <a:solidFill>
                            <a:srgbClr val="C00000"/>
                          </a:solidFill>
                          <a:effectLst/>
                          <a:latin typeface="+mn-lt"/>
                          <a:ea typeface="+mn-ea"/>
                          <a:cs typeface="+mn-cs"/>
                        </a:rPr>
                        <a:t>Revista Electrónica de Investigación Educativa</a:t>
                      </a:r>
                    </a:p>
                  </a:txBody>
                  <a:tcPr marL="9103" marR="9103" marT="9103" marB="0" anchor="b"/>
                </a:tc>
                <a:tc>
                  <a:txBody>
                    <a:bodyPr/>
                    <a:lstStyle/>
                    <a:p>
                      <a:pPr algn="ctr" fontAlgn="b"/>
                      <a:r>
                        <a:rPr lang="es-MX" sz="1200" b="1" u="none" strike="noStrike" kern="1200" dirty="0">
                          <a:solidFill>
                            <a:srgbClr val="C00000"/>
                          </a:solidFill>
                          <a:effectLst/>
                          <a:latin typeface="+mn-lt"/>
                          <a:ea typeface="+mn-ea"/>
                          <a:cs typeface="+mn-cs"/>
                        </a:rPr>
                        <a:t>Q4</a:t>
                      </a:r>
                    </a:p>
                  </a:txBody>
                  <a:tcPr marL="9103" marR="9103" marT="9103" marB="0" anchor="b"/>
                </a:tc>
                <a:tc>
                  <a:txBody>
                    <a:bodyPr/>
                    <a:lstStyle/>
                    <a:p>
                      <a:pPr algn="ctr" fontAlgn="b"/>
                      <a:r>
                        <a:rPr lang="es-MX" sz="1200" b="1" u="none" strike="noStrike" kern="1200" dirty="0">
                          <a:solidFill>
                            <a:srgbClr val="C00000"/>
                          </a:solidFill>
                          <a:effectLst/>
                          <a:latin typeface="+mn-lt"/>
                          <a:ea typeface="+mn-ea"/>
                          <a:cs typeface="+mn-cs"/>
                        </a:rPr>
                        <a:t>13</a:t>
                      </a:r>
                    </a:p>
                  </a:txBody>
                  <a:tcPr marL="9103" marR="9103" marT="9103" marB="0" anchor="b"/>
                </a:tc>
              </a:tr>
              <a:tr h="216024">
                <a:tc>
                  <a:txBody>
                    <a:bodyPr/>
                    <a:lstStyle/>
                    <a:p>
                      <a:pPr algn="l" fontAlgn="b"/>
                      <a:r>
                        <a:rPr lang="es-MX" sz="1200" b="1" u="none" strike="noStrike" kern="1200" dirty="0" err="1">
                          <a:solidFill>
                            <a:schemeClr val="accent6">
                              <a:lumMod val="75000"/>
                            </a:schemeClr>
                          </a:solidFill>
                          <a:effectLst/>
                          <a:latin typeface="+mn-lt"/>
                          <a:ea typeface="+mn-ea"/>
                          <a:cs typeface="+mn-cs"/>
                        </a:rPr>
                        <a:t>Vl</a:t>
                      </a:r>
                      <a:r>
                        <a:rPr lang="es-MX" sz="1200" b="1" u="none" strike="noStrike" kern="1200" dirty="0">
                          <a:solidFill>
                            <a:schemeClr val="accent6">
                              <a:lumMod val="75000"/>
                            </a:schemeClr>
                          </a:solidFill>
                          <a:effectLst/>
                          <a:latin typeface="+mn-lt"/>
                          <a:ea typeface="+mn-ea"/>
                          <a:cs typeface="+mn-cs"/>
                        </a:rPr>
                        <a:t>. Biotecnología y Ciencias Agropecuarias</a:t>
                      </a:r>
                    </a:p>
                  </a:txBody>
                  <a:tcPr marL="9103" marR="9103" marT="9103" marB="0" anchor="b"/>
                </a:tc>
                <a:tc>
                  <a:txBody>
                    <a:bodyPr/>
                    <a:lstStyle/>
                    <a:p>
                      <a:pPr algn="l" fontAlgn="b"/>
                      <a:r>
                        <a:rPr lang="es-MX" sz="1200" b="1" u="none" strike="noStrike" kern="1200" dirty="0">
                          <a:solidFill>
                            <a:schemeClr val="accent6">
                              <a:lumMod val="75000"/>
                            </a:schemeClr>
                          </a:solidFill>
                          <a:effectLst/>
                          <a:latin typeface="+mn-lt"/>
                          <a:ea typeface="+mn-ea"/>
                          <a:cs typeface="+mn-cs"/>
                        </a:rPr>
                        <a:t>Tropical and Subtropical </a:t>
                      </a:r>
                      <a:r>
                        <a:rPr lang="es-MX" sz="1200" b="1" u="none" strike="noStrike" kern="1200" dirty="0" err="1">
                          <a:solidFill>
                            <a:schemeClr val="accent6">
                              <a:lumMod val="75000"/>
                            </a:schemeClr>
                          </a:solidFill>
                          <a:effectLst/>
                          <a:latin typeface="+mn-lt"/>
                          <a:ea typeface="+mn-ea"/>
                          <a:cs typeface="+mn-cs"/>
                        </a:rPr>
                        <a:t>Agroecosystems</a:t>
                      </a:r>
                      <a:endParaRPr lang="es-MX" sz="1200" b="1" u="none" strike="noStrike" kern="1200" dirty="0">
                        <a:solidFill>
                          <a:schemeClr val="accent6">
                            <a:lumMod val="75000"/>
                          </a:schemeClr>
                        </a:solidFill>
                        <a:effectLst/>
                        <a:latin typeface="+mn-lt"/>
                        <a:ea typeface="+mn-ea"/>
                        <a:cs typeface="+mn-cs"/>
                      </a:endParaRPr>
                    </a:p>
                  </a:txBody>
                  <a:tcPr marL="9103" marR="9103" marT="9103" marB="0" anchor="b"/>
                </a:tc>
                <a:tc>
                  <a:txBody>
                    <a:bodyPr/>
                    <a:lstStyle/>
                    <a:p>
                      <a:pPr algn="ctr" fontAlgn="b"/>
                      <a:r>
                        <a:rPr lang="es-MX" sz="1200" b="1" u="none" strike="noStrike" kern="1200" dirty="0">
                          <a:solidFill>
                            <a:schemeClr val="accent6">
                              <a:lumMod val="75000"/>
                            </a:schemeClr>
                          </a:solidFill>
                          <a:effectLst/>
                          <a:latin typeface="+mn-lt"/>
                          <a:ea typeface="+mn-ea"/>
                          <a:cs typeface="+mn-cs"/>
                        </a:rPr>
                        <a:t>Q4</a:t>
                      </a:r>
                    </a:p>
                  </a:txBody>
                  <a:tcPr marL="9103" marR="9103" marT="9103" marB="0" anchor="b"/>
                </a:tc>
                <a:tc>
                  <a:txBody>
                    <a:bodyPr/>
                    <a:lstStyle/>
                    <a:p>
                      <a:pPr algn="ctr" fontAlgn="b"/>
                      <a:r>
                        <a:rPr lang="es-MX" sz="1200" b="1" u="none" strike="noStrike" kern="1200" dirty="0">
                          <a:solidFill>
                            <a:schemeClr val="accent6">
                              <a:lumMod val="75000"/>
                            </a:schemeClr>
                          </a:solidFill>
                          <a:effectLst/>
                          <a:latin typeface="+mn-lt"/>
                          <a:ea typeface="+mn-ea"/>
                          <a:cs typeface="+mn-cs"/>
                        </a:rPr>
                        <a:t>13</a:t>
                      </a:r>
                    </a:p>
                  </a:txBody>
                  <a:tcPr marL="9103" marR="9103" marT="9103" marB="0" anchor="b"/>
                </a:tc>
              </a:tr>
              <a:tr h="216024">
                <a:tc>
                  <a:txBody>
                    <a:bodyPr/>
                    <a:lstStyle/>
                    <a:p>
                      <a:pPr algn="l" fontAlgn="b"/>
                      <a:r>
                        <a:rPr lang="es-MX" sz="1200" b="1" u="none" strike="noStrike" kern="1200" dirty="0">
                          <a:solidFill>
                            <a:srgbClr val="C00000"/>
                          </a:solidFill>
                          <a:effectLst/>
                          <a:latin typeface="+mn-lt"/>
                          <a:ea typeface="+mn-ea"/>
                          <a:cs typeface="+mn-cs"/>
                        </a:rPr>
                        <a:t>V. Ciencias Sociales</a:t>
                      </a:r>
                    </a:p>
                  </a:txBody>
                  <a:tcPr marL="9103" marR="9103" marT="9103" marB="0" anchor="b"/>
                </a:tc>
                <a:tc>
                  <a:txBody>
                    <a:bodyPr/>
                    <a:lstStyle/>
                    <a:p>
                      <a:pPr algn="l" fontAlgn="b"/>
                      <a:r>
                        <a:rPr lang="es-MX" sz="1200" b="1" u="none" strike="noStrike" kern="1200" dirty="0">
                          <a:solidFill>
                            <a:srgbClr val="C00000"/>
                          </a:solidFill>
                          <a:effectLst/>
                          <a:latin typeface="+mn-lt"/>
                          <a:ea typeface="+mn-ea"/>
                          <a:cs typeface="+mn-cs"/>
                        </a:rPr>
                        <a:t>Revista Mexicana de Sociología</a:t>
                      </a:r>
                    </a:p>
                  </a:txBody>
                  <a:tcPr marL="9103" marR="9103" marT="9103" marB="0" anchor="b"/>
                </a:tc>
                <a:tc>
                  <a:txBody>
                    <a:bodyPr/>
                    <a:lstStyle/>
                    <a:p>
                      <a:pPr algn="ctr" fontAlgn="b"/>
                      <a:r>
                        <a:rPr lang="es-MX" sz="1200" b="1" u="none" strike="noStrike" kern="1200" dirty="0">
                          <a:solidFill>
                            <a:srgbClr val="C00000"/>
                          </a:solidFill>
                          <a:effectLst/>
                          <a:latin typeface="+mn-lt"/>
                          <a:ea typeface="+mn-ea"/>
                          <a:cs typeface="+mn-cs"/>
                        </a:rPr>
                        <a:t>Q3</a:t>
                      </a:r>
                    </a:p>
                  </a:txBody>
                  <a:tcPr marL="9103" marR="9103" marT="9103" marB="0" anchor="b"/>
                </a:tc>
                <a:tc>
                  <a:txBody>
                    <a:bodyPr/>
                    <a:lstStyle/>
                    <a:p>
                      <a:pPr algn="ctr" fontAlgn="b"/>
                      <a:r>
                        <a:rPr lang="es-MX" sz="1200" b="1" u="none" strike="noStrike" kern="1200" dirty="0">
                          <a:solidFill>
                            <a:srgbClr val="C00000"/>
                          </a:solidFill>
                          <a:effectLst/>
                          <a:latin typeface="+mn-lt"/>
                          <a:ea typeface="+mn-ea"/>
                          <a:cs typeface="+mn-cs"/>
                        </a:rPr>
                        <a:t>12</a:t>
                      </a:r>
                    </a:p>
                  </a:txBody>
                  <a:tcPr marL="9103" marR="9103" marT="9103" marB="0" anchor="b"/>
                </a:tc>
              </a:tr>
              <a:tr h="216024">
                <a:tc>
                  <a:txBody>
                    <a:bodyPr/>
                    <a:lstStyle/>
                    <a:p>
                      <a:pPr algn="l" fontAlgn="b"/>
                      <a:r>
                        <a:rPr lang="es-MX" sz="1200" b="1" u="none" strike="noStrike" kern="1200">
                          <a:solidFill>
                            <a:srgbClr val="C00000"/>
                          </a:solidFill>
                          <a:effectLst/>
                          <a:latin typeface="+mn-lt"/>
                          <a:ea typeface="+mn-ea"/>
                          <a:cs typeface="+mn-cs"/>
                        </a:rPr>
                        <a:t>V. Ciencias Sociales</a:t>
                      </a:r>
                    </a:p>
                  </a:txBody>
                  <a:tcPr marL="9103" marR="9103" marT="9103" marB="0" anchor="b"/>
                </a:tc>
                <a:tc>
                  <a:txBody>
                    <a:bodyPr/>
                    <a:lstStyle/>
                    <a:p>
                      <a:pPr algn="l" fontAlgn="b"/>
                      <a:r>
                        <a:rPr lang="es-MX" sz="1200" b="1" u="none" strike="noStrike" kern="1200" dirty="0">
                          <a:solidFill>
                            <a:srgbClr val="C00000"/>
                          </a:solidFill>
                          <a:effectLst/>
                          <a:latin typeface="+mn-lt"/>
                          <a:ea typeface="+mn-ea"/>
                          <a:cs typeface="+mn-cs"/>
                        </a:rPr>
                        <a:t>Revista Iberoamericana de Educación Superior</a:t>
                      </a:r>
                    </a:p>
                  </a:txBody>
                  <a:tcPr marL="9103" marR="9103" marT="9103" marB="0" anchor="b"/>
                </a:tc>
                <a:tc>
                  <a:txBody>
                    <a:bodyPr/>
                    <a:lstStyle/>
                    <a:p>
                      <a:pPr algn="ctr" fontAlgn="b"/>
                      <a:r>
                        <a:rPr lang="es-MX" sz="1200" b="1" u="none" strike="noStrike" kern="1200">
                          <a:solidFill>
                            <a:srgbClr val="C00000"/>
                          </a:solidFill>
                          <a:effectLst/>
                          <a:latin typeface="+mn-lt"/>
                          <a:ea typeface="+mn-ea"/>
                          <a:cs typeface="+mn-cs"/>
                        </a:rPr>
                        <a:t>Q4</a:t>
                      </a:r>
                    </a:p>
                  </a:txBody>
                  <a:tcPr marL="9103" marR="9103" marT="9103" marB="0" anchor="b"/>
                </a:tc>
                <a:tc>
                  <a:txBody>
                    <a:bodyPr/>
                    <a:lstStyle/>
                    <a:p>
                      <a:pPr algn="ctr" fontAlgn="b"/>
                      <a:r>
                        <a:rPr lang="es-MX" sz="1200" b="1" u="none" strike="noStrike" kern="1200" dirty="0">
                          <a:solidFill>
                            <a:srgbClr val="C00000"/>
                          </a:solidFill>
                          <a:effectLst/>
                          <a:latin typeface="+mn-lt"/>
                          <a:ea typeface="+mn-ea"/>
                          <a:cs typeface="+mn-cs"/>
                        </a:rPr>
                        <a:t>12</a:t>
                      </a:r>
                    </a:p>
                  </a:txBody>
                  <a:tcPr marL="9103" marR="9103" marT="9103" marB="0" anchor="b"/>
                </a:tc>
              </a:tr>
              <a:tr h="288032">
                <a:tc>
                  <a:txBody>
                    <a:bodyPr/>
                    <a:lstStyle/>
                    <a:p>
                      <a:pPr algn="l" fontAlgn="b"/>
                      <a:r>
                        <a:rPr lang="es-MX" sz="1200" b="1" u="none" strike="noStrike" kern="1200" dirty="0">
                          <a:solidFill>
                            <a:srgbClr val="006600"/>
                          </a:solidFill>
                          <a:effectLst/>
                          <a:latin typeface="+mn-lt"/>
                          <a:ea typeface="+mn-ea"/>
                          <a:cs typeface="+mn-cs"/>
                        </a:rPr>
                        <a:t>I. Físico Matemáticas y Ciencias de la Tierra</a:t>
                      </a:r>
                    </a:p>
                  </a:txBody>
                  <a:tcPr marL="9103" marR="9103" marT="9103" marB="0" anchor="b"/>
                </a:tc>
                <a:tc>
                  <a:txBody>
                    <a:bodyPr/>
                    <a:lstStyle/>
                    <a:p>
                      <a:pPr algn="l" fontAlgn="b"/>
                      <a:r>
                        <a:rPr lang="es-MX" sz="1200" b="1" u="none" strike="noStrike" kern="1200" dirty="0">
                          <a:solidFill>
                            <a:srgbClr val="006600"/>
                          </a:solidFill>
                          <a:effectLst/>
                          <a:latin typeface="+mn-lt"/>
                          <a:ea typeface="+mn-ea"/>
                          <a:cs typeface="+mn-cs"/>
                        </a:rPr>
                        <a:t>Atmósfera</a:t>
                      </a:r>
                    </a:p>
                  </a:txBody>
                  <a:tcPr marL="9103" marR="9103" marT="9103" marB="0" anchor="b"/>
                </a:tc>
                <a:tc>
                  <a:txBody>
                    <a:bodyPr/>
                    <a:lstStyle/>
                    <a:p>
                      <a:pPr algn="ctr" fontAlgn="b"/>
                      <a:r>
                        <a:rPr lang="es-MX" sz="1200" b="1" u="none" strike="noStrike" kern="1200" dirty="0">
                          <a:solidFill>
                            <a:srgbClr val="006600"/>
                          </a:solidFill>
                          <a:effectLst/>
                          <a:latin typeface="+mn-lt"/>
                          <a:ea typeface="+mn-ea"/>
                          <a:cs typeface="+mn-cs"/>
                        </a:rPr>
                        <a:t>Q3</a:t>
                      </a:r>
                    </a:p>
                  </a:txBody>
                  <a:tcPr marL="9103" marR="9103" marT="9103" marB="0" anchor="b"/>
                </a:tc>
                <a:tc>
                  <a:txBody>
                    <a:bodyPr/>
                    <a:lstStyle/>
                    <a:p>
                      <a:pPr algn="ctr" fontAlgn="b"/>
                      <a:r>
                        <a:rPr lang="es-MX" sz="1200" b="1" u="none" strike="noStrike" kern="1200" dirty="0">
                          <a:solidFill>
                            <a:srgbClr val="006600"/>
                          </a:solidFill>
                          <a:effectLst/>
                          <a:latin typeface="+mn-lt"/>
                          <a:ea typeface="+mn-ea"/>
                          <a:cs typeface="+mn-cs"/>
                        </a:rPr>
                        <a:t>11</a:t>
                      </a:r>
                    </a:p>
                  </a:txBody>
                  <a:tcPr marL="9103" marR="9103" marT="9103" marB="0" anchor="b"/>
                </a:tc>
              </a:tr>
              <a:tr h="288032">
                <a:tc>
                  <a:txBody>
                    <a:bodyPr/>
                    <a:lstStyle/>
                    <a:p>
                      <a:pPr algn="l" fontAlgn="b"/>
                      <a:r>
                        <a:rPr lang="es-MX" sz="1200" b="1" u="none" strike="noStrike" kern="1200" dirty="0">
                          <a:solidFill>
                            <a:srgbClr val="006600"/>
                          </a:solidFill>
                          <a:effectLst/>
                          <a:latin typeface="+mn-lt"/>
                          <a:ea typeface="+mn-ea"/>
                          <a:cs typeface="+mn-cs"/>
                        </a:rPr>
                        <a:t>I. Físico Matemáticas y Ciencias de la Tierra</a:t>
                      </a:r>
                    </a:p>
                  </a:txBody>
                  <a:tcPr marL="9103" marR="9103" marT="9103" marB="0" anchor="b"/>
                </a:tc>
                <a:tc>
                  <a:txBody>
                    <a:bodyPr/>
                    <a:lstStyle/>
                    <a:p>
                      <a:pPr algn="l" fontAlgn="b"/>
                      <a:r>
                        <a:rPr lang="es-MX" sz="1200" b="1" u="none" strike="noStrike" kern="1200">
                          <a:solidFill>
                            <a:srgbClr val="006600"/>
                          </a:solidFill>
                          <a:effectLst/>
                          <a:latin typeface="+mn-lt"/>
                          <a:ea typeface="+mn-ea"/>
                          <a:cs typeface="+mn-cs"/>
                        </a:rPr>
                        <a:t>Revista Mexicana de Ciencias Geológicas</a:t>
                      </a:r>
                    </a:p>
                  </a:txBody>
                  <a:tcPr marL="9103" marR="9103" marT="9103" marB="0" anchor="b"/>
                </a:tc>
                <a:tc>
                  <a:txBody>
                    <a:bodyPr/>
                    <a:lstStyle/>
                    <a:p>
                      <a:pPr algn="ctr" fontAlgn="b"/>
                      <a:r>
                        <a:rPr lang="es-MX" sz="1200" b="1" u="none" strike="noStrike" kern="1200">
                          <a:solidFill>
                            <a:srgbClr val="006600"/>
                          </a:solidFill>
                          <a:effectLst/>
                          <a:latin typeface="+mn-lt"/>
                          <a:ea typeface="+mn-ea"/>
                          <a:cs typeface="+mn-cs"/>
                        </a:rPr>
                        <a:t>Q3</a:t>
                      </a:r>
                    </a:p>
                  </a:txBody>
                  <a:tcPr marL="9103" marR="9103" marT="9103" marB="0" anchor="b"/>
                </a:tc>
                <a:tc>
                  <a:txBody>
                    <a:bodyPr/>
                    <a:lstStyle/>
                    <a:p>
                      <a:pPr algn="ctr" fontAlgn="b"/>
                      <a:r>
                        <a:rPr lang="es-MX" sz="1200" b="1" u="none" strike="noStrike" kern="1200" dirty="0">
                          <a:solidFill>
                            <a:srgbClr val="006600"/>
                          </a:solidFill>
                          <a:effectLst/>
                          <a:latin typeface="+mn-lt"/>
                          <a:ea typeface="+mn-ea"/>
                          <a:cs typeface="+mn-cs"/>
                        </a:rPr>
                        <a:t>11</a:t>
                      </a:r>
                    </a:p>
                  </a:txBody>
                  <a:tcPr marL="9103" marR="9103" marT="9103" marB="0" anchor="b"/>
                </a:tc>
              </a:tr>
              <a:tr h="216024">
                <a:tc>
                  <a:txBody>
                    <a:bodyPr/>
                    <a:lstStyle/>
                    <a:p>
                      <a:pPr algn="l" fontAlgn="b"/>
                      <a:r>
                        <a:rPr lang="es-MX" sz="1200" b="1" u="none" strike="noStrike" kern="1200" dirty="0">
                          <a:solidFill>
                            <a:schemeClr val="accent6">
                              <a:lumMod val="75000"/>
                            </a:schemeClr>
                          </a:solidFill>
                          <a:effectLst/>
                          <a:latin typeface="+mn-lt"/>
                          <a:ea typeface="+mn-ea"/>
                          <a:cs typeface="+mn-cs"/>
                        </a:rPr>
                        <a:t>ll. Biología y Química</a:t>
                      </a:r>
                    </a:p>
                  </a:txBody>
                  <a:tcPr marL="9103" marR="9103" marT="9103" marB="0" anchor="b"/>
                </a:tc>
                <a:tc>
                  <a:txBody>
                    <a:bodyPr/>
                    <a:lstStyle/>
                    <a:p>
                      <a:pPr algn="l" fontAlgn="b"/>
                      <a:r>
                        <a:rPr lang="es-MX" sz="1200" b="1" u="none" strike="noStrike" kern="1200" dirty="0">
                          <a:solidFill>
                            <a:schemeClr val="accent6">
                              <a:lumMod val="75000"/>
                            </a:schemeClr>
                          </a:solidFill>
                          <a:effectLst/>
                          <a:latin typeface="+mn-lt"/>
                          <a:ea typeface="+mn-ea"/>
                          <a:cs typeface="+mn-cs"/>
                        </a:rPr>
                        <a:t>Ciencias Marinas</a:t>
                      </a:r>
                    </a:p>
                  </a:txBody>
                  <a:tcPr marL="9103" marR="9103" marT="9103" marB="0" anchor="b"/>
                </a:tc>
                <a:tc>
                  <a:txBody>
                    <a:bodyPr/>
                    <a:lstStyle/>
                    <a:p>
                      <a:pPr algn="ctr" fontAlgn="b"/>
                      <a:r>
                        <a:rPr lang="es-MX" sz="1200" b="1" u="none" strike="noStrike" kern="1200" dirty="0">
                          <a:solidFill>
                            <a:schemeClr val="accent6">
                              <a:lumMod val="75000"/>
                            </a:schemeClr>
                          </a:solidFill>
                          <a:effectLst/>
                          <a:latin typeface="+mn-lt"/>
                          <a:ea typeface="+mn-ea"/>
                          <a:cs typeface="+mn-cs"/>
                        </a:rPr>
                        <a:t>Q3</a:t>
                      </a:r>
                    </a:p>
                  </a:txBody>
                  <a:tcPr marL="9103" marR="9103" marT="9103" marB="0" anchor="b"/>
                </a:tc>
                <a:tc>
                  <a:txBody>
                    <a:bodyPr/>
                    <a:lstStyle/>
                    <a:p>
                      <a:pPr algn="ctr" fontAlgn="b"/>
                      <a:r>
                        <a:rPr lang="es-MX" sz="1200" b="1" u="none" strike="noStrike" kern="1200">
                          <a:solidFill>
                            <a:schemeClr val="accent6">
                              <a:lumMod val="75000"/>
                            </a:schemeClr>
                          </a:solidFill>
                          <a:effectLst/>
                          <a:latin typeface="+mn-lt"/>
                          <a:ea typeface="+mn-ea"/>
                          <a:cs typeface="+mn-cs"/>
                        </a:rPr>
                        <a:t>11</a:t>
                      </a:r>
                    </a:p>
                  </a:txBody>
                  <a:tcPr marL="9103" marR="9103" marT="9103" marB="0" anchor="b"/>
                </a:tc>
              </a:tr>
              <a:tr h="216024">
                <a:tc>
                  <a:txBody>
                    <a:bodyPr/>
                    <a:lstStyle/>
                    <a:p>
                      <a:pPr algn="l" fontAlgn="b"/>
                      <a:r>
                        <a:rPr lang="es-MX" sz="1200" b="1" u="none" strike="noStrike" kern="1200">
                          <a:solidFill>
                            <a:schemeClr val="accent6">
                              <a:lumMod val="75000"/>
                            </a:schemeClr>
                          </a:solidFill>
                          <a:effectLst/>
                          <a:latin typeface="+mn-lt"/>
                          <a:ea typeface="+mn-ea"/>
                          <a:cs typeface="+mn-cs"/>
                        </a:rPr>
                        <a:t>ll. Biología y Química</a:t>
                      </a:r>
                    </a:p>
                  </a:txBody>
                  <a:tcPr marL="9103" marR="9103" marT="9103" marB="0" anchor="b"/>
                </a:tc>
                <a:tc>
                  <a:txBody>
                    <a:bodyPr/>
                    <a:lstStyle/>
                    <a:p>
                      <a:pPr algn="l" fontAlgn="b"/>
                      <a:r>
                        <a:rPr lang="en-US" sz="1200" b="1" u="none" strike="noStrike" kern="1200">
                          <a:solidFill>
                            <a:schemeClr val="accent6">
                              <a:lumMod val="75000"/>
                            </a:schemeClr>
                          </a:solidFill>
                          <a:effectLst/>
                          <a:latin typeface="+mn-lt"/>
                          <a:ea typeface="+mn-ea"/>
                          <a:cs typeface="+mn-cs"/>
                        </a:rPr>
                        <a:t>Journal of the Mexican Chemical Society</a:t>
                      </a:r>
                    </a:p>
                  </a:txBody>
                  <a:tcPr marL="9103" marR="9103" marT="9103" marB="0" anchor="b"/>
                </a:tc>
                <a:tc>
                  <a:txBody>
                    <a:bodyPr/>
                    <a:lstStyle/>
                    <a:p>
                      <a:pPr algn="ctr" fontAlgn="b"/>
                      <a:r>
                        <a:rPr lang="es-MX" sz="1200" b="1" u="none" strike="noStrike" kern="1200" dirty="0">
                          <a:solidFill>
                            <a:schemeClr val="accent6">
                              <a:lumMod val="75000"/>
                            </a:schemeClr>
                          </a:solidFill>
                          <a:effectLst/>
                          <a:latin typeface="+mn-lt"/>
                          <a:ea typeface="+mn-ea"/>
                          <a:cs typeface="+mn-cs"/>
                        </a:rPr>
                        <a:t>Q3</a:t>
                      </a:r>
                    </a:p>
                  </a:txBody>
                  <a:tcPr marL="9103" marR="9103" marT="9103" marB="0" anchor="b"/>
                </a:tc>
                <a:tc>
                  <a:txBody>
                    <a:bodyPr/>
                    <a:lstStyle/>
                    <a:p>
                      <a:pPr algn="ctr" fontAlgn="b"/>
                      <a:r>
                        <a:rPr lang="es-MX" sz="1200" b="1" u="none" strike="noStrike" kern="1200" dirty="0">
                          <a:solidFill>
                            <a:schemeClr val="accent6">
                              <a:lumMod val="75000"/>
                            </a:schemeClr>
                          </a:solidFill>
                          <a:effectLst/>
                          <a:latin typeface="+mn-lt"/>
                          <a:ea typeface="+mn-ea"/>
                          <a:cs typeface="+mn-cs"/>
                        </a:rPr>
                        <a:t>11</a:t>
                      </a:r>
                    </a:p>
                  </a:txBody>
                  <a:tcPr marL="9103" marR="9103" marT="9103" marB="0" anchor="b"/>
                </a:tc>
              </a:tr>
              <a:tr h="288032">
                <a:tc>
                  <a:txBody>
                    <a:bodyPr/>
                    <a:lstStyle/>
                    <a:p>
                      <a:pPr marL="0" algn="l" defTabSz="914400" rtl="0" eaLnBrk="1" fontAlgn="b" latinLnBrk="0" hangingPunct="1"/>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9103" marR="9103" marT="9103" marB="0" anchor="b"/>
                </a:tc>
                <a:tc>
                  <a:txBody>
                    <a:bodyPr/>
                    <a:lstStyle/>
                    <a:p>
                      <a:pPr marL="0" algn="l" defTabSz="914400" rtl="0" eaLnBrk="1" fontAlgn="b" latinLnBrk="0" hangingPunct="1"/>
                      <a:r>
                        <a:rPr lang="es-MX" sz="1200" b="1" u="none" strike="noStrike" kern="1200" dirty="0">
                          <a:solidFill>
                            <a:srgbClr val="0066FF"/>
                          </a:solidFill>
                          <a:effectLst/>
                          <a:latin typeface="+mn-lt"/>
                          <a:ea typeface="+mn-ea"/>
                          <a:cs typeface="+mn-cs"/>
                        </a:rPr>
                        <a:t>Cirugía y Cirujanos</a:t>
                      </a:r>
                    </a:p>
                  </a:txBody>
                  <a:tcPr marL="9103" marR="9103" marT="9103" marB="0" anchor="b"/>
                </a:tc>
                <a:tc>
                  <a:txBody>
                    <a:bodyPr/>
                    <a:lstStyle/>
                    <a:p>
                      <a:pPr marL="0" algn="ctr" defTabSz="914400" rtl="0" eaLnBrk="1" fontAlgn="b" latinLnBrk="0" hangingPunct="1"/>
                      <a:r>
                        <a:rPr lang="es-MX" sz="1200" b="1" u="none" strike="noStrike" kern="1200">
                          <a:solidFill>
                            <a:srgbClr val="0066FF"/>
                          </a:solidFill>
                          <a:effectLst/>
                          <a:latin typeface="+mn-lt"/>
                          <a:ea typeface="+mn-ea"/>
                          <a:cs typeface="+mn-cs"/>
                        </a:rPr>
                        <a:t>Q4</a:t>
                      </a:r>
                    </a:p>
                  </a:txBody>
                  <a:tcPr marL="9103" marR="9103" marT="9103" marB="0" anchor="b"/>
                </a:tc>
                <a:tc>
                  <a:txBody>
                    <a:bodyPr/>
                    <a:lstStyle/>
                    <a:p>
                      <a:pPr marL="0" algn="ctr" defTabSz="914400" rtl="0" eaLnBrk="1" fontAlgn="b" latinLnBrk="0" hangingPunct="1"/>
                      <a:r>
                        <a:rPr lang="es-MX" sz="1200" b="1" u="none" strike="noStrike" kern="1200">
                          <a:solidFill>
                            <a:srgbClr val="0066FF"/>
                          </a:solidFill>
                          <a:effectLst/>
                          <a:latin typeface="+mn-lt"/>
                          <a:ea typeface="+mn-ea"/>
                          <a:cs typeface="+mn-cs"/>
                        </a:rPr>
                        <a:t>11</a:t>
                      </a:r>
                    </a:p>
                  </a:txBody>
                  <a:tcPr marL="9103" marR="9103" marT="9103" marB="0" anchor="b"/>
                </a:tc>
              </a:tr>
              <a:tr h="288032">
                <a:tc>
                  <a:txBody>
                    <a:bodyPr/>
                    <a:lstStyle/>
                    <a:p>
                      <a:pPr marL="0" algn="l" defTabSz="914400" rtl="0" eaLnBrk="1" fontAlgn="b" latinLnBrk="0" hangingPunct="1"/>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9103" marR="9103" marT="9103" marB="0" anchor="b"/>
                </a:tc>
                <a:tc>
                  <a:txBody>
                    <a:bodyPr/>
                    <a:lstStyle/>
                    <a:p>
                      <a:pPr marL="0" algn="l" defTabSz="914400" rtl="0" eaLnBrk="1" fontAlgn="b" latinLnBrk="0" hangingPunct="1"/>
                      <a:r>
                        <a:rPr lang="es-MX" sz="1200" b="1" u="none" strike="noStrike" kern="1200" dirty="0">
                          <a:solidFill>
                            <a:srgbClr val="0066FF"/>
                          </a:solidFill>
                          <a:effectLst/>
                          <a:latin typeface="+mn-lt"/>
                          <a:ea typeface="+mn-ea"/>
                          <a:cs typeface="+mn-cs"/>
                        </a:rPr>
                        <a:t>Boletín Médico del Hospital Infantil de México</a:t>
                      </a:r>
                    </a:p>
                  </a:txBody>
                  <a:tcPr marL="9103" marR="9103" marT="9103"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Q3</a:t>
                      </a:r>
                    </a:p>
                  </a:txBody>
                  <a:tcPr marL="9103" marR="9103" marT="9103"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11</a:t>
                      </a:r>
                    </a:p>
                  </a:txBody>
                  <a:tcPr marL="9103" marR="9103" marT="9103" marB="0" anchor="b"/>
                </a:tc>
              </a:tr>
              <a:tr h="288032">
                <a:tc>
                  <a:txBody>
                    <a:bodyPr/>
                    <a:lstStyle/>
                    <a:p>
                      <a:pPr algn="l" fontAlgn="b"/>
                      <a:r>
                        <a:rPr lang="es-MX" sz="1200" b="1" u="none" strike="noStrike" kern="1200" dirty="0" err="1">
                          <a:solidFill>
                            <a:schemeClr val="bg2">
                              <a:lumMod val="25000"/>
                            </a:schemeClr>
                          </a:solidFill>
                          <a:effectLst/>
                          <a:latin typeface="+mn-lt"/>
                          <a:ea typeface="+mn-ea"/>
                          <a:cs typeface="+mn-cs"/>
                        </a:rPr>
                        <a:t>Vll</a:t>
                      </a:r>
                      <a:r>
                        <a:rPr lang="es-MX" sz="1200" b="1" u="none" strike="noStrike" kern="1200" dirty="0">
                          <a:solidFill>
                            <a:schemeClr val="bg2">
                              <a:lumMod val="25000"/>
                            </a:schemeClr>
                          </a:solidFill>
                          <a:effectLst/>
                          <a:latin typeface="+mn-lt"/>
                          <a:ea typeface="+mn-ea"/>
                          <a:cs typeface="+mn-cs"/>
                        </a:rPr>
                        <a:t>. Ingenierías</a:t>
                      </a:r>
                    </a:p>
                  </a:txBody>
                  <a:tcPr marL="9103" marR="9103" marT="9103" marB="0" anchor="b"/>
                </a:tc>
                <a:tc>
                  <a:txBody>
                    <a:bodyPr/>
                    <a:lstStyle/>
                    <a:p>
                      <a:pPr algn="l" fontAlgn="b"/>
                      <a:r>
                        <a:rPr lang="en-US" sz="1200" b="1" u="none" strike="noStrike" kern="1200" dirty="0">
                          <a:solidFill>
                            <a:schemeClr val="bg2">
                              <a:lumMod val="25000"/>
                            </a:schemeClr>
                          </a:solidFill>
                          <a:effectLst/>
                          <a:latin typeface="+mn-lt"/>
                          <a:ea typeface="+mn-ea"/>
                          <a:cs typeface="+mn-cs"/>
                        </a:rPr>
                        <a:t>Journal of Applied Research and Technology</a:t>
                      </a:r>
                    </a:p>
                  </a:txBody>
                  <a:tcPr marL="9103" marR="9103" marT="9103" marB="0" anchor="b"/>
                </a:tc>
                <a:tc>
                  <a:txBody>
                    <a:bodyPr/>
                    <a:lstStyle/>
                    <a:p>
                      <a:pPr algn="ctr" fontAlgn="b"/>
                      <a:r>
                        <a:rPr lang="es-MX" sz="1200" b="1" u="none" strike="noStrike" kern="1200" dirty="0">
                          <a:solidFill>
                            <a:schemeClr val="bg2">
                              <a:lumMod val="25000"/>
                            </a:schemeClr>
                          </a:solidFill>
                          <a:effectLst/>
                          <a:latin typeface="+mn-lt"/>
                          <a:ea typeface="+mn-ea"/>
                          <a:cs typeface="+mn-cs"/>
                        </a:rPr>
                        <a:t>Q2</a:t>
                      </a:r>
                    </a:p>
                  </a:txBody>
                  <a:tcPr marL="9103" marR="9103" marT="9103" marB="0" anchor="b"/>
                </a:tc>
                <a:tc>
                  <a:txBody>
                    <a:bodyPr/>
                    <a:lstStyle/>
                    <a:p>
                      <a:pPr algn="ctr" fontAlgn="b"/>
                      <a:r>
                        <a:rPr lang="es-MX" sz="1200" b="1" u="none" strike="noStrike" kern="1200" dirty="0">
                          <a:solidFill>
                            <a:schemeClr val="bg2">
                              <a:lumMod val="25000"/>
                            </a:schemeClr>
                          </a:solidFill>
                          <a:effectLst/>
                          <a:latin typeface="+mn-lt"/>
                          <a:ea typeface="+mn-ea"/>
                          <a:cs typeface="+mn-cs"/>
                        </a:rPr>
                        <a:t>11</a:t>
                      </a:r>
                    </a:p>
                  </a:txBody>
                  <a:tcPr marL="9103" marR="9103" marT="9103" marB="0" anchor="b"/>
                </a:tc>
              </a:tr>
              <a:tr h="243563">
                <a:tc>
                  <a:txBody>
                    <a:bodyPr/>
                    <a:lstStyle/>
                    <a:p>
                      <a:pPr algn="l" fontAlgn="b"/>
                      <a:r>
                        <a:rPr lang="es-MX" sz="1200" b="1" u="none" strike="noStrike" kern="1200" dirty="0">
                          <a:solidFill>
                            <a:srgbClr val="006600"/>
                          </a:solidFill>
                          <a:effectLst/>
                          <a:latin typeface="+mn-lt"/>
                          <a:ea typeface="+mn-ea"/>
                          <a:cs typeface="+mn-cs"/>
                        </a:rPr>
                        <a:t>I. Físico Matemáticas y Ciencias de la Tierra</a:t>
                      </a:r>
                    </a:p>
                  </a:txBody>
                  <a:tcPr marL="9103" marR="9103" marT="9103" marB="0" anchor="b"/>
                </a:tc>
                <a:tc>
                  <a:txBody>
                    <a:bodyPr/>
                    <a:lstStyle/>
                    <a:p>
                      <a:pPr algn="l" fontAlgn="b"/>
                      <a:r>
                        <a:rPr lang="es-MX" sz="1200" b="1" u="none" strike="noStrike" kern="1200">
                          <a:solidFill>
                            <a:srgbClr val="006600"/>
                          </a:solidFill>
                          <a:effectLst/>
                          <a:latin typeface="+mn-lt"/>
                          <a:ea typeface="+mn-ea"/>
                          <a:cs typeface="+mn-cs"/>
                        </a:rPr>
                        <a:t>Revista Mexicana de Física</a:t>
                      </a:r>
                    </a:p>
                  </a:txBody>
                  <a:tcPr marL="9103" marR="9103" marT="9103" marB="0" anchor="b"/>
                </a:tc>
                <a:tc>
                  <a:txBody>
                    <a:bodyPr/>
                    <a:lstStyle/>
                    <a:p>
                      <a:pPr algn="ctr" fontAlgn="b"/>
                      <a:r>
                        <a:rPr lang="es-MX" sz="1200" b="1" u="none" strike="noStrike" kern="1200">
                          <a:solidFill>
                            <a:srgbClr val="006600"/>
                          </a:solidFill>
                          <a:effectLst/>
                          <a:latin typeface="+mn-lt"/>
                          <a:ea typeface="+mn-ea"/>
                          <a:cs typeface="+mn-cs"/>
                        </a:rPr>
                        <a:t>Q4</a:t>
                      </a:r>
                    </a:p>
                  </a:txBody>
                  <a:tcPr marL="9103" marR="9103" marT="9103" marB="0" anchor="b"/>
                </a:tc>
                <a:tc>
                  <a:txBody>
                    <a:bodyPr/>
                    <a:lstStyle/>
                    <a:p>
                      <a:pPr algn="ctr" fontAlgn="b"/>
                      <a:r>
                        <a:rPr lang="es-MX" sz="1200" b="1" u="none" strike="noStrike" kern="1200">
                          <a:solidFill>
                            <a:srgbClr val="006600"/>
                          </a:solidFill>
                          <a:effectLst/>
                          <a:latin typeface="+mn-lt"/>
                          <a:ea typeface="+mn-ea"/>
                          <a:cs typeface="+mn-cs"/>
                        </a:rPr>
                        <a:t>10</a:t>
                      </a:r>
                    </a:p>
                  </a:txBody>
                  <a:tcPr marL="9103" marR="9103" marT="9103" marB="0" anchor="b"/>
                </a:tc>
              </a:tr>
              <a:tr h="329525">
                <a:tc>
                  <a:txBody>
                    <a:bodyPr/>
                    <a:lstStyle/>
                    <a:p>
                      <a:pPr algn="l" fontAlgn="b"/>
                      <a:r>
                        <a:rPr lang="es-MX" sz="1200" b="1" u="none" strike="noStrike" kern="1200" dirty="0">
                          <a:solidFill>
                            <a:srgbClr val="006600"/>
                          </a:solidFill>
                          <a:effectLst/>
                          <a:latin typeface="+mn-lt"/>
                          <a:ea typeface="+mn-ea"/>
                          <a:cs typeface="+mn-cs"/>
                        </a:rPr>
                        <a:t>I. Físico Matemáticas y Ciencias de la Tierra</a:t>
                      </a:r>
                    </a:p>
                  </a:txBody>
                  <a:tcPr marL="9103" marR="9103" marT="9103" marB="0" anchor="b"/>
                </a:tc>
                <a:tc>
                  <a:txBody>
                    <a:bodyPr/>
                    <a:lstStyle/>
                    <a:p>
                      <a:pPr algn="l" fontAlgn="b"/>
                      <a:r>
                        <a:rPr lang="es-MX" sz="1200" b="1" u="none" strike="noStrike" kern="1200" dirty="0">
                          <a:solidFill>
                            <a:srgbClr val="006600"/>
                          </a:solidFill>
                          <a:effectLst/>
                          <a:latin typeface="+mn-lt"/>
                          <a:ea typeface="+mn-ea"/>
                          <a:cs typeface="+mn-cs"/>
                        </a:rPr>
                        <a:t>Revista Latinoamericana de Investigación en Matemática Educativa</a:t>
                      </a:r>
                    </a:p>
                  </a:txBody>
                  <a:tcPr marL="9103" marR="9103" marT="9103" marB="0" anchor="b"/>
                </a:tc>
                <a:tc>
                  <a:txBody>
                    <a:bodyPr/>
                    <a:lstStyle/>
                    <a:p>
                      <a:pPr algn="ctr" fontAlgn="b"/>
                      <a:r>
                        <a:rPr lang="es-MX" sz="1200" b="1" u="none" strike="noStrike" kern="1200" dirty="0">
                          <a:solidFill>
                            <a:srgbClr val="006600"/>
                          </a:solidFill>
                          <a:effectLst/>
                          <a:latin typeface="+mn-lt"/>
                          <a:ea typeface="+mn-ea"/>
                          <a:cs typeface="+mn-cs"/>
                        </a:rPr>
                        <a:t>Q4</a:t>
                      </a:r>
                    </a:p>
                  </a:txBody>
                  <a:tcPr marL="9103" marR="9103" marT="9103" marB="0" anchor="b"/>
                </a:tc>
                <a:tc>
                  <a:txBody>
                    <a:bodyPr/>
                    <a:lstStyle/>
                    <a:p>
                      <a:pPr algn="ctr" fontAlgn="b"/>
                      <a:r>
                        <a:rPr lang="es-MX" sz="1200" b="1" u="none" strike="noStrike" kern="1200" dirty="0">
                          <a:solidFill>
                            <a:srgbClr val="006600"/>
                          </a:solidFill>
                          <a:effectLst/>
                          <a:latin typeface="+mn-lt"/>
                          <a:ea typeface="+mn-ea"/>
                          <a:cs typeface="+mn-cs"/>
                        </a:rPr>
                        <a:t>10</a:t>
                      </a:r>
                    </a:p>
                  </a:txBody>
                  <a:tcPr marL="9103" marR="9103" marT="9103" marB="0" anchor="b"/>
                </a:tc>
              </a:tr>
              <a:tr h="231681">
                <a:tc>
                  <a:txBody>
                    <a:bodyPr/>
                    <a:lstStyle/>
                    <a:p>
                      <a:pPr marL="0" algn="l" defTabSz="914400" rtl="0" eaLnBrk="1" fontAlgn="b" latinLnBrk="0" hangingPunct="1"/>
                      <a:r>
                        <a:rPr lang="es-MX" sz="1200" b="1" u="none" strike="noStrike" kern="1200" dirty="0" err="1">
                          <a:solidFill>
                            <a:srgbClr val="0066FF"/>
                          </a:solidFill>
                          <a:effectLst/>
                          <a:latin typeface="+mn-lt"/>
                          <a:ea typeface="+mn-ea"/>
                          <a:cs typeface="+mn-cs"/>
                        </a:rPr>
                        <a:t>lll</a:t>
                      </a:r>
                      <a:r>
                        <a:rPr lang="es-MX" sz="1200" b="1" u="none" strike="noStrike" kern="1200" dirty="0">
                          <a:solidFill>
                            <a:srgbClr val="0066FF"/>
                          </a:solidFill>
                          <a:effectLst/>
                          <a:latin typeface="+mn-lt"/>
                          <a:ea typeface="+mn-ea"/>
                          <a:cs typeface="+mn-cs"/>
                        </a:rPr>
                        <a:t>. Medicina y Ciencias de la Salud</a:t>
                      </a:r>
                    </a:p>
                  </a:txBody>
                  <a:tcPr marL="9103" marR="9103" marT="9103" marB="0" anchor="b"/>
                </a:tc>
                <a:tc>
                  <a:txBody>
                    <a:bodyPr/>
                    <a:lstStyle/>
                    <a:p>
                      <a:pPr marL="0" algn="l" defTabSz="914400" rtl="0" eaLnBrk="1" fontAlgn="b" latinLnBrk="0" hangingPunct="1"/>
                      <a:r>
                        <a:rPr lang="es-MX" sz="1200" b="1" u="none" strike="noStrike" kern="1200" dirty="0">
                          <a:solidFill>
                            <a:srgbClr val="0066FF"/>
                          </a:solidFill>
                          <a:effectLst/>
                          <a:latin typeface="+mn-lt"/>
                          <a:ea typeface="+mn-ea"/>
                          <a:cs typeface="+mn-cs"/>
                        </a:rPr>
                        <a:t>Ginecología y Obstetricia de México</a:t>
                      </a:r>
                    </a:p>
                  </a:txBody>
                  <a:tcPr marL="9103" marR="9103" marT="9103"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Q3</a:t>
                      </a:r>
                    </a:p>
                  </a:txBody>
                  <a:tcPr marL="9103" marR="9103" marT="9103" marB="0" anchor="b"/>
                </a:tc>
                <a:tc>
                  <a:txBody>
                    <a:bodyPr/>
                    <a:lstStyle/>
                    <a:p>
                      <a:pPr marL="0" algn="ctr" defTabSz="914400" rtl="0" eaLnBrk="1" fontAlgn="b" latinLnBrk="0" hangingPunct="1"/>
                      <a:r>
                        <a:rPr lang="es-MX" sz="1200" b="1" u="none" strike="noStrike" kern="1200" dirty="0">
                          <a:solidFill>
                            <a:srgbClr val="0066FF"/>
                          </a:solidFill>
                          <a:effectLst/>
                          <a:latin typeface="+mn-lt"/>
                          <a:ea typeface="+mn-ea"/>
                          <a:cs typeface="+mn-cs"/>
                        </a:rPr>
                        <a:t>10</a:t>
                      </a:r>
                    </a:p>
                  </a:txBody>
                  <a:tcPr marL="9103" marR="9103" marT="9103" marB="0" anchor="b"/>
                </a:tc>
              </a:tr>
            </a:tbl>
          </a:graphicData>
        </a:graphic>
      </p:graphicFrame>
      <p:sp>
        <p:nvSpPr>
          <p:cNvPr id="5" name="4 CuadroTexto"/>
          <p:cNvSpPr txBox="1"/>
          <p:nvPr/>
        </p:nvSpPr>
        <p:spPr>
          <a:xfrm>
            <a:off x="251750" y="350987"/>
            <a:ext cx="8505817"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s-MX" sz="2000" b="1" dirty="0" smtClean="0">
                <a:solidFill>
                  <a:schemeClr val="tx1">
                    <a:lumMod val="65000"/>
                    <a:lumOff val="35000"/>
                  </a:schemeClr>
                </a:solidFill>
              </a:rPr>
              <a:t>General  – 20 títulos con mayor índice h</a:t>
            </a:r>
            <a:endParaRPr lang="es-MX" sz="2000" b="1" dirty="0">
              <a:solidFill>
                <a:schemeClr val="tx1">
                  <a:lumMod val="65000"/>
                  <a:lumOff val="35000"/>
                </a:schemeClr>
              </a:solidFill>
            </a:endParaRPr>
          </a:p>
        </p:txBody>
      </p:sp>
    </p:spTree>
    <p:extLst>
      <p:ext uri="{BB962C8B-B14F-4D97-AF65-F5344CB8AC3E}">
        <p14:creationId xmlns:p14="http://schemas.microsoft.com/office/powerpoint/2010/main" val="261939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4956" t="6608" r="25175" b="21345"/>
          <a:stretch/>
        </p:blipFill>
        <p:spPr>
          <a:xfrm>
            <a:off x="135817" y="857250"/>
            <a:ext cx="5178335" cy="5143501"/>
          </a:xfrm>
          <a:prstGeom prst="rect">
            <a:avLst/>
          </a:prstGeom>
        </p:spPr>
      </p:pic>
      <p:sp>
        <p:nvSpPr>
          <p:cNvPr id="5" name="CuadroTexto 4"/>
          <p:cNvSpPr txBox="1"/>
          <p:nvPr/>
        </p:nvSpPr>
        <p:spPr>
          <a:xfrm>
            <a:off x="5325475" y="1052623"/>
            <a:ext cx="3567005" cy="276999"/>
          </a:xfrm>
          <a:prstGeom prst="rect">
            <a:avLst/>
          </a:prstGeom>
          <a:solidFill>
            <a:schemeClr val="accent4">
              <a:lumMod val="60000"/>
              <a:lumOff val="40000"/>
            </a:schemeClr>
          </a:solidFill>
        </p:spPr>
        <p:txBody>
          <a:bodyPr wrap="square" rtlCol="0">
            <a:spAutoFit/>
          </a:bodyPr>
          <a:lstStyle/>
          <a:p>
            <a:r>
              <a:rPr lang="es-MX" sz="1200" dirty="0"/>
              <a:t>http://www.journal-scholar-metrics.infoec3.es</a:t>
            </a:r>
          </a:p>
        </p:txBody>
      </p:sp>
      <p:pic>
        <p:nvPicPr>
          <p:cNvPr id="1026" name="Picture 2" descr="EC3 RESEARCH GRO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5431" y="4599179"/>
            <a:ext cx="2476905" cy="112457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5905432" y="5723752"/>
            <a:ext cx="2628900" cy="300082"/>
          </a:xfrm>
          <a:prstGeom prst="rect">
            <a:avLst/>
          </a:prstGeom>
          <a:noFill/>
        </p:spPr>
        <p:txBody>
          <a:bodyPr wrap="square" rtlCol="0">
            <a:spAutoFit/>
          </a:bodyPr>
          <a:lstStyle/>
          <a:p>
            <a:r>
              <a:rPr lang="es-MX" sz="1350" dirty="0"/>
              <a:t>Universidad de Granada, España</a:t>
            </a:r>
          </a:p>
        </p:txBody>
      </p:sp>
    </p:spTree>
    <p:extLst>
      <p:ext uri="{BB962C8B-B14F-4D97-AF65-F5344CB8AC3E}">
        <p14:creationId xmlns:p14="http://schemas.microsoft.com/office/powerpoint/2010/main" val="38056558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p:cNvGrpSpPr/>
          <p:nvPr/>
        </p:nvGrpSpPr>
        <p:grpSpPr>
          <a:xfrm>
            <a:off x="1917882" y="1052004"/>
            <a:ext cx="4650581" cy="4914900"/>
            <a:chOff x="2557175" y="259672"/>
            <a:chExt cx="6200775" cy="6553200"/>
          </a:xfrm>
        </p:grpSpPr>
        <p:sp>
          <p:nvSpPr>
            <p:cNvPr id="2" name="Elipse 1"/>
            <p:cNvSpPr/>
            <p:nvPr/>
          </p:nvSpPr>
          <p:spPr>
            <a:xfrm>
              <a:off x="2557175" y="259672"/>
              <a:ext cx="6200775" cy="6553200"/>
            </a:xfrm>
            <a:prstGeom prst="ellipse">
              <a:avLst/>
            </a:prstGeom>
            <a:solidFill>
              <a:srgbClr val="C00000"/>
            </a:solidFill>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pic>
          <p:nvPicPr>
            <p:cNvPr id="6" name="Picture 2" descr="http://t2.gstatic.com/images?q=tbn:CDy-FcvCj8jzIM:http://www.caicyt.gov.ar/reunion-latindex/imagenes/logo_latindex.gif/image"/>
            <p:cNvPicPr>
              <a:picLocks noChangeAspect="1" noChangeArrowheads="1"/>
            </p:cNvPicPr>
            <p:nvPr/>
          </p:nvPicPr>
          <p:blipFill>
            <a:blip r:embed="rId2" cstate="print"/>
            <a:srcRect/>
            <a:stretch>
              <a:fillRect/>
            </a:stretch>
          </p:blipFill>
          <p:spPr bwMode="auto">
            <a:xfrm>
              <a:off x="5082785" y="1095418"/>
              <a:ext cx="1029891" cy="149225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uadroTexto 23"/>
            <p:cNvSpPr txBox="1"/>
            <p:nvPr/>
          </p:nvSpPr>
          <p:spPr>
            <a:xfrm>
              <a:off x="4885212" y="413253"/>
              <a:ext cx="2697915" cy="677108"/>
            </a:xfrm>
            <a:prstGeom prst="rect">
              <a:avLst/>
            </a:prstGeom>
            <a:noFill/>
          </p:spPr>
          <p:txBody>
            <a:bodyPr wrap="square" rtlCol="0">
              <a:spAutoFit/>
            </a:bodyPr>
            <a:lstStyle/>
            <a:p>
              <a:r>
                <a:rPr lang="es-MX" sz="2700" b="1" dirty="0" smtClean="0">
                  <a:solidFill>
                    <a:schemeClr val="bg1">
                      <a:lumMod val="95000"/>
                    </a:schemeClr>
                  </a:solidFill>
                  <a:effectLst>
                    <a:outerShdw blurRad="38100" dist="38100" dir="2700000" algn="tl">
                      <a:srgbClr val="000000">
                        <a:alpha val="43137"/>
                      </a:srgbClr>
                    </a:outerShdw>
                  </a:effectLst>
                </a:rPr>
                <a:t>+ 14,500</a:t>
              </a:r>
              <a:r>
                <a:rPr lang="es-MX" sz="2100" b="1" dirty="0" smtClean="0">
                  <a:solidFill>
                    <a:schemeClr val="bg1">
                      <a:lumMod val="95000"/>
                    </a:schemeClr>
                  </a:solidFill>
                </a:rPr>
                <a:t> </a:t>
              </a:r>
              <a:endParaRPr lang="es-MX" sz="2100" b="1" dirty="0">
                <a:solidFill>
                  <a:schemeClr val="bg1">
                    <a:lumMod val="95000"/>
                  </a:schemeClr>
                </a:solidFill>
              </a:endParaRPr>
            </a:p>
          </p:txBody>
        </p:sp>
      </p:grpSp>
      <p:sp>
        <p:nvSpPr>
          <p:cNvPr id="81" name="CuadroTexto 80"/>
          <p:cNvSpPr txBox="1"/>
          <p:nvPr/>
        </p:nvSpPr>
        <p:spPr>
          <a:xfrm>
            <a:off x="5743768" y="1957189"/>
            <a:ext cx="3040595" cy="577081"/>
          </a:xfrm>
          <a:prstGeom prst="rect">
            <a:avLst/>
          </a:prstGeom>
          <a:noFill/>
        </p:spPr>
        <p:txBody>
          <a:bodyPr wrap="square" rtlCol="0">
            <a:spAutoFit/>
          </a:bodyPr>
          <a:lstStyle/>
          <a:p>
            <a:pPr algn="r"/>
            <a:r>
              <a:rPr lang="es-MX" sz="1050" dirty="0"/>
              <a:t>Depto. de Bibliografía Latinoamericana </a:t>
            </a:r>
          </a:p>
          <a:p>
            <a:pPr algn="r"/>
            <a:r>
              <a:rPr lang="es-MX" sz="1050" dirty="0"/>
              <a:t>DIRECCIÓN GNL. DE BIBLIOTECAS</a:t>
            </a:r>
          </a:p>
          <a:p>
            <a:pPr algn="r"/>
            <a:r>
              <a:rPr lang="es-MX" sz="1050" dirty="0"/>
              <a:t>                      UNAM</a:t>
            </a:r>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196" y="4844467"/>
            <a:ext cx="1570471" cy="668438"/>
          </a:xfrm>
          <a:prstGeom prst="rect">
            <a:avLst/>
          </a:prstGeom>
        </p:spPr>
      </p:pic>
      <p:pic>
        <p:nvPicPr>
          <p:cNvPr id="28" name="Imagen 27"/>
          <p:cNvPicPr>
            <a:picLocks noChangeAspect="1"/>
          </p:cNvPicPr>
          <p:nvPr/>
        </p:nvPicPr>
        <p:blipFill rotWithShape="1">
          <a:blip r:embed="rId4"/>
          <a:srcRect l="49138" t="61264" r="33847" b="17562"/>
          <a:stretch/>
        </p:blipFill>
        <p:spPr>
          <a:xfrm>
            <a:off x="255017" y="3075315"/>
            <a:ext cx="1137312" cy="884576"/>
          </a:xfrm>
          <a:prstGeom prst="rect">
            <a:avLst/>
          </a:prstGeom>
        </p:spPr>
      </p:pic>
      <p:pic>
        <p:nvPicPr>
          <p:cNvPr id="29" name="Imagen 28"/>
          <p:cNvPicPr>
            <a:picLocks noChangeAspect="1"/>
          </p:cNvPicPr>
          <p:nvPr/>
        </p:nvPicPr>
        <p:blipFill rotWithShape="1">
          <a:blip r:embed="rId5"/>
          <a:srcRect l="70630" t="56805" r="5887" b="22498"/>
          <a:stretch/>
        </p:blipFill>
        <p:spPr>
          <a:xfrm>
            <a:off x="123964" y="3959891"/>
            <a:ext cx="1492814" cy="822312"/>
          </a:xfrm>
          <a:prstGeom prst="rect">
            <a:avLst/>
          </a:prstGeom>
        </p:spPr>
      </p:pic>
      <p:pic>
        <p:nvPicPr>
          <p:cNvPr id="30" name="Picture 2" descr="http://t2.gstatic.com/images?q=tbn:CDy-FcvCj8jzIM:http://www.caicyt.gov.ar/reunion-latindex/imagenes/logo_latindex.gif/image"/>
          <p:cNvPicPr>
            <a:picLocks noChangeAspect="1" noChangeArrowheads="1"/>
          </p:cNvPicPr>
          <p:nvPr/>
        </p:nvPicPr>
        <p:blipFill>
          <a:blip r:embed="rId2" cstate="print"/>
          <a:srcRect/>
          <a:stretch>
            <a:fillRect/>
          </a:stretch>
        </p:blipFill>
        <p:spPr bwMode="auto">
          <a:xfrm>
            <a:off x="318884" y="1092344"/>
            <a:ext cx="772418" cy="111918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upo 12"/>
          <p:cNvGrpSpPr/>
          <p:nvPr/>
        </p:nvGrpSpPr>
        <p:grpSpPr>
          <a:xfrm>
            <a:off x="2217274" y="1558538"/>
            <a:ext cx="4220771" cy="4565350"/>
            <a:chOff x="-1474874" y="1938805"/>
            <a:chExt cx="5627695" cy="6087133"/>
          </a:xfrm>
        </p:grpSpPr>
        <p:grpSp>
          <p:nvGrpSpPr>
            <p:cNvPr id="52" name="Grupo 51"/>
            <p:cNvGrpSpPr/>
            <p:nvPr/>
          </p:nvGrpSpPr>
          <p:grpSpPr>
            <a:xfrm>
              <a:off x="-1474874" y="1938805"/>
              <a:ext cx="5627695" cy="6087133"/>
              <a:chOff x="1816450" y="6945775"/>
              <a:chExt cx="4895512" cy="5718544"/>
            </a:xfrm>
          </p:grpSpPr>
          <p:pic>
            <p:nvPicPr>
              <p:cNvPr id="40" name="Imagen 39"/>
              <p:cNvPicPr>
                <a:picLocks noChangeAspect="1"/>
              </p:cNvPicPr>
              <p:nvPr/>
            </p:nvPicPr>
            <p:blipFill>
              <a:blip r:embed="rId6"/>
              <a:stretch>
                <a:fillRect/>
              </a:stretch>
            </p:blipFill>
            <p:spPr>
              <a:xfrm>
                <a:off x="1816450" y="6945775"/>
                <a:ext cx="4895512" cy="5718544"/>
              </a:xfrm>
              <a:prstGeom prst="rect">
                <a:avLst/>
              </a:prstGeom>
            </p:spPr>
          </p:pic>
          <p:sp>
            <p:nvSpPr>
              <p:cNvPr id="44" name="CuadroTexto 43"/>
              <p:cNvSpPr txBox="1"/>
              <p:nvPr/>
            </p:nvSpPr>
            <p:spPr>
              <a:xfrm>
                <a:off x="3385710" y="7120862"/>
                <a:ext cx="2166833" cy="578280"/>
              </a:xfrm>
              <a:prstGeom prst="rect">
                <a:avLst/>
              </a:prstGeom>
              <a:noFill/>
            </p:spPr>
            <p:txBody>
              <a:bodyPr wrap="square" rtlCol="0">
                <a:spAutoFit/>
              </a:bodyPr>
              <a:lstStyle/>
              <a:p>
                <a:r>
                  <a:rPr lang="es-MX" sz="2400" b="1" dirty="0">
                    <a:solidFill>
                      <a:schemeClr val="accent4">
                        <a:lumMod val="40000"/>
                        <a:lumOff val="60000"/>
                      </a:schemeClr>
                    </a:solidFill>
                    <a:effectLst>
                      <a:outerShdw blurRad="38100" dist="38100" dir="2700000" algn="tl">
                        <a:srgbClr val="000000">
                          <a:alpha val="43137"/>
                        </a:srgbClr>
                      </a:outerShdw>
                    </a:effectLst>
                  </a:rPr>
                  <a:t>Catálogo</a:t>
                </a:r>
                <a:endParaRPr lang="es-MX" sz="1350" b="1" dirty="0">
                  <a:solidFill>
                    <a:schemeClr val="accent4">
                      <a:lumMod val="40000"/>
                      <a:lumOff val="60000"/>
                    </a:schemeClr>
                  </a:solidFill>
                  <a:effectLst>
                    <a:outerShdw blurRad="38100" dist="38100" dir="2700000" algn="tl">
                      <a:srgbClr val="000000">
                        <a:alpha val="43137"/>
                      </a:srgbClr>
                    </a:outerShdw>
                  </a:effectLst>
                </a:endParaRPr>
              </a:p>
            </p:txBody>
          </p:sp>
        </p:grpSp>
        <p:sp>
          <p:nvSpPr>
            <p:cNvPr id="46" name="CuadroTexto 45"/>
            <p:cNvSpPr txBox="1"/>
            <p:nvPr/>
          </p:nvSpPr>
          <p:spPr>
            <a:xfrm>
              <a:off x="313631" y="2550342"/>
              <a:ext cx="2697915" cy="677108"/>
            </a:xfrm>
            <a:prstGeom prst="rect">
              <a:avLst/>
            </a:prstGeom>
            <a:noFill/>
          </p:spPr>
          <p:txBody>
            <a:bodyPr wrap="square" rtlCol="0">
              <a:spAutoFit/>
            </a:bodyPr>
            <a:lstStyle/>
            <a:p>
              <a:r>
                <a:rPr lang="es-MX" sz="2700" b="1" dirty="0">
                  <a:solidFill>
                    <a:schemeClr val="bg1">
                      <a:lumMod val="95000"/>
                    </a:schemeClr>
                  </a:solidFill>
                  <a:effectLst>
                    <a:outerShdw blurRad="38100" dist="38100" dir="2700000" algn="tl">
                      <a:srgbClr val="000000">
                        <a:alpha val="43137"/>
                      </a:srgbClr>
                    </a:outerShdw>
                  </a:effectLst>
                </a:rPr>
                <a:t>  </a:t>
              </a:r>
              <a:r>
                <a:rPr lang="es-MX" sz="2700" b="1" dirty="0" smtClean="0">
                  <a:solidFill>
                    <a:schemeClr val="bg1">
                      <a:lumMod val="95000"/>
                    </a:schemeClr>
                  </a:solidFill>
                  <a:effectLst>
                    <a:outerShdw blurRad="38100" dist="38100" dir="2700000" algn="tl">
                      <a:srgbClr val="000000">
                        <a:alpha val="43137"/>
                      </a:srgbClr>
                    </a:outerShdw>
                  </a:effectLst>
                </a:rPr>
                <a:t>+ 5,000</a:t>
              </a:r>
              <a:r>
                <a:rPr lang="es-MX" sz="2100" b="1" dirty="0" smtClean="0">
                  <a:solidFill>
                    <a:schemeClr val="bg1">
                      <a:lumMod val="95000"/>
                    </a:schemeClr>
                  </a:solidFill>
                </a:rPr>
                <a:t> </a:t>
              </a:r>
              <a:endParaRPr lang="es-MX" sz="2100" b="1" dirty="0">
                <a:solidFill>
                  <a:schemeClr val="bg1">
                    <a:lumMod val="95000"/>
                  </a:schemeClr>
                </a:solidFill>
              </a:endParaRPr>
            </a:p>
          </p:txBody>
        </p:sp>
        <p:pic>
          <p:nvPicPr>
            <p:cNvPr id="31" name="Picture 2" descr="http://t2.gstatic.com/images?q=tbn:CDy-FcvCj8jzIM:http://www.caicyt.gov.ar/reunion-latindex/imagenes/logo_latindex.gif/image"/>
            <p:cNvPicPr>
              <a:picLocks noChangeAspect="1" noChangeArrowheads="1"/>
            </p:cNvPicPr>
            <p:nvPr/>
          </p:nvPicPr>
          <p:blipFill>
            <a:blip r:embed="rId2" cstate="print"/>
            <a:srcRect/>
            <a:stretch>
              <a:fillRect/>
            </a:stretch>
          </p:blipFill>
          <p:spPr bwMode="auto">
            <a:xfrm>
              <a:off x="569019" y="3232492"/>
              <a:ext cx="1029891" cy="149225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Imagen 13"/>
          <p:cNvPicPr>
            <a:picLocks noChangeAspect="1"/>
          </p:cNvPicPr>
          <p:nvPr/>
        </p:nvPicPr>
        <p:blipFill>
          <a:blip r:embed="rId7"/>
          <a:stretch>
            <a:fillRect/>
          </a:stretch>
        </p:blipFill>
        <p:spPr>
          <a:xfrm>
            <a:off x="2360308" y="2407509"/>
            <a:ext cx="3726503" cy="3575614"/>
          </a:xfrm>
          <a:prstGeom prst="rect">
            <a:avLst/>
          </a:prstGeom>
        </p:spPr>
      </p:pic>
      <p:grpSp>
        <p:nvGrpSpPr>
          <p:cNvPr id="18" name="Grupo 17"/>
          <p:cNvGrpSpPr/>
          <p:nvPr/>
        </p:nvGrpSpPr>
        <p:grpSpPr>
          <a:xfrm>
            <a:off x="2667715" y="3075316"/>
            <a:ext cx="3111689" cy="2934671"/>
            <a:chOff x="-1791339" y="2679432"/>
            <a:chExt cx="4148919" cy="3912895"/>
          </a:xfrm>
        </p:grpSpPr>
        <p:sp>
          <p:nvSpPr>
            <p:cNvPr id="16" name="Elipse 15"/>
            <p:cNvSpPr/>
            <p:nvPr/>
          </p:nvSpPr>
          <p:spPr>
            <a:xfrm>
              <a:off x="-1791339" y="2679432"/>
              <a:ext cx="4148919" cy="3912895"/>
            </a:xfrm>
            <a:prstGeom prst="ellipse">
              <a:avLst/>
            </a:prstGeom>
            <a:solidFill>
              <a:srgbClr val="C00000"/>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pic>
          <p:nvPicPr>
            <p:cNvPr id="35" name="Picture 22" descr="logo_scielo2"/>
            <p:cNvPicPr>
              <a:picLocks noChangeAspect="1" noChangeArrowheads="1"/>
            </p:cNvPicPr>
            <p:nvPr/>
          </p:nvPicPr>
          <p:blipFill>
            <a:blip r:embed="rId8" cstate="print"/>
            <a:srcRect/>
            <a:stretch>
              <a:fillRect/>
            </a:stretch>
          </p:blipFill>
          <p:spPr bwMode="auto">
            <a:xfrm>
              <a:off x="-900956" y="4215039"/>
              <a:ext cx="2158611" cy="1714512"/>
            </a:xfrm>
            <a:prstGeom prst="rect">
              <a:avLst/>
            </a:prstGeom>
            <a:noFill/>
            <a:ln w="9525">
              <a:noFill/>
              <a:miter lim="800000"/>
              <a:headEnd/>
              <a:tailEnd/>
            </a:ln>
            <a:scene3d>
              <a:camera prst="orthographicFront"/>
              <a:lightRig rig="threePt" dir="t"/>
            </a:scene3d>
            <a:sp3d>
              <a:bevelT/>
            </a:sp3d>
          </p:spPr>
        </p:pic>
        <p:sp>
          <p:nvSpPr>
            <p:cNvPr id="17" name="CuadroTexto 16"/>
            <p:cNvSpPr txBox="1"/>
            <p:nvPr/>
          </p:nvSpPr>
          <p:spPr>
            <a:xfrm>
              <a:off x="-275671" y="3095672"/>
              <a:ext cx="1952252" cy="615553"/>
            </a:xfrm>
            <a:prstGeom prst="rect">
              <a:avLst/>
            </a:prstGeom>
            <a:noFill/>
          </p:spPr>
          <p:txBody>
            <a:bodyPr wrap="square" rtlCol="0">
              <a:spAutoFit/>
            </a:bodyPr>
            <a:lstStyle/>
            <a:p>
              <a:r>
                <a:rPr lang="es-MX" sz="2400" b="1" dirty="0">
                  <a:solidFill>
                    <a:schemeClr val="bg1">
                      <a:lumMod val="95000"/>
                    </a:schemeClr>
                  </a:solidFill>
                  <a:effectLst>
                    <a:outerShdw blurRad="38100" dist="38100" dir="2700000" algn="tl">
                      <a:srgbClr val="000000">
                        <a:alpha val="43137"/>
                      </a:srgbClr>
                    </a:outerShdw>
                  </a:effectLst>
                </a:rPr>
                <a:t>1,250</a:t>
              </a:r>
            </a:p>
          </p:txBody>
        </p:sp>
      </p:grpSp>
      <p:pic>
        <p:nvPicPr>
          <p:cNvPr id="38" name="Picture 2" descr="http://t2.gstatic.com/images?q=tbn:CDy-FcvCj8jzIM:http://www.caicyt.gov.ar/reunion-latindex/imagenes/logo_latindex.gif/image"/>
          <p:cNvPicPr>
            <a:picLocks noChangeAspect="1" noChangeArrowheads="1"/>
          </p:cNvPicPr>
          <p:nvPr/>
        </p:nvPicPr>
        <p:blipFill>
          <a:blip r:embed="rId2" cstate="print"/>
          <a:srcRect/>
          <a:stretch>
            <a:fillRect/>
          </a:stretch>
        </p:blipFill>
        <p:spPr bwMode="auto">
          <a:xfrm>
            <a:off x="666205" y="1919500"/>
            <a:ext cx="772418" cy="111918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rma libre 18"/>
          <p:cNvSpPr/>
          <p:nvPr/>
        </p:nvSpPr>
        <p:spPr>
          <a:xfrm>
            <a:off x="1153198" y="1112720"/>
            <a:ext cx="2110370" cy="697119"/>
          </a:xfrm>
          <a:custGeom>
            <a:avLst/>
            <a:gdLst>
              <a:gd name="connsiteX0" fmla="*/ 3138986 w 3138986"/>
              <a:gd name="connsiteY0" fmla="*/ 410000 h 929492"/>
              <a:gd name="connsiteX1" fmla="*/ 1542198 w 3138986"/>
              <a:gd name="connsiteY1" fmla="*/ 14215 h 929492"/>
              <a:gd name="connsiteX2" fmla="*/ 873457 w 3138986"/>
              <a:gd name="connsiteY2" fmla="*/ 860376 h 929492"/>
              <a:gd name="connsiteX3" fmla="*/ 0 w 3138986"/>
              <a:gd name="connsiteY3" fmla="*/ 819433 h 929492"/>
            </a:gdLst>
            <a:ahLst/>
            <a:cxnLst>
              <a:cxn ang="0">
                <a:pos x="connsiteX0" y="connsiteY0"/>
              </a:cxn>
              <a:cxn ang="0">
                <a:pos x="connsiteX1" y="connsiteY1"/>
              </a:cxn>
              <a:cxn ang="0">
                <a:pos x="connsiteX2" y="connsiteY2"/>
              </a:cxn>
              <a:cxn ang="0">
                <a:pos x="connsiteX3" y="connsiteY3"/>
              </a:cxn>
            </a:cxnLst>
            <a:rect l="l" t="t" r="r" b="b"/>
            <a:pathLst>
              <a:path w="3138986" h="929492">
                <a:moveTo>
                  <a:pt x="3138986" y="410000"/>
                </a:moveTo>
                <a:cubicBezTo>
                  <a:pt x="2529386" y="174576"/>
                  <a:pt x="1919786" y="-60848"/>
                  <a:pt x="1542198" y="14215"/>
                </a:cubicBezTo>
                <a:cubicBezTo>
                  <a:pt x="1164610" y="89278"/>
                  <a:pt x="1130490" y="726173"/>
                  <a:pt x="873457" y="860376"/>
                </a:cubicBezTo>
                <a:cubicBezTo>
                  <a:pt x="616424" y="994579"/>
                  <a:pt x="308212" y="907006"/>
                  <a:pt x="0" y="819433"/>
                </a:cubicBezTo>
              </a:path>
            </a:pathLst>
          </a:custGeom>
          <a:noFill/>
          <a:ln w="38100">
            <a:solidFill>
              <a:srgbClr val="C0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0" name="Forma libre 19"/>
          <p:cNvSpPr/>
          <p:nvPr/>
        </p:nvSpPr>
        <p:spPr>
          <a:xfrm>
            <a:off x="1443251" y="2167435"/>
            <a:ext cx="2200702" cy="522071"/>
          </a:xfrm>
          <a:custGeom>
            <a:avLst/>
            <a:gdLst>
              <a:gd name="connsiteX0" fmla="*/ 2934269 w 2934269"/>
              <a:gd name="connsiteY0" fmla="*/ 0 h 696094"/>
              <a:gd name="connsiteX1" fmla="*/ 1446663 w 2934269"/>
              <a:gd name="connsiteY1" fmla="*/ 696036 h 696094"/>
              <a:gd name="connsiteX2" fmla="*/ 859809 w 2934269"/>
              <a:gd name="connsiteY2" fmla="*/ 40944 h 696094"/>
              <a:gd name="connsiteX3" fmla="*/ 0 w 2934269"/>
              <a:gd name="connsiteY3" fmla="*/ 259308 h 696094"/>
            </a:gdLst>
            <a:ahLst/>
            <a:cxnLst>
              <a:cxn ang="0">
                <a:pos x="connsiteX0" y="connsiteY0"/>
              </a:cxn>
              <a:cxn ang="0">
                <a:pos x="connsiteX1" y="connsiteY1"/>
              </a:cxn>
              <a:cxn ang="0">
                <a:pos x="connsiteX2" y="connsiteY2"/>
              </a:cxn>
              <a:cxn ang="0">
                <a:pos x="connsiteX3" y="connsiteY3"/>
              </a:cxn>
            </a:cxnLst>
            <a:rect l="l" t="t" r="r" b="b"/>
            <a:pathLst>
              <a:path w="2934269" h="696094">
                <a:moveTo>
                  <a:pt x="2934269" y="0"/>
                </a:moveTo>
                <a:cubicBezTo>
                  <a:pt x="2363337" y="344606"/>
                  <a:pt x="1792406" y="689212"/>
                  <a:pt x="1446663" y="696036"/>
                </a:cubicBezTo>
                <a:cubicBezTo>
                  <a:pt x="1100920" y="702860"/>
                  <a:pt x="1100919" y="113732"/>
                  <a:pt x="859809" y="40944"/>
                </a:cubicBezTo>
                <a:cubicBezTo>
                  <a:pt x="618699" y="-31844"/>
                  <a:pt x="118280" y="213816"/>
                  <a:pt x="0" y="259308"/>
                </a:cubicBez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2" name="Forma libre 21"/>
          <p:cNvSpPr/>
          <p:nvPr/>
        </p:nvSpPr>
        <p:spPr>
          <a:xfrm>
            <a:off x="1310185" y="3068187"/>
            <a:ext cx="2200702" cy="638617"/>
          </a:xfrm>
          <a:custGeom>
            <a:avLst/>
            <a:gdLst>
              <a:gd name="connsiteX0" fmla="*/ 2934269 w 2934269"/>
              <a:gd name="connsiteY0" fmla="*/ 0 h 851489"/>
              <a:gd name="connsiteX1" fmla="*/ 1937983 w 2934269"/>
              <a:gd name="connsiteY1" fmla="*/ 450377 h 851489"/>
              <a:gd name="connsiteX2" fmla="*/ 1214651 w 2934269"/>
              <a:gd name="connsiteY2" fmla="*/ 150126 h 851489"/>
              <a:gd name="connsiteX3" fmla="*/ 450377 w 2934269"/>
              <a:gd name="connsiteY3" fmla="*/ 818866 h 851489"/>
              <a:gd name="connsiteX4" fmla="*/ 0 w 2934269"/>
              <a:gd name="connsiteY4" fmla="*/ 750627 h 851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269" h="851489">
                <a:moveTo>
                  <a:pt x="2934269" y="0"/>
                </a:moveTo>
                <a:cubicBezTo>
                  <a:pt x="2579427" y="212678"/>
                  <a:pt x="2224586" y="425356"/>
                  <a:pt x="1937983" y="450377"/>
                </a:cubicBezTo>
                <a:cubicBezTo>
                  <a:pt x="1651380" y="475398"/>
                  <a:pt x="1462585" y="88711"/>
                  <a:pt x="1214651" y="150126"/>
                </a:cubicBezTo>
                <a:cubicBezTo>
                  <a:pt x="966717" y="211541"/>
                  <a:pt x="652819" y="718783"/>
                  <a:pt x="450377" y="818866"/>
                </a:cubicBezTo>
                <a:cubicBezTo>
                  <a:pt x="247935" y="918949"/>
                  <a:pt x="59140" y="757451"/>
                  <a:pt x="0" y="750627"/>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2" name="Forma libre 31"/>
          <p:cNvSpPr/>
          <p:nvPr/>
        </p:nvSpPr>
        <p:spPr>
          <a:xfrm>
            <a:off x="1555845" y="3129603"/>
            <a:ext cx="1975514" cy="1238534"/>
          </a:xfrm>
          <a:custGeom>
            <a:avLst/>
            <a:gdLst>
              <a:gd name="connsiteX0" fmla="*/ 2634018 w 2634018"/>
              <a:gd name="connsiteY0" fmla="*/ 0 h 1651379"/>
              <a:gd name="connsiteX1" fmla="*/ 1528549 w 2634018"/>
              <a:gd name="connsiteY1" fmla="*/ 736979 h 1651379"/>
              <a:gd name="connsiteX2" fmla="*/ 1241946 w 2634018"/>
              <a:gd name="connsiteY2" fmla="*/ 1583140 h 1651379"/>
              <a:gd name="connsiteX3" fmla="*/ 491319 w 2634018"/>
              <a:gd name="connsiteY3" fmla="*/ 1405719 h 1651379"/>
              <a:gd name="connsiteX4" fmla="*/ 0 w 2634018"/>
              <a:gd name="connsiteY4" fmla="*/ 1651379 h 1651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018" h="1651379">
                <a:moveTo>
                  <a:pt x="2634018" y="0"/>
                </a:moveTo>
                <a:cubicBezTo>
                  <a:pt x="2197289" y="236561"/>
                  <a:pt x="1760561" y="473122"/>
                  <a:pt x="1528549" y="736979"/>
                </a:cubicBezTo>
                <a:cubicBezTo>
                  <a:pt x="1296537" y="1000836"/>
                  <a:pt x="1414818" y="1471683"/>
                  <a:pt x="1241946" y="1583140"/>
                </a:cubicBezTo>
                <a:cubicBezTo>
                  <a:pt x="1069074" y="1694597"/>
                  <a:pt x="698310" y="1394346"/>
                  <a:pt x="491319" y="1405719"/>
                </a:cubicBezTo>
                <a:cubicBezTo>
                  <a:pt x="284328" y="1417092"/>
                  <a:pt x="142164" y="1534235"/>
                  <a:pt x="0" y="1651379"/>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grpSp>
        <p:nvGrpSpPr>
          <p:cNvPr id="5" name="Grupo 4"/>
          <p:cNvGrpSpPr/>
          <p:nvPr/>
        </p:nvGrpSpPr>
        <p:grpSpPr>
          <a:xfrm>
            <a:off x="3048658" y="3768219"/>
            <a:ext cx="2435347" cy="2273249"/>
            <a:chOff x="4064877" y="3881292"/>
            <a:chExt cx="3247129" cy="3030998"/>
          </a:xfrm>
        </p:grpSpPr>
        <p:sp>
          <p:nvSpPr>
            <p:cNvPr id="34" name="Elipse 33"/>
            <p:cNvSpPr/>
            <p:nvPr/>
          </p:nvSpPr>
          <p:spPr>
            <a:xfrm>
              <a:off x="4064877" y="3881292"/>
              <a:ext cx="3247129" cy="3030998"/>
            </a:xfrm>
            <a:prstGeom prst="ellipse">
              <a:avLst/>
            </a:prstGeom>
            <a:solidFill>
              <a:srgbClr val="C00000"/>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7" name="CuadroTexto 36"/>
            <p:cNvSpPr txBox="1"/>
            <p:nvPr/>
          </p:nvSpPr>
          <p:spPr>
            <a:xfrm>
              <a:off x="5223064" y="4195888"/>
              <a:ext cx="1952252" cy="615553"/>
            </a:xfrm>
            <a:prstGeom prst="rect">
              <a:avLst/>
            </a:prstGeom>
            <a:noFill/>
          </p:spPr>
          <p:txBody>
            <a:bodyPr wrap="square" rtlCol="0">
              <a:spAutoFit/>
            </a:bodyPr>
            <a:lstStyle/>
            <a:p>
              <a:r>
                <a:rPr lang="es-MX" sz="2400" b="1" dirty="0" smtClean="0">
                  <a:solidFill>
                    <a:schemeClr val="bg1">
                      <a:lumMod val="95000"/>
                    </a:schemeClr>
                  </a:solidFill>
                  <a:effectLst>
                    <a:outerShdw blurRad="38100" dist="38100" dir="2700000" algn="tl">
                      <a:srgbClr val="000000">
                        <a:alpha val="43137"/>
                      </a:srgbClr>
                    </a:outerShdw>
                  </a:effectLst>
                </a:rPr>
                <a:t>130</a:t>
              </a:r>
              <a:endParaRPr lang="es-MX" sz="2400" b="1" dirty="0">
                <a:solidFill>
                  <a:schemeClr val="bg1">
                    <a:lumMod val="95000"/>
                  </a:schemeClr>
                </a:solidFill>
                <a:effectLst>
                  <a:outerShdw blurRad="38100" dist="38100" dir="2700000" algn="tl">
                    <a:srgbClr val="000000">
                      <a:alpha val="43137"/>
                    </a:srgbClr>
                  </a:outerShdw>
                </a:effectLst>
              </a:endParaRPr>
            </a:p>
          </p:txBody>
        </p:sp>
        <p:sp>
          <p:nvSpPr>
            <p:cNvPr id="3" name="Rectángulo 2"/>
            <p:cNvSpPr/>
            <p:nvPr/>
          </p:nvSpPr>
          <p:spPr>
            <a:xfrm>
              <a:off x="4678178" y="4829943"/>
              <a:ext cx="2073531" cy="1586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pic>
          <p:nvPicPr>
            <p:cNvPr id="4" name="Imagen 3"/>
            <p:cNvPicPr>
              <a:picLocks noChangeAspect="1"/>
            </p:cNvPicPr>
            <p:nvPr/>
          </p:nvPicPr>
          <p:blipFill>
            <a:blip r:embed="rId9"/>
            <a:stretch>
              <a:fillRect/>
            </a:stretch>
          </p:blipFill>
          <p:spPr>
            <a:xfrm>
              <a:off x="4708478" y="4877712"/>
              <a:ext cx="2054530" cy="1511939"/>
            </a:xfrm>
            <a:prstGeom prst="rect">
              <a:avLst/>
            </a:prstGeom>
          </p:spPr>
        </p:pic>
      </p:grpSp>
      <p:sp>
        <p:nvSpPr>
          <p:cNvPr id="7" name="CuadroTexto 6"/>
          <p:cNvSpPr txBox="1"/>
          <p:nvPr/>
        </p:nvSpPr>
        <p:spPr>
          <a:xfrm>
            <a:off x="7264066" y="5369092"/>
            <a:ext cx="1705476" cy="300082"/>
          </a:xfrm>
          <a:prstGeom prst="rect">
            <a:avLst/>
          </a:prstGeom>
          <a:noFill/>
        </p:spPr>
        <p:txBody>
          <a:bodyPr wrap="square" rtlCol="0">
            <a:spAutoFit/>
          </a:bodyPr>
          <a:lstStyle/>
          <a:p>
            <a:endParaRPr lang="es-MX" sz="1350" dirty="0"/>
          </a:p>
        </p:txBody>
      </p:sp>
      <p:sp>
        <p:nvSpPr>
          <p:cNvPr id="8" name="CuadroTexto 7"/>
          <p:cNvSpPr txBox="1"/>
          <p:nvPr/>
        </p:nvSpPr>
        <p:spPr>
          <a:xfrm>
            <a:off x="7043094" y="5966904"/>
            <a:ext cx="1513090" cy="300082"/>
          </a:xfrm>
          <a:prstGeom prst="rect">
            <a:avLst/>
          </a:prstGeom>
          <a:noFill/>
        </p:spPr>
        <p:txBody>
          <a:bodyPr wrap="square" rtlCol="0">
            <a:spAutoFit/>
          </a:bodyPr>
          <a:lstStyle/>
          <a:p>
            <a:r>
              <a:rPr lang="es-MX" sz="1350" dirty="0"/>
              <a:t>Datos a </a:t>
            </a:r>
            <a:r>
              <a:rPr lang="es-MX" sz="1350" dirty="0" smtClean="0"/>
              <a:t>mayo 2017</a:t>
            </a:r>
            <a:endParaRPr lang="es-MX" sz="1350" dirty="0"/>
          </a:p>
        </p:txBody>
      </p:sp>
      <p:sp>
        <p:nvSpPr>
          <p:cNvPr id="36" name="CuadroTexto 35"/>
          <p:cNvSpPr txBox="1"/>
          <p:nvPr/>
        </p:nvSpPr>
        <p:spPr>
          <a:xfrm>
            <a:off x="6903429" y="487125"/>
            <a:ext cx="1830236" cy="1015663"/>
          </a:xfrm>
          <a:prstGeom prst="rect">
            <a:avLst/>
          </a:prstGeom>
          <a:solidFill>
            <a:srgbClr val="FFC000"/>
          </a:solidFill>
          <a:scene3d>
            <a:camera prst="orthographicFront"/>
            <a:lightRig rig="threePt" dir="t"/>
          </a:scene3d>
          <a:sp3d>
            <a:bevelT/>
          </a:sp3d>
        </p:spPr>
        <p:txBody>
          <a:bodyPr wrap="square" rtlCol="0">
            <a:spAutoFit/>
          </a:bodyPr>
          <a:lstStyle/>
          <a:p>
            <a:r>
              <a:rPr lang="es-MX" sz="1500" dirty="0"/>
              <a:t>Cobertura en número de títulos por sistema de información</a:t>
            </a:r>
            <a:endParaRPr lang="es-MX" sz="1500" b="1" dirty="0"/>
          </a:p>
        </p:txBody>
      </p:sp>
      <p:sp>
        <p:nvSpPr>
          <p:cNvPr id="9" name="Marcador de número de diapositiva 8"/>
          <p:cNvSpPr>
            <a:spLocks noGrp="1"/>
          </p:cNvSpPr>
          <p:nvPr>
            <p:ph type="sldNum" sz="quarter" idx="12"/>
          </p:nvPr>
        </p:nvSpPr>
        <p:spPr/>
        <p:txBody>
          <a:bodyPr/>
          <a:lstStyle/>
          <a:p>
            <a:fld id="{A6EF363A-16C0-4F0B-BBDD-3DDAA0D85917}" type="slidenum">
              <a:rPr lang="es-MX" smtClean="0"/>
              <a:t>143</a:t>
            </a:fld>
            <a:endParaRPr lang="es-MX"/>
          </a:p>
        </p:txBody>
      </p:sp>
      <p:pic>
        <p:nvPicPr>
          <p:cNvPr id="39" name="Imagen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1188" y="3849161"/>
            <a:ext cx="2526888" cy="533339"/>
          </a:xfrm>
          <a:prstGeom prst="rect">
            <a:avLst/>
          </a:prstGeom>
        </p:spPr>
      </p:pic>
      <p:sp>
        <p:nvSpPr>
          <p:cNvPr id="41" name="CuadroTexto 40"/>
          <p:cNvSpPr txBox="1"/>
          <p:nvPr/>
        </p:nvSpPr>
        <p:spPr>
          <a:xfrm>
            <a:off x="6940920" y="4465812"/>
            <a:ext cx="1798741" cy="400110"/>
          </a:xfrm>
          <a:prstGeom prst="rect">
            <a:avLst/>
          </a:prstGeom>
          <a:noFill/>
        </p:spPr>
        <p:txBody>
          <a:bodyPr wrap="square" rtlCol="0">
            <a:spAutoFit/>
          </a:bodyPr>
          <a:lstStyle/>
          <a:p>
            <a:r>
              <a:rPr lang="es-MX" sz="2000" b="1" dirty="0" smtClean="0"/>
              <a:t>1,200 revistas</a:t>
            </a:r>
            <a:endParaRPr lang="es-MX" sz="2000" b="1" dirty="0"/>
          </a:p>
        </p:txBody>
      </p:sp>
    </p:spTree>
    <p:extLst>
      <p:ext uri="{BB962C8B-B14F-4D97-AF65-F5344CB8AC3E}">
        <p14:creationId xmlns:p14="http://schemas.microsoft.com/office/powerpoint/2010/main" val="373872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1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strVal val="#ppt_h"/>
                                          </p:val>
                                        </p:tav>
                                        <p:tav tm="100000">
                                          <p:val>
                                            <p:strVal val="#ppt_h"/>
                                          </p:val>
                                        </p:tav>
                                      </p:tavLst>
                                    </p:anim>
                                  </p:childTnLst>
                                </p:cTn>
                              </p:par>
                              <p:par>
                                <p:cTn id="30" presetID="17" presetClass="entr" presetSubtype="1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strVal val="#ppt_h"/>
                                          </p:val>
                                        </p:tav>
                                        <p:tav tm="100000">
                                          <p:val>
                                            <p:strVal val="#ppt_h"/>
                                          </p:val>
                                        </p:tav>
                                      </p:tavLst>
                                    </p:anim>
                                  </p:childTnLst>
                                </p:cTn>
                              </p:par>
                              <p:par>
                                <p:cTn id="34" presetID="17" presetClass="entr" presetSubtype="1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p:cTn id="40" dur="500" fill="hold"/>
                                        <p:tgtEl>
                                          <p:spTgt spid="38"/>
                                        </p:tgtEl>
                                        <p:attrNameLst>
                                          <p:attrName>ppt_w</p:attrName>
                                        </p:attrNameLst>
                                      </p:cBhvr>
                                      <p:tavLst>
                                        <p:tav tm="0">
                                          <p:val>
                                            <p:fltVal val="0"/>
                                          </p:val>
                                        </p:tav>
                                        <p:tav tm="100000">
                                          <p:val>
                                            <p:strVal val="#ppt_w"/>
                                          </p:val>
                                        </p:tav>
                                      </p:tavLst>
                                    </p:anim>
                                    <p:anim calcmode="lin" valueType="num">
                                      <p:cBhvr>
                                        <p:cTn id="41" dur="500" fill="hold"/>
                                        <p:tgtEl>
                                          <p:spTgt spid="38"/>
                                        </p:tgtEl>
                                        <p:attrNameLst>
                                          <p:attrName>ppt_h</p:attrName>
                                        </p:attrNameLst>
                                      </p:cBhvr>
                                      <p:tavLst>
                                        <p:tav tm="0">
                                          <p:val>
                                            <p:strVal val="#ppt_h"/>
                                          </p:val>
                                        </p:tav>
                                        <p:tav tm="100000">
                                          <p:val>
                                            <p:strVal val="#ppt_h"/>
                                          </p:val>
                                        </p:tav>
                                      </p:tavLst>
                                    </p:anim>
                                  </p:childTnLst>
                                </p:cTn>
                              </p:par>
                              <p:par>
                                <p:cTn id="42" presetID="17" presetClass="entr" presetSubtype="1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strVal val="#ppt_h"/>
                                          </p:val>
                                        </p:tav>
                                        <p:tav tm="100000">
                                          <p:val>
                                            <p:strVal val="#ppt_h"/>
                                          </p:val>
                                        </p:tav>
                                      </p:tavLst>
                                    </p:anim>
                                  </p:childTnLst>
                                </p:cTn>
                              </p:par>
                              <p:par>
                                <p:cTn id="46" presetID="17" presetClass="entr" presetSubtype="1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strVal val="#ppt_h"/>
                                          </p:val>
                                        </p:tav>
                                        <p:tav tm="100000">
                                          <p:val>
                                            <p:strVal val="#ppt_h"/>
                                          </p:val>
                                        </p:tav>
                                      </p:tavLst>
                                    </p:anim>
                                  </p:childTnLst>
                                </p:cTn>
                              </p:par>
                              <p:par>
                                <p:cTn id="50" presetID="17" presetClass="entr" presetSubtype="1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ppt_w</p:attrName>
                                        </p:attrNameLst>
                                      </p:cBhvr>
                                      <p:tavLst>
                                        <p:tav tm="0">
                                          <p:val>
                                            <p:fltVal val="0"/>
                                          </p:val>
                                        </p:tav>
                                        <p:tav tm="100000">
                                          <p:val>
                                            <p:strVal val="#ppt_w"/>
                                          </p:val>
                                        </p:tav>
                                      </p:tavLst>
                                    </p:anim>
                                    <p:anim calcmode="lin" valueType="num">
                                      <p:cBhvr>
                                        <p:cTn id="53" dur="500" fill="hold"/>
                                        <p:tgtEl>
                                          <p:spTgt spid="32"/>
                                        </p:tgtEl>
                                        <p:attrNameLst>
                                          <p:attrName>ppt_h</p:attrName>
                                        </p:attrNameLst>
                                      </p:cBhvr>
                                      <p:tavLst>
                                        <p:tav tm="0">
                                          <p:val>
                                            <p:strVal val="#ppt_h"/>
                                          </p:val>
                                        </p:tav>
                                        <p:tav tm="100000">
                                          <p:val>
                                            <p:strVal val="#ppt_h"/>
                                          </p:val>
                                        </p:tav>
                                      </p:tavLst>
                                    </p:anim>
                                  </p:childTnLst>
                                </p:cTn>
                              </p:par>
                              <p:par>
                                <p:cTn id="54" presetID="17" presetClass="entr" presetSubtype="1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strVal val="#ppt_h"/>
                                          </p:val>
                                        </p:tav>
                                        <p:tav tm="100000">
                                          <p:val>
                                            <p:strVal val="#ppt_h"/>
                                          </p:val>
                                        </p:tav>
                                      </p:tavLst>
                                    </p:anim>
                                  </p:childTnLst>
                                </p:cTn>
                              </p:par>
                              <p:par>
                                <p:cTn id="58" presetID="17" presetClass="entr" presetSubtype="1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fltVal val="0"/>
                                          </p:val>
                                        </p:tav>
                                        <p:tav tm="100000">
                                          <p:val>
                                            <p:strVal val="#ppt_w"/>
                                          </p:val>
                                        </p:tav>
                                      </p:tavLst>
                                    </p:anim>
                                    <p:anim calcmode="lin" valueType="num">
                                      <p:cBhvr>
                                        <p:cTn id="61"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p:cTn id="66" dur="500" fill="hold"/>
                                        <p:tgtEl>
                                          <p:spTgt spid="39"/>
                                        </p:tgtEl>
                                        <p:attrNameLst>
                                          <p:attrName>ppt_w</p:attrName>
                                        </p:attrNameLst>
                                      </p:cBhvr>
                                      <p:tavLst>
                                        <p:tav tm="0">
                                          <p:val>
                                            <p:fltVal val="0"/>
                                          </p:val>
                                        </p:tav>
                                        <p:tav tm="100000">
                                          <p:val>
                                            <p:strVal val="#ppt_w"/>
                                          </p:val>
                                        </p:tav>
                                      </p:tavLst>
                                    </p:anim>
                                    <p:anim calcmode="lin" valueType="num">
                                      <p:cBhvr>
                                        <p:cTn id="67" dur="500" fill="hold"/>
                                        <p:tgtEl>
                                          <p:spTgt spid="39"/>
                                        </p:tgtEl>
                                        <p:attrNameLst>
                                          <p:attrName>ppt_h</p:attrName>
                                        </p:attrNameLst>
                                      </p:cBhvr>
                                      <p:tavLst>
                                        <p:tav tm="0">
                                          <p:val>
                                            <p:fltVal val="0"/>
                                          </p:val>
                                        </p:tav>
                                        <p:tav tm="100000">
                                          <p:val>
                                            <p:strVal val="#ppt_h"/>
                                          </p:val>
                                        </p:tav>
                                      </p:tavLst>
                                    </p:anim>
                                    <p:animEffect transition="in" filter="fade">
                                      <p:cBhvr>
                                        <p:cTn id="68" dur="500"/>
                                        <p:tgtEl>
                                          <p:spTgt spid="3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p:cTn id="71" dur="500" fill="hold"/>
                                        <p:tgtEl>
                                          <p:spTgt spid="41"/>
                                        </p:tgtEl>
                                        <p:attrNameLst>
                                          <p:attrName>ppt_w</p:attrName>
                                        </p:attrNameLst>
                                      </p:cBhvr>
                                      <p:tavLst>
                                        <p:tav tm="0">
                                          <p:val>
                                            <p:fltVal val="0"/>
                                          </p:val>
                                        </p:tav>
                                        <p:tav tm="100000">
                                          <p:val>
                                            <p:strVal val="#ppt_w"/>
                                          </p:val>
                                        </p:tav>
                                      </p:tavLst>
                                    </p:anim>
                                    <p:anim calcmode="lin" valueType="num">
                                      <p:cBhvr>
                                        <p:cTn id="72" dur="500" fill="hold"/>
                                        <p:tgtEl>
                                          <p:spTgt spid="41"/>
                                        </p:tgtEl>
                                        <p:attrNameLst>
                                          <p:attrName>ppt_h</p:attrName>
                                        </p:attrNameLst>
                                      </p:cBhvr>
                                      <p:tavLst>
                                        <p:tav tm="0">
                                          <p:val>
                                            <p:fltVal val="0"/>
                                          </p:val>
                                        </p:tav>
                                        <p:tav tm="100000">
                                          <p:val>
                                            <p:strVal val="#ppt_h"/>
                                          </p:val>
                                        </p:tav>
                                      </p:tavLst>
                                    </p:anim>
                                    <p:animEffect transition="in" filter="fade">
                                      <p:cBhvr>
                                        <p:cTn id="73" dur="500"/>
                                        <p:tgtEl>
                                          <p:spTgt spid="41"/>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5"/>
                                        </p:tgtEl>
                                        <p:attrNameLst>
                                          <p:attrName>style.visibility</p:attrName>
                                        </p:attrNameLst>
                                      </p:cBhvr>
                                      <p:to>
                                        <p:strVal val="visible"/>
                                      </p:to>
                                    </p:set>
                                    <p:anim calcmode="lin" valueType="num">
                                      <p:cBhvr>
                                        <p:cTn id="78" dur="500" fill="hold"/>
                                        <p:tgtEl>
                                          <p:spTgt spid="5"/>
                                        </p:tgtEl>
                                        <p:attrNameLst>
                                          <p:attrName>ppt_w</p:attrName>
                                        </p:attrNameLst>
                                      </p:cBhvr>
                                      <p:tavLst>
                                        <p:tav tm="0">
                                          <p:val>
                                            <p:fltVal val="0"/>
                                          </p:val>
                                        </p:tav>
                                        <p:tav tm="100000">
                                          <p:val>
                                            <p:strVal val="#ppt_w"/>
                                          </p:val>
                                        </p:tav>
                                      </p:tavLst>
                                    </p:anim>
                                    <p:anim calcmode="lin" valueType="num">
                                      <p:cBhvr>
                                        <p:cTn id="79" dur="500" fill="hold"/>
                                        <p:tgtEl>
                                          <p:spTgt spid="5"/>
                                        </p:tgtEl>
                                        <p:attrNameLst>
                                          <p:attrName>ppt_h</p:attrName>
                                        </p:attrNameLst>
                                      </p:cBhvr>
                                      <p:tavLst>
                                        <p:tav tm="0">
                                          <p:val>
                                            <p:fltVal val="0"/>
                                          </p:val>
                                        </p:tav>
                                        <p:tav tm="100000">
                                          <p:val>
                                            <p:strVal val="#ppt_h"/>
                                          </p:val>
                                        </p:tav>
                                      </p:tavLst>
                                    </p:anim>
                                    <p:animEffect transition="in" filter="fade">
                                      <p:cBhvr>
                                        <p:cTn id="8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32" grpId="0" animBg="1"/>
      <p:bldP spid="4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4250" t="15778" r="19125" b="4889"/>
          <a:stretch/>
        </p:blipFill>
        <p:spPr>
          <a:xfrm>
            <a:off x="395536" y="1300069"/>
            <a:ext cx="8352928" cy="5557931"/>
          </a:xfrm>
          <a:prstGeom prst="rect">
            <a:avLst/>
          </a:prstGeom>
        </p:spPr>
      </p:pic>
      <p:pic>
        <p:nvPicPr>
          <p:cNvPr id="2" name="Imagen 1"/>
          <p:cNvPicPr>
            <a:picLocks noChangeAspect="1"/>
          </p:cNvPicPr>
          <p:nvPr/>
        </p:nvPicPr>
        <p:blipFill rotWithShape="1">
          <a:blip r:embed="rId3"/>
          <a:srcRect l="4326" t="12200" r="74412" b="71000"/>
          <a:stretch/>
        </p:blipFill>
        <p:spPr>
          <a:xfrm>
            <a:off x="251520" y="36016"/>
            <a:ext cx="1944216" cy="864096"/>
          </a:xfrm>
          <a:prstGeom prst="rect">
            <a:avLst/>
          </a:prstGeom>
        </p:spPr>
      </p:pic>
      <p:sp>
        <p:nvSpPr>
          <p:cNvPr id="3" name="CuadroTexto 2"/>
          <p:cNvSpPr txBox="1"/>
          <p:nvPr/>
        </p:nvSpPr>
        <p:spPr>
          <a:xfrm>
            <a:off x="2411759" y="132592"/>
            <a:ext cx="6552729" cy="1200329"/>
          </a:xfrm>
          <a:prstGeom prst="rect">
            <a:avLst/>
          </a:prstGeom>
          <a:noFill/>
        </p:spPr>
        <p:txBody>
          <a:bodyPr wrap="square" rtlCol="0">
            <a:spAutoFit/>
          </a:bodyPr>
          <a:lstStyle/>
          <a:p>
            <a:r>
              <a:rPr lang="es-MX" dirty="0"/>
              <a:t>Portal </a:t>
            </a:r>
            <a:r>
              <a:rPr lang="es-MX" dirty="0" err="1"/>
              <a:t>bibliométrico</a:t>
            </a:r>
            <a:r>
              <a:rPr lang="es-MX" dirty="0"/>
              <a:t> </a:t>
            </a:r>
            <a:r>
              <a:rPr lang="es-MX" dirty="0">
                <a:hlinkClick r:id="rId4"/>
              </a:rPr>
              <a:t>http://biblat.unam.mx</a:t>
            </a:r>
            <a:endParaRPr lang="es-MX" dirty="0"/>
          </a:p>
          <a:p>
            <a:r>
              <a:rPr lang="es-MX" dirty="0"/>
              <a:t>De las bases de datos </a:t>
            </a:r>
            <a:r>
              <a:rPr lang="es-MX" b="1" dirty="0"/>
              <a:t>CLASE</a:t>
            </a:r>
            <a:r>
              <a:rPr lang="es-MX" dirty="0"/>
              <a:t> (Cs. Sociales y humanidades) y </a:t>
            </a:r>
            <a:r>
              <a:rPr lang="es-MX" b="1" dirty="0"/>
              <a:t>PERIÓDICA</a:t>
            </a:r>
            <a:r>
              <a:rPr lang="es-MX" dirty="0"/>
              <a:t> (Cs. Exactas, naturales y medicina) </a:t>
            </a:r>
            <a:r>
              <a:rPr lang="es-MX" dirty="0">
                <a:hlinkClick r:id="rId5"/>
              </a:rPr>
              <a:t>http://clase.unam.mx</a:t>
            </a:r>
            <a:endParaRPr lang="es-MX" dirty="0"/>
          </a:p>
          <a:p>
            <a:r>
              <a:rPr lang="es-MX" dirty="0"/>
              <a:t>                                                                        y </a:t>
            </a:r>
            <a:r>
              <a:rPr lang="es-MX" dirty="0">
                <a:hlinkClick r:id="rId6"/>
              </a:rPr>
              <a:t>http://periodica.unam.mx</a:t>
            </a:r>
            <a:r>
              <a:rPr lang="es-MX" dirty="0"/>
              <a:t> </a:t>
            </a:r>
          </a:p>
        </p:txBody>
      </p:sp>
    </p:spTree>
    <p:extLst>
      <p:ext uri="{BB962C8B-B14F-4D97-AF65-F5344CB8AC3E}">
        <p14:creationId xmlns:p14="http://schemas.microsoft.com/office/powerpoint/2010/main" val="212467170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14625" t="11777" r="19125" b="4222"/>
          <a:stretch/>
        </p:blipFill>
        <p:spPr>
          <a:xfrm>
            <a:off x="232607" y="1143000"/>
            <a:ext cx="6811131" cy="4857750"/>
          </a:xfrm>
          <a:prstGeom prst="rect">
            <a:avLst/>
          </a:prstGeom>
        </p:spPr>
      </p:pic>
      <p:pic>
        <p:nvPicPr>
          <p:cNvPr id="6" name="Imagen 5"/>
          <p:cNvPicPr>
            <a:picLocks noChangeAspect="1"/>
          </p:cNvPicPr>
          <p:nvPr/>
        </p:nvPicPr>
        <p:blipFill rotWithShape="1">
          <a:blip r:embed="rId2"/>
          <a:srcRect l="14625" t="88367" r="19125" b="6198"/>
          <a:stretch/>
        </p:blipFill>
        <p:spPr>
          <a:xfrm>
            <a:off x="232607" y="5372100"/>
            <a:ext cx="6811131" cy="628650"/>
          </a:xfrm>
          <a:prstGeom prst="rect">
            <a:avLst/>
          </a:prstGeom>
        </p:spPr>
      </p:pic>
      <p:graphicFrame>
        <p:nvGraphicFramePr>
          <p:cNvPr id="7" name="Tabla 6"/>
          <p:cNvGraphicFramePr>
            <a:graphicFrameLocks noGrp="1"/>
          </p:cNvGraphicFramePr>
          <p:nvPr>
            <p:extLst>
              <p:ext uri="{D42A27DB-BD31-4B8C-83A1-F6EECF244321}">
                <p14:modId xmlns:p14="http://schemas.microsoft.com/office/powerpoint/2010/main" val="1545743425"/>
              </p:ext>
            </p:extLst>
          </p:nvPr>
        </p:nvGraphicFramePr>
        <p:xfrm>
          <a:off x="6755642" y="6858000"/>
          <a:ext cx="2200702" cy="7461509"/>
        </p:xfrm>
        <a:graphic>
          <a:graphicData uri="http://schemas.openxmlformats.org/drawingml/2006/table">
            <a:tbl>
              <a:tblPr>
                <a:tableStyleId>{3C2FFA5D-87B4-456A-9821-1D502468CF0F}</a:tableStyleId>
              </a:tblPr>
              <a:tblGrid>
                <a:gridCol w="1340893">
                  <a:extLst>
                    <a:ext uri="{9D8B030D-6E8A-4147-A177-3AD203B41FA5}">
                      <a16:colId xmlns:a16="http://schemas.microsoft.com/office/drawing/2014/main" xmlns="" val="1547625713"/>
                    </a:ext>
                  </a:extLst>
                </a:gridCol>
                <a:gridCol w="859809">
                  <a:extLst>
                    <a:ext uri="{9D8B030D-6E8A-4147-A177-3AD203B41FA5}">
                      <a16:colId xmlns:a16="http://schemas.microsoft.com/office/drawing/2014/main" xmlns="" val="1290318182"/>
                    </a:ext>
                  </a:extLst>
                </a:gridCol>
              </a:tblGrid>
              <a:tr h="255147">
                <a:tc>
                  <a:txBody>
                    <a:bodyPr/>
                    <a:lstStyle/>
                    <a:p>
                      <a:r>
                        <a:rPr lang="es-MX" sz="1500" b="1" dirty="0">
                          <a:effectLst/>
                        </a:rPr>
                        <a:t>País</a:t>
                      </a:r>
                    </a:p>
                  </a:txBody>
                  <a:tcPr marL="23311" marR="23311" marT="11655" marB="11655" anchor="ctr">
                    <a:solidFill>
                      <a:schemeClr val="bg1">
                        <a:lumMod val="65000"/>
                      </a:schemeClr>
                    </a:solidFill>
                  </a:tcPr>
                </a:tc>
                <a:tc>
                  <a:txBody>
                    <a:bodyPr/>
                    <a:lstStyle/>
                    <a:p>
                      <a:r>
                        <a:rPr lang="es-MX" sz="1400" b="1" dirty="0">
                          <a:effectLst/>
                        </a:rPr>
                        <a:t>Frecuencia</a:t>
                      </a:r>
                    </a:p>
                  </a:txBody>
                  <a:tcPr marL="23311" marR="23311" marT="11655" marB="11655" anchor="ctr">
                    <a:solidFill>
                      <a:schemeClr val="bg1">
                        <a:lumMod val="65000"/>
                      </a:schemeClr>
                    </a:solidFill>
                  </a:tcPr>
                </a:tc>
                <a:extLst>
                  <a:ext uri="{0D108BD9-81ED-4DB2-BD59-A6C34878D82A}">
                    <a16:rowId xmlns:a16="http://schemas.microsoft.com/office/drawing/2014/main" xmlns="" val="1708404529"/>
                  </a:ext>
                </a:extLst>
              </a:tr>
              <a:tr h="208840">
                <a:tc>
                  <a:txBody>
                    <a:bodyPr/>
                    <a:lstStyle/>
                    <a:p>
                      <a:r>
                        <a:rPr lang="es-MX" sz="1200" b="1" dirty="0">
                          <a:solidFill>
                            <a:schemeClr val="bg1">
                              <a:lumMod val="95000"/>
                            </a:schemeClr>
                          </a:solidFill>
                        </a:rPr>
                        <a:t>Chile</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1,083</a:t>
                      </a:r>
                    </a:p>
                  </a:txBody>
                  <a:tcPr marL="23311" marR="23311" marT="11655" marB="11655" anchor="ctr">
                    <a:solidFill>
                      <a:schemeClr val="bg1">
                        <a:lumMod val="65000"/>
                      </a:schemeClr>
                    </a:solidFill>
                  </a:tcPr>
                </a:tc>
                <a:extLst>
                  <a:ext uri="{0D108BD9-81ED-4DB2-BD59-A6C34878D82A}">
                    <a16:rowId xmlns:a16="http://schemas.microsoft.com/office/drawing/2014/main" xmlns="" val="3932420479"/>
                  </a:ext>
                </a:extLst>
              </a:tr>
              <a:tr h="208840">
                <a:tc>
                  <a:txBody>
                    <a:bodyPr/>
                    <a:lstStyle/>
                    <a:p>
                      <a:r>
                        <a:rPr lang="es-MX" sz="1200" b="1">
                          <a:solidFill>
                            <a:schemeClr val="bg1">
                              <a:lumMod val="95000"/>
                            </a:schemeClr>
                          </a:solidFill>
                        </a:rPr>
                        <a:t>México</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372</a:t>
                      </a:r>
                    </a:p>
                  </a:txBody>
                  <a:tcPr marL="23311" marR="23311" marT="11655" marB="11655" anchor="ctr">
                    <a:solidFill>
                      <a:schemeClr val="bg1">
                        <a:lumMod val="65000"/>
                      </a:schemeClr>
                    </a:solidFill>
                  </a:tcPr>
                </a:tc>
                <a:extLst>
                  <a:ext uri="{0D108BD9-81ED-4DB2-BD59-A6C34878D82A}">
                    <a16:rowId xmlns:a16="http://schemas.microsoft.com/office/drawing/2014/main" xmlns="" val="376179112"/>
                  </a:ext>
                </a:extLst>
              </a:tr>
              <a:tr h="208840">
                <a:tc>
                  <a:txBody>
                    <a:bodyPr/>
                    <a:lstStyle/>
                    <a:p>
                      <a:r>
                        <a:rPr lang="es-MX" sz="1200" b="1">
                          <a:solidFill>
                            <a:schemeClr val="bg1">
                              <a:lumMod val="95000"/>
                            </a:schemeClr>
                          </a:solidFill>
                        </a:rPr>
                        <a:t>Brasil</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201</a:t>
                      </a:r>
                    </a:p>
                  </a:txBody>
                  <a:tcPr marL="23311" marR="23311" marT="11655" marB="11655" anchor="ctr">
                    <a:solidFill>
                      <a:schemeClr val="bg1">
                        <a:lumMod val="65000"/>
                      </a:schemeClr>
                    </a:solidFill>
                  </a:tcPr>
                </a:tc>
                <a:extLst>
                  <a:ext uri="{0D108BD9-81ED-4DB2-BD59-A6C34878D82A}">
                    <a16:rowId xmlns:a16="http://schemas.microsoft.com/office/drawing/2014/main" xmlns="" val="1924600213"/>
                  </a:ext>
                </a:extLst>
              </a:tr>
              <a:tr h="208840">
                <a:tc>
                  <a:txBody>
                    <a:bodyPr/>
                    <a:lstStyle/>
                    <a:p>
                      <a:r>
                        <a:rPr lang="es-MX" sz="1200" b="1">
                          <a:solidFill>
                            <a:schemeClr val="bg1">
                              <a:lumMod val="95000"/>
                            </a:schemeClr>
                          </a:solidFill>
                        </a:rPr>
                        <a:t>Argentina</a:t>
                      </a:r>
                    </a:p>
                  </a:txBody>
                  <a:tcPr marL="23311" marR="23311" marT="11655" marB="11655" anchor="ctr">
                    <a:solidFill>
                      <a:schemeClr val="bg1">
                        <a:lumMod val="65000"/>
                      </a:schemeClr>
                    </a:solidFill>
                  </a:tcPr>
                </a:tc>
                <a:tc>
                  <a:txBody>
                    <a:bodyPr/>
                    <a:lstStyle/>
                    <a:p>
                      <a:r>
                        <a:rPr lang="es-MX" sz="1200" b="1">
                          <a:solidFill>
                            <a:schemeClr val="bg1">
                              <a:lumMod val="95000"/>
                            </a:schemeClr>
                          </a:solidFill>
                        </a:rPr>
                        <a:t>163</a:t>
                      </a:r>
                    </a:p>
                  </a:txBody>
                  <a:tcPr marL="23311" marR="23311" marT="11655" marB="11655" anchor="ctr">
                    <a:solidFill>
                      <a:schemeClr val="bg1">
                        <a:lumMod val="65000"/>
                      </a:schemeClr>
                    </a:solidFill>
                  </a:tcPr>
                </a:tc>
                <a:extLst>
                  <a:ext uri="{0D108BD9-81ED-4DB2-BD59-A6C34878D82A}">
                    <a16:rowId xmlns:a16="http://schemas.microsoft.com/office/drawing/2014/main" xmlns="" val="1880642074"/>
                  </a:ext>
                </a:extLst>
              </a:tr>
              <a:tr h="208840">
                <a:tc>
                  <a:txBody>
                    <a:bodyPr/>
                    <a:lstStyle/>
                    <a:p>
                      <a:r>
                        <a:rPr lang="es-MX" sz="1200" b="1">
                          <a:solidFill>
                            <a:schemeClr val="bg1">
                              <a:lumMod val="95000"/>
                            </a:schemeClr>
                          </a:solidFill>
                        </a:rPr>
                        <a:t>España</a:t>
                      </a:r>
                    </a:p>
                  </a:txBody>
                  <a:tcPr marL="23311" marR="23311" marT="11655" marB="11655" anchor="ctr">
                    <a:solidFill>
                      <a:schemeClr val="bg1">
                        <a:lumMod val="65000"/>
                      </a:schemeClr>
                    </a:solidFill>
                  </a:tcPr>
                </a:tc>
                <a:tc>
                  <a:txBody>
                    <a:bodyPr/>
                    <a:lstStyle/>
                    <a:p>
                      <a:r>
                        <a:rPr lang="es-MX" sz="1200" b="1">
                          <a:solidFill>
                            <a:schemeClr val="bg1">
                              <a:lumMod val="95000"/>
                            </a:schemeClr>
                          </a:solidFill>
                        </a:rPr>
                        <a:t>128</a:t>
                      </a:r>
                    </a:p>
                  </a:txBody>
                  <a:tcPr marL="23311" marR="23311" marT="11655" marB="11655" anchor="ctr">
                    <a:solidFill>
                      <a:schemeClr val="bg1">
                        <a:lumMod val="65000"/>
                      </a:schemeClr>
                    </a:solidFill>
                  </a:tcPr>
                </a:tc>
                <a:extLst>
                  <a:ext uri="{0D108BD9-81ED-4DB2-BD59-A6C34878D82A}">
                    <a16:rowId xmlns:a16="http://schemas.microsoft.com/office/drawing/2014/main" xmlns="" val="1110473813"/>
                  </a:ext>
                </a:extLst>
              </a:tr>
              <a:tr h="208840">
                <a:tc>
                  <a:txBody>
                    <a:bodyPr/>
                    <a:lstStyle/>
                    <a:p>
                      <a:r>
                        <a:rPr lang="es-MX" sz="1200" b="1" dirty="0">
                          <a:solidFill>
                            <a:schemeClr val="bg1">
                              <a:lumMod val="95000"/>
                            </a:schemeClr>
                          </a:solidFill>
                        </a:rPr>
                        <a:t>Colombia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105</a:t>
                      </a:r>
                    </a:p>
                  </a:txBody>
                  <a:tcPr marL="23311" marR="23311" marT="11655" marB="11655" anchor="ctr">
                    <a:solidFill>
                      <a:schemeClr val="bg1">
                        <a:lumMod val="65000"/>
                      </a:schemeClr>
                    </a:solidFill>
                  </a:tcPr>
                </a:tc>
                <a:extLst>
                  <a:ext uri="{0D108BD9-81ED-4DB2-BD59-A6C34878D82A}">
                    <a16:rowId xmlns:a16="http://schemas.microsoft.com/office/drawing/2014/main" xmlns="" val="952839341"/>
                  </a:ext>
                </a:extLst>
              </a:tr>
              <a:tr h="208840">
                <a:tc>
                  <a:txBody>
                    <a:bodyPr/>
                    <a:lstStyle/>
                    <a:p>
                      <a:r>
                        <a:rPr lang="es-MX" sz="1200" b="1">
                          <a:solidFill>
                            <a:schemeClr val="bg1">
                              <a:lumMod val="95000"/>
                            </a:schemeClr>
                          </a:solidFill>
                        </a:rPr>
                        <a:t>Uruguay</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29</a:t>
                      </a:r>
                    </a:p>
                  </a:txBody>
                  <a:tcPr marL="23311" marR="23311" marT="11655" marB="11655" anchor="ctr">
                    <a:solidFill>
                      <a:schemeClr val="bg1">
                        <a:lumMod val="65000"/>
                      </a:schemeClr>
                    </a:solidFill>
                  </a:tcPr>
                </a:tc>
                <a:extLst>
                  <a:ext uri="{0D108BD9-81ED-4DB2-BD59-A6C34878D82A}">
                    <a16:rowId xmlns:a16="http://schemas.microsoft.com/office/drawing/2014/main" xmlns="" val="206991874"/>
                  </a:ext>
                </a:extLst>
              </a:tr>
              <a:tr h="248066">
                <a:tc>
                  <a:txBody>
                    <a:bodyPr/>
                    <a:lstStyle/>
                    <a:p>
                      <a:r>
                        <a:rPr lang="es-MX" sz="1200" b="1" dirty="0">
                          <a:solidFill>
                            <a:schemeClr val="bg1">
                              <a:lumMod val="95000"/>
                            </a:schemeClr>
                          </a:solidFill>
                        </a:rPr>
                        <a:t>EUA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28</a:t>
                      </a:r>
                    </a:p>
                  </a:txBody>
                  <a:tcPr marL="23311" marR="23311" marT="11655" marB="11655" anchor="ctr">
                    <a:solidFill>
                      <a:schemeClr val="bg1">
                        <a:lumMod val="65000"/>
                      </a:schemeClr>
                    </a:solidFill>
                  </a:tcPr>
                </a:tc>
                <a:extLst>
                  <a:ext uri="{0D108BD9-81ED-4DB2-BD59-A6C34878D82A}">
                    <a16:rowId xmlns:a16="http://schemas.microsoft.com/office/drawing/2014/main" xmlns="" val="1088304483"/>
                  </a:ext>
                </a:extLst>
              </a:tr>
              <a:tr h="208840">
                <a:tc>
                  <a:txBody>
                    <a:bodyPr/>
                    <a:lstStyle/>
                    <a:p>
                      <a:r>
                        <a:rPr lang="es-MX" sz="1200" b="1">
                          <a:solidFill>
                            <a:schemeClr val="bg1">
                              <a:lumMod val="95000"/>
                            </a:schemeClr>
                          </a:solidFill>
                        </a:rPr>
                        <a:t>Turquía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28</a:t>
                      </a:r>
                    </a:p>
                  </a:txBody>
                  <a:tcPr marL="23311" marR="23311" marT="11655" marB="11655" anchor="ctr">
                    <a:solidFill>
                      <a:schemeClr val="bg1">
                        <a:lumMod val="65000"/>
                      </a:schemeClr>
                    </a:solidFill>
                  </a:tcPr>
                </a:tc>
                <a:extLst>
                  <a:ext uri="{0D108BD9-81ED-4DB2-BD59-A6C34878D82A}">
                    <a16:rowId xmlns:a16="http://schemas.microsoft.com/office/drawing/2014/main" xmlns="" val="3887972066"/>
                  </a:ext>
                </a:extLst>
              </a:tr>
              <a:tr h="208840">
                <a:tc>
                  <a:txBody>
                    <a:bodyPr/>
                    <a:lstStyle/>
                    <a:p>
                      <a:r>
                        <a:rPr lang="es-MX" sz="1200" b="1">
                          <a:solidFill>
                            <a:schemeClr val="bg1">
                              <a:lumMod val="95000"/>
                            </a:schemeClr>
                          </a:solidFill>
                        </a:rPr>
                        <a:t>Inglaterra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9</a:t>
                      </a:r>
                    </a:p>
                  </a:txBody>
                  <a:tcPr marL="23311" marR="23311" marT="11655" marB="11655" anchor="ctr">
                    <a:solidFill>
                      <a:schemeClr val="bg1">
                        <a:lumMod val="65000"/>
                      </a:schemeClr>
                    </a:solidFill>
                  </a:tcPr>
                </a:tc>
                <a:extLst>
                  <a:ext uri="{0D108BD9-81ED-4DB2-BD59-A6C34878D82A}">
                    <a16:rowId xmlns:a16="http://schemas.microsoft.com/office/drawing/2014/main" xmlns="" val="3764626402"/>
                  </a:ext>
                </a:extLst>
              </a:tr>
              <a:tr h="208840">
                <a:tc>
                  <a:txBody>
                    <a:bodyPr/>
                    <a:lstStyle/>
                    <a:p>
                      <a:r>
                        <a:rPr lang="es-MX" sz="1200" b="1" dirty="0">
                          <a:solidFill>
                            <a:schemeClr val="bg1">
                              <a:lumMod val="95000"/>
                            </a:schemeClr>
                          </a:solidFill>
                        </a:rPr>
                        <a:t>Reino Unido</a:t>
                      </a:r>
                    </a:p>
                  </a:txBody>
                  <a:tcPr marL="23311" marR="23311" marT="11655" marB="11655" anchor="ctr">
                    <a:solidFill>
                      <a:schemeClr val="bg1">
                        <a:lumMod val="65000"/>
                      </a:schemeClr>
                    </a:solidFill>
                  </a:tcPr>
                </a:tc>
                <a:tc>
                  <a:txBody>
                    <a:bodyPr/>
                    <a:lstStyle/>
                    <a:p>
                      <a:r>
                        <a:rPr lang="es-MX" sz="1200" b="1">
                          <a:solidFill>
                            <a:schemeClr val="bg1">
                              <a:lumMod val="95000"/>
                            </a:schemeClr>
                          </a:solidFill>
                        </a:rPr>
                        <a:t>9</a:t>
                      </a:r>
                    </a:p>
                  </a:txBody>
                  <a:tcPr marL="23311" marR="23311" marT="11655" marB="11655" anchor="ctr">
                    <a:solidFill>
                      <a:schemeClr val="bg1">
                        <a:lumMod val="65000"/>
                      </a:schemeClr>
                    </a:solidFill>
                  </a:tcPr>
                </a:tc>
                <a:extLst>
                  <a:ext uri="{0D108BD9-81ED-4DB2-BD59-A6C34878D82A}">
                    <a16:rowId xmlns:a16="http://schemas.microsoft.com/office/drawing/2014/main" xmlns="" val="3452958095"/>
                  </a:ext>
                </a:extLst>
              </a:tr>
              <a:tr h="208840">
                <a:tc>
                  <a:txBody>
                    <a:bodyPr/>
                    <a:lstStyle/>
                    <a:p>
                      <a:r>
                        <a:rPr lang="es-MX" sz="1200" b="1">
                          <a:solidFill>
                            <a:schemeClr val="bg1">
                              <a:lumMod val="95000"/>
                            </a:schemeClr>
                          </a:solidFill>
                        </a:rPr>
                        <a:t>Corea del Sur</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8</a:t>
                      </a:r>
                    </a:p>
                  </a:txBody>
                  <a:tcPr marL="23311" marR="23311" marT="11655" marB="11655" anchor="ctr">
                    <a:solidFill>
                      <a:schemeClr val="bg1">
                        <a:lumMod val="65000"/>
                      </a:schemeClr>
                    </a:solidFill>
                  </a:tcPr>
                </a:tc>
                <a:extLst>
                  <a:ext uri="{0D108BD9-81ED-4DB2-BD59-A6C34878D82A}">
                    <a16:rowId xmlns:a16="http://schemas.microsoft.com/office/drawing/2014/main" xmlns="" val="2386228542"/>
                  </a:ext>
                </a:extLst>
              </a:tr>
              <a:tr h="208840">
                <a:tc>
                  <a:txBody>
                    <a:bodyPr/>
                    <a:lstStyle/>
                    <a:p>
                      <a:r>
                        <a:rPr lang="es-MX" sz="1200" b="1">
                          <a:solidFill>
                            <a:schemeClr val="bg1">
                              <a:lumMod val="95000"/>
                            </a:schemeClr>
                          </a:solidFill>
                        </a:rPr>
                        <a:t>Canadá</a:t>
                      </a:r>
                    </a:p>
                  </a:txBody>
                  <a:tcPr marL="23311" marR="23311" marT="11655" marB="11655" anchor="ctr">
                    <a:solidFill>
                      <a:schemeClr val="bg1">
                        <a:lumMod val="65000"/>
                      </a:schemeClr>
                    </a:solidFill>
                  </a:tcPr>
                </a:tc>
                <a:tc>
                  <a:txBody>
                    <a:bodyPr/>
                    <a:lstStyle/>
                    <a:p>
                      <a:r>
                        <a:rPr lang="es-MX" sz="1200" b="1">
                          <a:solidFill>
                            <a:schemeClr val="bg1">
                              <a:lumMod val="95000"/>
                            </a:schemeClr>
                          </a:solidFill>
                        </a:rPr>
                        <a:t>7</a:t>
                      </a:r>
                    </a:p>
                  </a:txBody>
                  <a:tcPr marL="23311" marR="23311" marT="11655" marB="11655" anchor="ctr">
                    <a:solidFill>
                      <a:schemeClr val="bg1">
                        <a:lumMod val="65000"/>
                      </a:schemeClr>
                    </a:solidFill>
                  </a:tcPr>
                </a:tc>
                <a:extLst>
                  <a:ext uri="{0D108BD9-81ED-4DB2-BD59-A6C34878D82A}">
                    <a16:rowId xmlns:a16="http://schemas.microsoft.com/office/drawing/2014/main" xmlns="" val="1381108783"/>
                  </a:ext>
                </a:extLst>
              </a:tr>
              <a:tr h="208840">
                <a:tc>
                  <a:txBody>
                    <a:bodyPr/>
                    <a:lstStyle/>
                    <a:p>
                      <a:r>
                        <a:rPr lang="es-MX" sz="1200" b="1">
                          <a:solidFill>
                            <a:schemeClr val="bg1">
                              <a:lumMod val="95000"/>
                            </a:schemeClr>
                          </a:solidFill>
                        </a:rPr>
                        <a:t>China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7</a:t>
                      </a:r>
                    </a:p>
                  </a:txBody>
                  <a:tcPr marL="23311" marR="23311" marT="11655" marB="11655" anchor="ctr">
                    <a:solidFill>
                      <a:schemeClr val="bg1">
                        <a:lumMod val="65000"/>
                      </a:schemeClr>
                    </a:solidFill>
                  </a:tcPr>
                </a:tc>
                <a:extLst>
                  <a:ext uri="{0D108BD9-81ED-4DB2-BD59-A6C34878D82A}">
                    <a16:rowId xmlns:a16="http://schemas.microsoft.com/office/drawing/2014/main" xmlns="" val="921782287"/>
                  </a:ext>
                </a:extLst>
              </a:tr>
              <a:tr h="208840">
                <a:tc>
                  <a:txBody>
                    <a:bodyPr/>
                    <a:lstStyle/>
                    <a:p>
                      <a:r>
                        <a:rPr lang="es-MX" sz="1200" b="1">
                          <a:solidFill>
                            <a:schemeClr val="bg1">
                              <a:lumMod val="95000"/>
                            </a:schemeClr>
                          </a:solidFill>
                        </a:rPr>
                        <a:t>Venezuela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6</a:t>
                      </a:r>
                    </a:p>
                  </a:txBody>
                  <a:tcPr marL="23311" marR="23311" marT="11655" marB="11655" anchor="ctr">
                    <a:solidFill>
                      <a:schemeClr val="bg1">
                        <a:lumMod val="65000"/>
                      </a:schemeClr>
                    </a:solidFill>
                  </a:tcPr>
                </a:tc>
                <a:extLst>
                  <a:ext uri="{0D108BD9-81ED-4DB2-BD59-A6C34878D82A}">
                    <a16:rowId xmlns:a16="http://schemas.microsoft.com/office/drawing/2014/main" xmlns="" val="3912945881"/>
                  </a:ext>
                </a:extLst>
              </a:tr>
              <a:tr h="208840">
                <a:tc>
                  <a:txBody>
                    <a:bodyPr/>
                    <a:lstStyle/>
                    <a:p>
                      <a:r>
                        <a:rPr lang="es-MX" sz="1200" b="1">
                          <a:solidFill>
                            <a:schemeClr val="bg1">
                              <a:lumMod val="95000"/>
                            </a:schemeClr>
                          </a:solidFill>
                        </a:rPr>
                        <a:t>Holanda</a:t>
                      </a:r>
                    </a:p>
                  </a:txBody>
                  <a:tcPr marL="23311" marR="23311" marT="11655" marB="11655" anchor="ctr">
                    <a:solidFill>
                      <a:schemeClr val="bg1">
                        <a:lumMod val="65000"/>
                      </a:schemeClr>
                    </a:solidFill>
                  </a:tcPr>
                </a:tc>
                <a:tc>
                  <a:txBody>
                    <a:bodyPr/>
                    <a:lstStyle/>
                    <a:p>
                      <a:r>
                        <a:rPr lang="es-MX" sz="1200" b="1">
                          <a:solidFill>
                            <a:schemeClr val="bg1">
                              <a:lumMod val="95000"/>
                            </a:schemeClr>
                          </a:solidFill>
                        </a:rPr>
                        <a:t>5</a:t>
                      </a:r>
                    </a:p>
                  </a:txBody>
                  <a:tcPr marL="23311" marR="23311" marT="11655" marB="11655" anchor="ctr">
                    <a:solidFill>
                      <a:schemeClr val="bg1">
                        <a:lumMod val="65000"/>
                      </a:schemeClr>
                    </a:solidFill>
                  </a:tcPr>
                </a:tc>
                <a:extLst>
                  <a:ext uri="{0D108BD9-81ED-4DB2-BD59-A6C34878D82A}">
                    <a16:rowId xmlns:a16="http://schemas.microsoft.com/office/drawing/2014/main" xmlns="" val="362298334"/>
                  </a:ext>
                </a:extLst>
              </a:tr>
              <a:tr h="208840">
                <a:tc>
                  <a:txBody>
                    <a:bodyPr/>
                    <a:lstStyle/>
                    <a:p>
                      <a:r>
                        <a:rPr lang="es-MX" sz="1200" b="1">
                          <a:solidFill>
                            <a:schemeClr val="bg1">
                              <a:lumMod val="95000"/>
                            </a:schemeClr>
                          </a:solidFill>
                        </a:rPr>
                        <a:t>Perú</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5</a:t>
                      </a:r>
                    </a:p>
                  </a:txBody>
                  <a:tcPr marL="23311" marR="23311" marT="11655" marB="11655" anchor="ctr">
                    <a:solidFill>
                      <a:schemeClr val="bg1">
                        <a:lumMod val="65000"/>
                      </a:schemeClr>
                    </a:solidFill>
                  </a:tcPr>
                </a:tc>
                <a:extLst>
                  <a:ext uri="{0D108BD9-81ED-4DB2-BD59-A6C34878D82A}">
                    <a16:rowId xmlns:a16="http://schemas.microsoft.com/office/drawing/2014/main" xmlns="" val="381957969"/>
                  </a:ext>
                </a:extLst>
              </a:tr>
              <a:tr h="208840">
                <a:tc>
                  <a:txBody>
                    <a:bodyPr/>
                    <a:lstStyle/>
                    <a:p>
                      <a:r>
                        <a:rPr lang="es-MX" sz="1200" b="1">
                          <a:solidFill>
                            <a:schemeClr val="bg1">
                              <a:lumMod val="95000"/>
                            </a:schemeClr>
                          </a:solidFill>
                        </a:rPr>
                        <a:t>Australia</a:t>
                      </a:r>
                    </a:p>
                  </a:txBody>
                  <a:tcPr marL="23311" marR="23311" marT="11655" marB="11655" anchor="ctr">
                    <a:solidFill>
                      <a:schemeClr val="bg1">
                        <a:lumMod val="65000"/>
                      </a:schemeClr>
                    </a:solidFill>
                  </a:tcPr>
                </a:tc>
                <a:tc>
                  <a:txBody>
                    <a:bodyPr/>
                    <a:lstStyle/>
                    <a:p>
                      <a:r>
                        <a:rPr lang="es-MX" sz="1200" b="1">
                          <a:solidFill>
                            <a:schemeClr val="bg1">
                              <a:lumMod val="95000"/>
                            </a:schemeClr>
                          </a:solidFill>
                        </a:rPr>
                        <a:t>4</a:t>
                      </a:r>
                    </a:p>
                  </a:txBody>
                  <a:tcPr marL="23311" marR="23311" marT="11655" marB="11655" anchor="ctr">
                    <a:solidFill>
                      <a:schemeClr val="bg1">
                        <a:lumMod val="65000"/>
                      </a:schemeClr>
                    </a:solidFill>
                  </a:tcPr>
                </a:tc>
                <a:extLst>
                  <a:ext uri="{0D108BD9-81ED-4DB2-BD59-A6C34878D82A}">
                    <a16:rowId xmlns:a16="http://schemas.microsoft.com/office/drawing/2014/main" xmlns="" val="3807389490"/>
                  </a:ext>
                </a:extLst>
              </a:tr>
              <a:tr h="208840">
                <a:tc>
                  <a:txBody>
                    <a:bodyPr/>
                    <a:lstStyle/>
                    <a:p>
                      <a:r>
                        <a:rPr lang="es-MX" sz="1200" b="1">
                          <a:solidFill>
                            <a:schemeClr val="bg1">
                              <a:lumMod val="95000"/>
                            </a:schemeClr>
                          </a:solidFill>
                        </a:rPr>
                        <a:t>Costa Rica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4</a:t>
                      </a:r>
                    </a:p>
                  </a:txBody>
                  <a:tcPr marL="23311" marR="23311" marT="11655" marB="11655" anchor="ctr">
                    <a:solidFill>
                      <a:schemeClr val="bg1">
                        <a:lumMod val="65000"/>
                      </a:schemeClr>
                    </a:solidFill>
                  </a:tcPr>
                </a:tc>
                <a:extLst>
                  <a:ext uri="{0D108BD9-81ED-4DB2-BD59-A6C34878D82A}">
                    <a16:rowId xmlns:a16="http://schemas.microsoft.com/office/drawing/2014/main" xmlns="" val="88283395"/>
                  </a:ext>
                </a:extLst>
              </a:tr>
              <a:tr h="208840">
                <a:tc>
                  <a:txBody>
                    <a:bodyPr/>
                    <a:lstStyle/>
                    <a:p>
                      <a:r>
                        <a:rPr lang="es-MX" sz="1200" b="1" dirty="0">
                          <a:solidFill>
                            <a:schemeClr val="bg1">
                              <a:lumMod val="95000"/>
                            </a:schemeClr>
                          </a:solidFill>
                        </a:rPr>
                        <a:t>Nigeria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4</a:t>
                      </a:r>
                    </a:p>
                  </a:txBody>
                  <a:tcPr marL="23311" marR="23311" marT="11655" marB="11655" anchor="ctr">
                    <a:solidFill>
                      <a:schemeClr val="bg1">
                        <a:lumMod val="65000"/>
                      </a:schemeClr>
                    </a:solidFill>
                  </a:tcPr>
                </a:tc>
                <a:extLst>
                  <a:ext uri="{0D108BD9-81ED-4DB2-BD59-A6C34878D82A}">
                    <a16:rowId xmlns:a16="http://schemas.microsoft.com/office/drawing/2014/main" xmlns="" val="207124011"/>
                  </a:ext>
                </a:extLst>
              </a:tr>
              <a:tr h="278066">
                <a:tc>
                  <a:txBody>
                    <a:bodyPr/>
                    <a:lstStyle/>
                    <a:p>
                      <a:r>
                        <a:rPr lang="es-MX" sz="1200" b="1">
                          <a:solidFill>
                            <a:schemeClr val="bg1">
                              <a:lumMod val="95000"/>
                            </a:schemeClr>
                          </a:solidFill>
                        </a:rPr>
                        <a:t>Nueva Zelanda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4</a:t>
                      </a:r>
                    </a:p>
                  </a:txBody>
                  <a:tcPr marL="23311" marR="23311" marT="11655" marB="11655" anchor="ctr">
                    <a:solidFill>
                      <a:schemeClr val="bg1">
                        <a:lumMod val="65000"/>
                      </a:schemeClr>
                    </a:solidFill>
                  </a:tcPr>
                </a:tc>
                <a:extLst>
                  <a:ext uri="{0D108BD9-81ED-4DB2-BD59-A6C34878D82A}">
                    <a16:rowId xmlns:a16="http://schemas.microsoft.com/office/drawing/2014/main" xmlns="" val="2074406430"/>
                  </a:ext>
                </a:extLst>
              </a:tr>
              <a:tr h="208840">
                <a:tc>
                  <a:txBody>
                    <a:bodyPr/>
                    <a:lstStyle/>
                    <a:p>
                      <a:r>
                        <a:rPr lang="es-MX" sz="1200" b="1">
                          <a:solidFill>
                            <a:schemeClr val="bg1">
                              <a:lumMod val="95000"/>
                            </a:schemeClr>
                          </a:solidFill>
                        </a:rPr>
                        <a:t>Portugal</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4</a:t>
                      </a:r>
                    </a:p>
                  </a:txBody>
                  <a:tcPr marL="23311" marR="23311" marT="11655" marB="11655" anchor="ctr">
                    <a:solidFill>
                      <a:schemeClr val="bg1">
                        <a:lumMod val="65000"/>
                      </a:schemeClr>
                    </a:solidFill>
                  </a:tcPr>
                </a:tc>
                <a:extLst>
                  <a:ext uri="{0D108BD9-81ED-4DB2-BD59-A6C34878D82A}">
                    <a16:rowId xmlns:a16="http://schemas.microsoft.com/office/drawing/2014/main" xmlns="" val="2115258518"/>
                  </a:ext>
                </a:extLst>
              </a:tr>
              <a:tr h="208840">
                <a:tc>
                  <a:txBody>
                    <a:bodyPr/>
                    <a:lstStyle/>
                    <a:p>
                      <a:r>
                        <a:rPr lang="es-MX" sz="1200" b="1">
                          <a:solidFill>
                            <a:schemeClr val="bg1">
                              <a:lumMod val="95000"/>
                            </a:schemeClr>
                          </a:solidFill>
                        </a:rPr>
                        <a:t>Alemania</a:t>
                      </a:r>
                    </a:p>
                  </a:txBody>
                  <a:tcPr marL="23311" marR="23311" marT="11655" marB="11655" anchor="ctr">
                    <a:solidFill>
                      <a:schemeClr val="bg1">
                        <a:lumMod val="65000"/>
                      </a:schemeClr>
                    </a:solidFill>
                  </a:tcPr>
                </a:tc>
                <a:tc>
                  <a:txBody>
                    <a:bodyPr/>
                    <a:lstStyle/>
                    <a:p>
                      <a:r>
                        <a:rPr lang="es-MX" sz="1200" b="1">
                          <a:solidFill>
                            <a:schemeClr val="bg1">
                              <a:lumMod val="95000"/>
                            </a:schemeClr>
                          </a:solidFill>
                        </a:rPr>
                        <a:t>3</a:t>
                      </a:r>
                    </a:p>
                  </a:txBody>
                  <a:tcPr marL="23311" marR="23311" marT="11655" marB="11655" anchor="ctr">
                    <a:solidFill>
                      <a:schemeClr val="bg1">
                        <a:lumMod val="65000"/>
                      </a:schemeClr>
                    </a:solidFill>
                  </a:tcPr>
                </a:tc>
                <a:extLst>
                  <a:ext uri="{0D108BD9-81ED-4DB2-BD59-A6C34878D82A}">
                    <a16:rowId xmlns:a16="http://schemas.microsoft.com/office/drawing/2014/main" xmlns="" val="1124206235"/>
                  </a:ext>
                </a:extLst>
              </a:tr>
              <a:tr h="208840">
                <a:tc>
                  <a:txBody>
                    <a:bodyPr/>
                    <a:lstStyle/>
                    <a:p>
                      <a:r>
                        <a:rPr lang="es-MX" sz="1200" b="1">
                          <a:solidFill>
                            <a:schemeClr val="bg1">
                              <a:lumMod val="95000"/>
                            </a:schemeClr>
                          </a:solidFill>
                        </a:rPr>
                        <a:t>Escocia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3</a:t>
                      </a:r>
                    </a:p>
                  </a:txBody>
                  <a:tcPr marL="23311" marR="23311" marT="11655" marB="11655" anchor="ctr">
                    <a:solidFill>
                      <a:schemeClr val="bg1">
                        <a:lumMod val="65000"/>
                      </a:schemeClr>
                    </a:solidFill>
                  </a:tcPr>
                </a:tc>
                <a:extLst>
                  <a:ext uri="{0D108BD9-81ED-4DB2-BD59-A6C34878D82A}">
                    <a16:rowId xmlns:a16="http://schemas.microsoft.com/office/drawing/2014/main" xmlns="" val="2421991321"/>
                  </a:ext>
                </a:extLst>
              </a:tr>
              <a:tr h="208840">
                <a:tc>
                  <a:txBody>
                    <a:bodyPr/>
                    <a:lstStyle/>
                    <a:p>
                      <a:r>
                        <a:rPr lang="es-MX" sz="1200" b="1">
                          <a:solidFill>
                            <a:schemeClr val="bg1">
                              <a:lumMod val="95000"/>
                            </a:schemeClr>
                          </a:solidFill>
                        </a:rPr>
                        <a:t>Japón</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3</a:t>
                      </a:r>
                    </a:p>
                  </a:txBody>
                  <a:tcPr marL="23311" marR="23311" marT="11655" marB="11655" anchor="ctr">
                    <a:solidFill>
                      <a:schemeClr val="bg1">
                        <a:lumMod val="65000"/>
                      </a:schemeClr>
                    </a:solidFill>
                  </a:tcPr>
                </a:tc>
                <a:extLst>
                  <a:ext uri="{0D108BD9-81ED-4DB2-BD59-A6C34878D82A}">
                    <a16:rowId xmlns:a16="http://schemas.microsoft.com/office/drawing/2014/main" xmlns="" val="629846653"/>
                  </a:ext>
                </a:extLst>
              </a:tr>
              <a:tr h="208840">
                <a:tc>
                  <a:txBody>
                    <a:bodyPr/>
                    <a:lstStyle/>
                    <a:p>
                      <a:r>
                        <a:rPr lang="es-MX" sz="1200" b="1">
                          <a:solidFill>
                            <a:schemeClr val="bg1">
                              <a:lumMod val="95000"/>
                            </a:schemeClr>
                          </a:solidFill>
                        </a:rPr>
                        <a:t>Siria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3</a:t>
                      </a:r>
                    </a:p>
                  </a:txBody>
                  <a:tcPr marL="23311" marR="23311" marT="11655" marB="11655" anchor="ctr">
                    <a:solidFill>
                      <a:schemeClr val="bg1">
                        <a:lumMod val="65000"/>
                      </a:schemeClr>
                    </a:solidFill>
                  </a:tcPr>
                </a:tc>
                <a:extLst>
                  <a:ext uri="{0D108BD9-81ED-4DB2-BD59-A6C34878D82A}">
                    <a16:rowId xmlns:a16="http://schemas.microsoft.com/office/drawing/2014/main" xmlns="" val="3395160287"/>
                  </a:ext>
                </a:extLst>
              </a:tr>
              <a:tr h="208840">
                <a:tc>
                  <a:txBody>
                    <a:bodyPr/>
                    <a:lstStyle/>
                    <a:p>
                      <a:r>
                        <a:rPr lang="es-MX" sz="1200" b="1">
                          <a:solidFill>
                            <a:schemeClr val="bg1">
                              <a:lumMod val="95000"/>
                            </a:schemeClr>
                          </a:solidFill>
                        </a:rPr>
                        <a:t>Polonia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2</a:t>
                      </a:r>
                    </a:p>
                  </a:txBody>
                  <a:tcPr marL="23311" marR="23311" marT="11655" marB="11655" anchor="ctr">
                    <a:solidFill>
                      <a:schemeClr val="bg1">
                        <a:lumMod val="65000"/>
                      </a:schemeClr>
                    </a:solidFill>
                  </a:tcPr>
                </a:tc>
                <a:extLst>
                  <a:ext uri="{0D108BD9-81ED-4DB2-BD59-A6C34878D82A}">
                    <a16:rowId xmlns:a16="http://schemas.microsoft.com/office/drawing/2014/main" xmlns="" val="891496421"/>
                  </a:ext>
                </a:extLst>
              </a:tr>
              <a:tr h="206190">
                <a:tc>
                  <a:txBody>
                    <a:bodyPr/>
                    <a:lstStyle/>
                    <a:p>
                      <a:r>
                        <a:rPr lang="es-MX" sz="1200" b="1" dirty="0">
                          <a:solidFill>
                            <a:schemeClr val="bg1">
                              <a:lumMod val="95000"/>
                            </a:schemeClr>
                          </a:solidFill>
                        </a:rPr>
                        <a:t>RFA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2</a:t>
                      </a:r>
                    </a:p>
                  </a:txBody>
                  <a:tcPr marL="23311" marR="23311" marT="11655" marB="11655" anchor="ctr">
                    <a:solidFill>
                      <a:schemeClr val="bg1">
                        <a:lumMod val="65000"/>
                      </a:schemeClr>
                    </a:solidFill>
                  </a:tcPr>
                </a:tc>
                <a:extLst>
                  <a:ext uri="{0D108BD9-81ED-4DB2-BD59-A6C34878D82A}">
                    <a16:rowId xmlns:a16="http://schemas.microsoft.com/office/drawing/2014/main" xmlns="" val="4110343265"/>
                  </a:ext>
                </a:extLst>
              </a:tr>
              <a:tr h="208840">
                <a:tc>
                  <a:txBody>
                    <a:bodyPr/>
                    <a:lstStyle/>
                    <a:p>
                      <a:r>
                        <a:rPr lang="es-MX" sz="1200" b="1">
                          <a:solidFill>
                            <a:schemeClr val="bg1">
                              <a:lumMod val="95000"/>
                            </a:schemeClr>
                          </a:solidFill>
                        </a:rPr>
                        <a:t>Cuba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1</a:t>
                      </a:r>
                    </a:p>
                  </a:txBody>
                  <a:tcPr marL="23311" marR="23311" marT="11655" marB="11655" anchor="ctr">
                    <a:solidFill>
                      <a:schemeClr val="bg1">
                        <a:lumMod val="65000"/>
                      </a:schemeClr>
                    </a:solidFill>
                  </a:tcPr>
                </a:tc>
                <a:extLst>
                  <a:ext uri="{0D108BD9-81ED-4DB2-BD59-A6C34878D82A}">
                    <a16:rowId xmlns:a16="http://schemas.microsoft.com/office/drawing/2014/main" xmlns="" val="674978869"/>
                  </a:ext>
                </a:extLst>
              </a:tr>
              <a:tr h="208840">
                <a:tc>
                  <a:txBody>
                    <a:bodyPr/>
                    <a:lstStyle/>
                    <a:p>
                      <a:r>
                        <a:rPr lang="es-MX" sz="1200" b="1">
                          <a:solidFill>
                            <a:schemeClr val="bg1">
                              <a:lumMod val="95000"/>
                            </a:schemeClr>
                          </a:solidFill>
                        </a:rPr>
                        <a:t>Francia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1</a:t>
                      </a:r>
                    </a:p>
                  </a:txBody>
                  <a:tcPr marL="23311" marR="23311" marT="11655" marB="11655" anchor="ctr">
                    <a:solidFill>
                      <a:schemeClr val="bg1">
                        <a:lumMod val="65000"/>
                      </a:schemeClr>
                    </a:solidFill>
                  </a:tcPr>
                </a:tc>
                <a:extLst>
                  <a:ext uri="{0D108BD9-81ED-4DB2-BD59-A6C34878D82A}">
                    <a16:rowId xmlns:a16="http://schemas.microsoft.com/office/drawing/2014/main" xmlns="" val="976566935"/>
                  </a:ext>
                </a:extLst>
              </a:tr>
              <a:tr h="208840">
                <a:tc>
                  <a:txBody>
                    <a:bodyPr/>
                    <a:lstStyle/>
                    <a:p>
                      <a:r>
                        <a:rPr lang="es-MX" sz="1200" b="1">
                          <a:solidFill>
                            <a:schemeClr val="bg1">
                              <a:lumMod val="95000"/>
                            </a:schemeClr>
                          </a:solidFill>
                        </a:rPr>
                        <a:t>Irán</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1</a:t>
                      </a:r>
                    </a:p>
                  </a:txBody>
                  <a:tcPr marL="23311" marR="23311" marT="11655" marB="11655" anchor="ctr">
                    <a:solidFill>
                      <a:schemeClr val="bg1">
                        <a:lumMod val="65000"/>
                      </a:schemeClr>
                    </a:solidFill>
                  </a:tcPr>
                </a:tc>
                <a:extLst>
                  <a:ext uri="{0D108BD9-81ED-4DB2-BD59-A6C34878D82A}">
                    <a16:rowId xmlns:a16="http://schemas.microsoft.com/office/drawing/2014/main" xmlns="" val="1653309513"/>
                  </a:ext>
                </a:extLst>
              </a:tr>
              <a:tr h="208840">
                <a:tc>
                  <a:txBody>
                    <a:bodyPr/>
                    <a:lstStyle/>
                    <a:p>
                      <a:r>
                        <a:rPr lang="es-MX" sz="1200" b="1">
                          <a:solidFill>
                            <a:schemeClr val="bg1">
                              <a:lumMod val="95000"/>
                            </a:schemeClr>
                          </a:solidFill>
                        </a:rPr>
                        <a:t>Noruega</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1</a:t>
                      </a:r>
                    </a:p>
                  </a:txBody>
                  <a:tcPr marL="23311" marR="23311" marT="11655" marB="11655" anchor="ctr">
                    <a:solidFill>
                      <a:schemeClr val="bg1">
                        <a:lumMod val="65000"/>
                      </a:schemeClr>
                    </a:solidFill>
                  </a:tcPr>
                </a:tc>
                <a:extLst>
                  <a:ext uri="{0D108BD9-81ED-4DB2-BD59-A6C34878D82A}">
                    <a16:rowId xmlns:a16="http://schemas.microsoft.com/office/drawing/2014/main" xmlns="" val="127780171"/>
                  </a:ext>
                </a:extLst>
              </a:tr>
              <a:tr h="208840">
                <a:tc>
                  <a:txBody>
                    <a:bodyPr/>
                    <a:lstStyle/>
                    <a:p>
                      <a:r>
                        <a:rPr lang="es-MX" sz="1200" b="1">
                          <a:solidFill>
                            <a:schemeClr val="bg1">
                              <a:lumMod val="95000"/>
                            </a:schemeClr>
                          </a:solidFill>
                        </a:rPr>
                        <a:t>Panamá</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1</a:t>
                      </a:r>
                    </a:p>
                  </a:txBody>
                  <a:tcPr marL="23311" marR="23311" marT="11655" marB="11655" anchor="ctr">
                    <a:solidFill>
                      <a:schemeClr val="bg1">
                        <a:lumMod val="65000"/>
                      </a:schemeClr>
                    </a:solidFill>
                  </a:tcPr>
                </a:tc>
                <a:extLst>
                  <a:ext uri="{0D108BD9-81ED-4DB2-BD59-A6C34878D82A}">
                    <a16:rowId xmlns:a16="http://schemas.microsoft.com/office/drawing/2014/main" xmlns="" val="3404669008"/>
                  </a:ext>
                </a:extLst>
              </a:tr>
              <a:tr h="208840">
                <a:tc>
                  <a:txBody>
                    <a:bodyPr/>
                    <a:lstStyle/>
                    <a:p>
                      <a:r>
                        <a:rPr lang="es-MX" sz="1200" b="1" dirty="0">
                          <a:solidFill>
                            <a:schemeClr val="bg1">
                              <a:lumMod val="95000"/>
                            </a:schemeClr>
                          </a:solidFill>
                        </a:rPr>
                        <a:t>Puerto Rico</a:t>
                      </a:r>
                    </a:p>
                  </a:txBody>
                  <a:tcPr marL="23311" marR="23311" marT="11655" marB="11655" anchor="ctr">
                    <a:solidFill>
                      <a:schemeClr val="bg1">
                        <a:lumMod val="65000"/>
                      </a:schemeClr>
                    </a:solidFill>
                  </a:tcPr>
                </a:tc>
                <a:tc>
                  <a:txBody>
                    <a:bodyPr/>
                    <a:lstStyle/>
                    <a:p>
                      <a:r>
                        <a:rPr lang="es-MX" sz="1200" b="1" dirty="0">
                          <a:solidFill>
                            <a:schemeClr val="bg1">
                              <a:lumMod val="95000"/>
                            </a:schemeClr>
                          </a:solidFill>
                        </a:rPr>
                        <a:t>1</a:t>
                      </a:r>
                    </a:p>
                  </a:txBody>
                  <a:tcPr marL="23311" marR="23311" marT="11655" marB="11655" anchor="ctr">
                    <a:solidFill>
                      <a:schemeClr val="bg1">
                        <a:lumMod val="65000"/>
                      </a:schemeClr>
                    </a:solidFill>
                  </a:tcPr>
                </a:tc>
                <a:extLst>
                  <a:ext uri="{0D108BD9-81ED-4DB2-BD59-A6C34878D82A}">
                    <a16:rowId xmlns:a16="http://schemas.microsoft.com/office/drawing/2014/main" xmlns="" val="4293771090"/>
                  </a:ext>
                </a:extLst>
              </a:tr>
            </a:tbl>
          </a:graphicData>
        </a:graphic>
      </p:graphicFrame>
      <p:cxnSp>
        <p:nvCxnSpPr>
          <p:cNvPr id="12" name="Conector recto de flecha 11"/>
          <p:cNvCxnSpPr/>
          <p:nvPr/>
        </p:nvCxnSpPr>
        <p:spPr>
          <a:xfrm flipV="1">
            <a:off x="2405418" y="3231962"/>
            <a:ext cx="4350224" cy="15353"/>
          </a:xfrm>
          <a:prstGeom prst="straightConnector1">
            <a:avLst/>
          </a:prstGeom>
          <a:ln w="104775">
            <a:tailEnd type="triangle"/>
          </a:ln>
          <a:effectLst>
            <a:outerShdw blurRad="50800" dist="1270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32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1.38889E-6 -1.48148E-6 L 0.00313 -1.00208 " pathEditMode="relative" rAng="0" ptsTypes="AA">
                                      <p:cBhvr>
                                        <p:cTn id="16" dur="2000" fill="hold"/>
                                        <p:tgtEl>
                                          <p:spTgt spid="7"/>
                                        </p:tgtEl>
                                        <p:attrNameLst>
                                          <p:attrName>ppt_x</p:attrName>
                                          <p:attrName>ppt_y</p:attrName>
                                        </p:attrNameLst>
                                      </p:cBhvr>
                                      <p:rCtr x="156" y="-50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4333" t="10854" r="15614" b="11029"/>
          <a:stretch/>
        </p:blipFill>
        <p:spPr>
          <a:xfrm>
            <a:off x="240632" y="857250"/>
            <a:ext cx="7610777" cy="5143500"/>
          </a:xfrm>
          <a:prstGeom prst="rect">
            <a:avLst/>
          </a:prstGeom>
        </p:spPr>
      </p:pic>
      <p:sp>
        <p:nvSpPr>
          <p:cNvPr id="5" name="CuadroTexto 21"/>
          <p:cNvSpPr txBox="1"/>
          <p:nvPr/>
        </p:nvSpPr>
        <p:spPr>
          <a:xfrm>
            <a:off x="331672" y="857250"/>
            <a:ext cx="2796539" cy="300082"/>
          </a:xfrm>
          <a:prstGeom prst="rect">
            <a:avLst/>
          </a:prstGeom>
          <a:solidFill>
            <a:srgbClr val="002060"/>
          </a:solidFill>
        </p:spPr>
        <p:txBody>
          <a:bodyPr wrap="square" rtlCol="0">
            <a:spAutoFit/>
          </a:bodyPr>
          <a:lstStyle/>
          <a:p>
            <a:r>
              <a:rPr lang="es-MX" sz="1350" b="1" dirty="0">
                <a:solidFill>
                  <a:schemeClr val="bg1"/>
                </a:solidFill>
              </a:rPr>
              <a:t>Tasa de autoría exógena</a:t>
            </a:r>
            <a:endParaRPr lang="es-MX" sz="1350" b="1" dirty="0">
              <a:solidFill>
                <a:schemeClr val="bg1"/>
              </a:solidFill>
            </a:endParaRPr>
          </a:p>
        </p:txBody>
      </p:sp>
      <p:grpSp>
        <p:nvGrpSpPr>
          <p:cNvPr id="8" name="Grupo 7"/>
          <p:cNvGrpSpPr/>
          <p:nvPr/>
        </p:nvGrpSpPr>
        <p:grpSpPr>
          <a:xfrm>
            <a:off x="-60157" y="1549683"/>
            <a:ext cx="2382252" cy="4451068"/>
            <a:chOff x="-80209" y="923243"/>
            <a:chExt cx="3176336" cy="5934757"/>
          </a:xfrm>
        </p:grpSpPr>
        <p:pic>
          <p:nvPicPr>
            <p:cNvPr id="6" name="Imagen 5"/>
            <p:cNvPicPr>
              <a:picLocks noChangeAspect="1"/>
            </p:cNvPicPr>
            <p:nvPr/>
          </p:nvPicPr>
          <p:blipFill rotWithShape="1">
            <a:blip r:embed="rId3"/>
            <a:srcRect l="37954" t="18901" r="39474" b="16269"/>
            <a:stretch/>
          </p:blipFill>
          <p:spPr>
            <a:xfrm>
              <a:off x="-1" y="1300414"/>
              <a:ext cx="3096126" cy="5557586"/>
            </a:xfrm>
            <a:prstGeom prst="rect">
              <a:avLst/>
            </a:prstGeom>
          </p:spPr>
        </p:pic>
        <p:sp>
          <p:nvSpPr>
            <p:cNvPr id="7" name="CuadroTexto 6"/>
            <p:cNvSpPr txBox="1"/>
            <p:nvPr/>
          </p:nvSpPr>
          <p:spPr>
            <a:xfrm>
              <a:off x="-80209" y="923243"/>
              <a:ext cx="3176336" cy="492443"/>
            </a:xfrm>
            <a:prstGeom prst="rect">
              <a:avLst/>
            </a:prstGeom>
            <a:solidFill>
              <a:srgbClr val="002060"/>
            </a:solidFill>
          </p:spPr>
          <p:txBody>
            <a:bodyPr wrap="square" rtlCol="0">
              <a:spAutoFit/>
            </a:bodyPr>
            <a:lstStyle/>
            <a:p>
              <a:r>
                <a:rPr lang="es-MX" b="1" dirty="0">
                  <a:solidFill>
                    <a:schemeClr val="bg1"/>
                  </a:solidFill>
                </a:rPr>
                <a:t>Rev. Geológica de Chile</a:t>
              </a:r>
              <a:endParaRPr lang="es-MX" b="1" dirty="0">
                <a:solidFill>
                  <a:schemeClr val="bg1"/>
                </a:solidFill>
              </a:endParaRPr>
            </a:p>
          </p:txBody>
        </p:sp>
      </p:grpSp>
      <p:grpSp>
        <p:nvGrpSpPr>
          <p:cNvPr id="16" name="Grupo 15"/>
          <p:cNvGrpSpPr/>
          <p:nvPr/>
        </p:nvGrpSpPr>
        <p:grpSpPr>
          <a:xfrm>
            <a:off x="2310063" y="1537651"/>
            <a:ext cx="2502568" cy="4463100"/>
            <a:chOff x="3080084" y="907201"/>
            <a:chExt cx="3336757" cy="5950800"/>
          </a:xfrm>
        </p:grpSpPr>
        <p:pic>
          <p:nvPicPr>
            <p:cNvPr id="9" name="Imagen 8"/>
            <p:cNvPicPr>
              <a:picLocks noChangeAspect="1"/>
            </p:cNvPicPr>
            <p:nvPr/>
          </p:nvPicPr>
          <p:blipFill rotWithShape="1">
            <a:blip r:embed="rId4"/>
            <a:srcRect l="37836" t="18421" r="37953" b="14398"/>
            <a:stretch/>
          </p:blipFill>
          <p:spPr>
            <a:xfrm>
              <a:off x="3096125" y="1384909"/>
              <a:ext cx="3320716" cy="5473092"/>
            </a:xfrm>
            <a:prstGeom prst="rect">
              <a:avLst/>
            </a:prstGeom>
          </p:spPr>
        </p:pic>
        <p:sp>
          <p:nvSpPr>
            <p:cNvPr id="10" name="CuadroTexto 9"/>
            <p:cNvSpPr txBox="1"/>
            <p:nvPr/>
          </p:nvSpPr>
          <p:spPr>
            <a:xfrm>
              <a:off x="3080084" y="907201"/>
              <a:ext cx="3336757" cy="492443"/>
            </a:xfrm>
            <a:prstGeom prst="rect">
              <a:avLst/>
            </a:prstGeom>
            <a:solidFill>
              <a:srgbClr val="FF0000"/>
            </a:solidFill>
          </p:spPr>
          <p:txBody>
            <a:bodyPr wrap="square" rtlCol="0">
              <a:spAutoFit/>
            </a:bodyPr>
            <a:lstStyle/>
            <a:p>
              <a:pPr algn="ctr"/>
              <a:r>
                <a:rPr lang="es-MX" b="1" dirty="0"/>
                <a:t>Revista geofísica</a:t>
              </a:r>
              <a:endParaRPr lang="es-MX" b="1" dirty="0"/>
            </a:p>
          </p:txBody>
        </p:sp>
      </p:grpSp>
      <p:grpSp>
        <p:nvGrpSpPr>
          <p:cNvPr id="17" name="Grupo 16"/>
          <p:cNvGrpSpPr/>
          <p:nvPr/>
        </p:nvGrpSpPr>
        <p:grpSpPr>
          <a:xfrm>
            <a:off x="4812631" y="1537650"/>
            <a:ext cx="2178518" cy="4463100"/>
            <a:chOff x="6416841" y="907200"/>
            <a:chExt cx="2904691" cy="5950800"/>
          </a:xfrm>
        </p:grpSpPr>
        <p:sp>
          <p:nvSpPr>
            <p:cNvPr id="11" name="CuadroTexto 10"/>
            <p:cNvSpPr txBox="1"/>
            <p:nvPr/>
          </p:nvSpPr>
          <p:spPr>
            <a:xfrm>
              <a:off x="6416841" y="907200"/>
              <a:ext cx="2904691" cy="492443"/>
            </a:xfrm>
            <a:prstGeom prst="rect">
              <a:avLst/>
            </a:prstGeom>
            <a:solidFill>
              <a:srgbClr val="FFC000"/>
            </a:solidFill>
          </p:spPr>
          <p:txBody>
            <a:bodyPr wrap="square" rtlCol="0">
              <a:spAutoFit/>
            </a:bodyPr>
            <a:lstStyle/>
            <a:p>
              <a:pPr algn="ctr"/>
              <a:r>
                <a:rPr lang="es-MX" b="1" dirty="0"/>
                <a:t>Revista cartográfica</a:t>
              </a:r>
              <a:endParaRPr lang="es-MX" b="1" dirty="0"/>
            </a:p>
          </p:txBody>
        </p:sp>
        <p:pic>
          <p:nvPicPr>
            <p:cNvPr id="13" name="Imagen 12"/>
            <p:cNvPicPr>
              <a:picLocks noChangeAspect="1"/>
            </p:cNvPicPr>
            <p:nvPr/>
          </p:nvPicPr>
          <p:blipFill rotWithShape="1">
            <a:blip r:embed="rId5"/>
            <a:srcRect l="37953" t="18982" r="38305" b="23193"/>
            <a:stretch/>
          </p:blipFill>
          <p:spPr>
            <a:xfrm>
              <a:off x="6416841" y="1368866"/>
              <a:ext cx="2904691" cy="5489134"/>
            </a:xfrm>
            <a:prstGeom prst="rect">
              <a:avLst/>
            </a:prstGeom>
          </p:spPr>
        </p:pic>
      </p:grpSp>
      <p:grpSp>
        <p:nvGrpSpPr>
          <p:cNvPr id="18" name="Grupo 17"/>
          <p:cNvGrpSpPr/>
          <p:nvPr/>
        </p:nvGrpSpPr>
        <p:grpSpPr>
          <a:xfrm>
            <a:off x="6991150" y="1537649"/>
            <a:ext cx="2152851" cy="4463102"/>
            <a:chOff x="9321533" y="907199"/>
            <a:chExt cx="2870468" cy="5950802"/>
          </a:xfrm>
        </p:grpSpPr>
        <p:pic>
          <p:nvPicPr>
            <p:cNvPr id="14" name="Imagen 13"/>
            <p:cNvPicPr>
              <a:picLocks noChangeAspect="1"/>
            </p:cNvPicPr>
            <p:nvPr/>
          </p:nvPicPr>
          <p:blipFill rotWithShape="1">
            <a:blip r:embed="rId6"/>
            <a:srcRect l="38421" t="19545" r="40176" b="14397"/>
            <a:stretch/>
          </p:blipFill>
          <p:spPr>
            <a:xfrm>
              <a:off x="9321534" y="1368865"/>
              <a:ext cx="2870466" cy="5489136"/>
            </a:xfrm>
            <a:prstGeom prst="rect">
              <a:avLst/>
            </a:prstGeom>
          </p:spPr>
        </p:pic>
        <p:sp>
          <p:nvSpPr>
            <p:cNvPr id="15" name="CuadroTexto 14"/>
            <p:cNvSpPr txBox="1"/>
            <p:nvPr/>
          </p:nvSpPr>
          <p:spPr>
            <a:xfrm>
              <a:off x="9321533" y="907199"/>
              <a:ext cx="2870468" cy="492443"/>
            </a:xfrm>
            <a:prstGeom prst="rect">
              <a:avLst/>
            </a:prstGeom>
            <a:solidFill>
              <a:srgbClr val="92D050"/>
            </a:solidFill>
          </p:spPr>
          <p:txBody>
            <a:bodyPr wrap="square" rtlCol="0">
              <a:spAutoFit/>
            </a:bodyPr>
            <a:lstStyle/>
            <a:p>
              <a:pPr algn="ctr"/>
              <a:r>
                <a:rPr lang="es-MX" b="1" dirty="0"/>
                <a:t>Atmósfera</a:t>
              </a:r>
              <a:endParaRPr lang="es-MX" b="1" dirty="0"/>
            </a:p>
          </p:txBody>
        </p:sp>
      </p:grpSp>
      <p:sp>
        <p:nvSpPr>
          <p:cNvPr id="74" name="CuadroTexto 73"/>
          <p:cNvSpPr txBox="1"/>
          <p:nvPr/>
        </p:nvSpPr>
        <p:spPr>
          <a:xfrm>
            <a:off x="-60157" y="788538"/>
            <a:ext cx="3019924" cy="830997"/>
          </a:xfrm>
          <a:prstGeom prst="rect">
            <a:avLst/>
          </a:prstGeom>
          <a:solidFill>
            <a:srgbClr val="FFD966"/>
          </a:solidFill>
        </p:spPr>
        <p:txBody>
          <a:bodyPr wrap="square" rtlCol="0">
            <a:spAutoFit/>
          </a:bodyPr>
          <a:lstStyle/>
          <a:p>
            <a:endParaRPr lang="es-MX" b="1" dirty="0"/>
          </a:p>
          <a:p>
            <a:pPr algn="ctr"/>
            <a:r>
              <a:rPr lang="es-MX" sz="3000" b="1" dirty="0"/>
              <a:t>Revistas locales</a:t>
            </a:r>
            <a:endParaRPr lang="es-MX" sz="3000" b="1" dirty="0"/>
          </a:p>
        </p:txBody>
      </p:sp>
      <p:sp>
        <p:nvSpPr>
          <p:cNvPr id="75" name="CuadroTexto 74"/>
          <p:cNvSpPr txBox="1"/>
          <p:nvPr/>
        </p:nvSpPr>
        <p:spPr>
          <a:xfrm>
            <a:off x="2959770" y="799407"/>
            <a:ext cx="3186954" cy="800219"/>
          </a:xfrm>
          <a:prstGeom prst="rect">
            <a:avLst/>
          </a:prstGeom>
          <a:solidFill>
            <a:schemeClr val="accent1">
              <a:lumMod val="60000"/>
              <a:lumOff val="40000"/>
            </a:schemeClr>
          </a:solidFill>
        </p:spPr>
        <p:txBody>
          <a:bodyPr wrap="square" rtlCol="0">
            <a:spAutoFit/>
          </a:bodyPr>
          <a:lstStyle/>
          <a:p>
            <a:endParaRPr lang="es-MX" b="1" dirty="0"/>
          </a:p>
          <a:p>
            <a:pPr algn="ctr"/>
            <a:r>
              <a:rPr lang="es-MX" sz="2800" b="1" dirty="0"/>
              <a:t>Revistas regionales</a:t>
            </a:r>
            <a:endParaRPr lang="es-MX" sz="2800" b="1" dirty="0"/>
          </a:p>
        </p:txBody>
      </p:sp>
      <p:sp>
        <p:nvSpPr>
          <p:cNvPr id="76" name="CuadroTexto 75"/>
          <p:cNvSpPr txBox="1"/>
          <p:nvPr/>
        </p:nvSpPr>
        <p:spPr>
          <a:xfrm>
            <a:off x="6146724" y="792197"/>
            <a:ext cx="2997277" cy="830997"/>
          </a:xfrm>
          <a:prstGeom prst="rect">
            <a:avLst/>
          </a:prstGeom>
          <a:solidFill>
            <a:srgbClr val="FF0000"/>
          </a:solidFill>
        </p:spPr>
        <p:txBody>
          <a:bodyPr wrap="square" rtlCol="0">
            <a:spAutoFit/>
          </a:bodyPr>
          <a:lstStyle/>
          <a:p>
            <a:endParaRPr lang="es-MX" b="1" dirty="0"/>
          </a:p>
          <a:p>
            <a:pPr algn="ctr"/>
            <a:r>
              <a:rPr lang="es-MX" sz="3000" b="1" dirty="0"/>
              <a:t>Revistas </a:t>
            </a:r>
            <a:r>
              <a:rPr lang="es-MX" sz="3000" b="1" dirty="0" err="1"/>
              <a:t>intls</a:t>
            </a:r>
            <a:r>
              <a:rPr lang="es-MX" sz="3000" b="1" dirty="0"/>
              <a:t>.</a:t>
            </a:r>
            <a:endParaRPr lang="es-MX" sz="3000" b="1" dirty="0"/>
          </a:p>
        </p:txBody>
      </p:sp>
      <p:sp>
        <p:nvSpPr>
          <p:cNvPr id="77" name="Rectángulo 76"/>
          <p:cNvSpPr/>
          <p:nvPr/>
        </p:nvSpPr>
        <p:spPr>
          <a:xfrm>
            <a:off x="-22987" y="2757008"/>
            <a:ext cx="1453409" cy="167280"/>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78" name="Rectángulo 77"/>
          <p:cNvSpPr/>
          <p:nvPr/>
        </p:nvSpPr>
        <p:spPr>
          <a:xfrm>
            <a:off x="7022" y="3101845"/>
            <a:ext cx="1427744" cy="182454"/>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79" name="Rectángulo 78"/>
          <p:cNvSpPr/>
          <p:nvPr/>
        </p:nvSpPr>
        <p:spPr>
          <a:xfrm>
            <a:off x="11855" y="3278568"/>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0" name="Rectángulo 79"/>
          <p:cNvSpPr/>
          <p:nvPr/>
        </p:nvSpPr>
        <p:spPr>
          <a:xfrm>
            <a:off x="5889" y="3597873"/>
            <a:ext cx="1409498" cy="165620"/>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1" name="Rectángulo 80"/>
          <p:cNvSpPr/>
          <p:nvPr/>
        </p:nvSpPr>
        <p:spPr>
          <a:xfrm>
            <a:off x="11855" y="3783537"/>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2" name="Rectángulo 81"/>
          <p:cNvSpPr/>
          <p:nvPr/>
        </p:nvSpPr>
        <p:spPr>
          <a:xfrm>
            <a:off x="-9203" y="3973566"/>
            <a:ext cx="1424590" cy="143227"/>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3" name="Rectángulo 82"/>
          <p:cNvSpPr/>
          <p:nvPr/>
        </p:nvSpPr>
        <p:spPr>
          <a:xfrm>
            <a:off x="-4961" y="4125640"/>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4" name="Rectángulo 83"/>
          <p:cNvSpPr/>
          <p:nvPr/>
        </p:nvSpPr>
        <p:spPr>
          <a:xfrm>
            <a:off x="-3338" y="4283437"/>
            <a:ext cx="1411957" cy="186437"/>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5" name="Rectángulo 84"/>
          <p:cNvSpPr/>
          <p:nvPr/>
        </p:nvSpPr>
        <p:spPr>
          <a:xfrm>
            <a:off x="-5" y="4469875"/>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6" name="Rectángulo 85"/>
          <p:cNvSpPr/>
          <p:nvPr/>
        </p:nvSpPr>
        <p:spPr>
          <a:xfrm>
            <a:off x="-2" y="4645355"/>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7" name="Rectángulo 86"/>
          <p:cNvSpPr/>
          <p:nvPr/>
        </p:nvSpPr>
        <p:spPr>
          <a:xfrm>
            <a:off x="11855" y="4808532"/>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8" name="Rectángulo 87"/>
          <p:cNvSpPr/>
          <p:nvPr/>
        </p:nvSpPr>
        <p:spPr>
          <a:xfrm>
            <a:off x="5087" y="4984012"/>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9" name="Rectángulo 88"/>
          <p:cNvSpPr/>
          <p:nvPr/>
        </p:nvSpPr>
        <p:spPr>
          <a:xfrm>
            <a:off x="11855" y="5345851"/>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0" name="Rectángulo 89"/>
          <p:cNvSpPr/>
          <p:nvPr/>
        </p:nvSpPr>
        <p:spPr>
          <a:xfrm>
            <a:off x="16192" y="5498843"/>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1" name="Rectángulo 90"/>
          <p:cNvSpPr/>
          <p:nvPr/>
        </p:nvSpPr>
        <p:spPr>
          <a:xfrm>
            <a:off x="-5" y="2948014"/>
            <a:ext cx="1434771" cy="156134"/>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2" name="Rectángulo 91"/>
          <p:cNvSpPr/>
          <p:nvPr/>
        </p:nvSpPr>
        <p:spPr>
          <a:xfrm>
            <a:off x="2327051" y="5516383"/>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3" name="Rectángulo 92"/>
          <p:cNvSpPr/>
          <p:nvPr/>
        </p:nvSpPr>
        <p:spPr>
          <a:xfrm>
            <a:off x="2320184" y="5685907"/>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4" name="Rectángulo 93"/>
          <p:cNvSpPr/>
          <p:nvPr/>
        </p:nvSpPr>
        <p:spPr>
          <a:xfrm>
            <a:off x="2324806" y="5847916"/>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5" name="Rectángulo 94"/>
          <p:cNvSpPr/>
          <p:nvPr/>
        </p:nvSpPr>
        <p:spPr>
          <a:xfrm>
            <a:off x="2310063" y="4720219"/>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6" name="Rectángulo 95"/>
          <p:cNvSpPr/>
          <p:nvPr/>
        </p:nvSpPr>
        <p:spPr>
          <a:xfrm>
            <a:off x="2318274" y="4543388"/>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7" name="Rectángulo 96"/>
          <p:cNvSpPr/>
          <p:nvPr/>
        </p:nvSpPr>
        <p:spPr>
          <a:xfrm>
            <a:off x="2314883" y="4388686"/>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8" name="Rectángulo 97"/>
          <p:cNvSpPr/>
          <p:nvPr/>
        </p:nvSpPr>
        <p:spPr>
          <a:xfrm>
            <a:off x="2347207" y="3763928"/>
            <a:ext cx="1403532" cy="29322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9" name="Rectángulo 98"/>
          <p:cNvSpPr/>
          <p:nvPr/>
        </p:nvSpPr>
        <p:spPr>
          <a:xfrm>
            <a:off x="6988136" y="2288342"/>
            <a:ext cx="1403532" cy="27595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0" name="Rectángulo 99"/>
          <p:cNvSpPr/>
          <p:nvPr/>
        </p:nvSpPr>
        <p:spPr>
          <a:xfrm>
            <a:off x="6988136" y="2576008"/>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1" name="Rectángulo 100"/>
          <p:cNvSpPr/>
          <p:nvPr/>
        </p:nvSpPr>
        <p:spPr>
          <a:xfrm>
            <a:off x="6991147" y="2734040"/>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2" name="Rectángulo 101"/>
          <p:cNvSpPr/>
          <p:nvPr/>
        </p:nvSpPr>
        <p:spPr>
          <a:xfrm>
            <a:off x="6988136" y="3074261"/>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3" name="Rectángulo 102"/>
          <p:cNvSpPr/>
          <p:nvPr/>
        </p:nvSpPr>
        <p:spPr>
          <a:xfrm>
            <a:off x="6982937" y="3577941"/>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4" name="Rectángulo 103"/>
          <p:cNvSpPr/>
          <p:nvPr/>
        </p:nvSpPr>
        <p:spPr>
          <a:xfrm>
            <a:off x="6991148" y="3899379"/>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5" name="Rectángulo 104"/>
          <p:cNvSpPr/>
          <p:nvPr/>
        </p:nvSpPr>
        <p:spPr>
          <a:xfrm>
            <a:off x="6984876" y="4068025"/>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6" name="Rectángulo 105"/>
          <p:cNvSpPr/>
          <p:nvPr/>
        </p:nvSpPr>
        <p:spPr>
          <a:xfrm>
            <a:off x="6991148" y="4226707"/>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7" name="Rectángulo 106"/>
          <p:cNvSpPr/>
          <p:nvPr/>
        </p:nvSpPr>
        <p:spPr>
          <a:xfrm>
            <a:off x="6991149" y="4385614"/>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8" name="Rectángulo 107"/>
          <p:cNvSpPr/>
          <p:nvPr/>
        </p:nvSpPr>
        <p:spPr>
          <a:xfrm>
            <a:off x="7001071" y="4564193"/>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9" name="Rectángulo 108"/>
          <p:cNvSpPr/>
          <p:nvPr/>
        </p:nvSpPr>
        <p:spPr>
          <a:xfrm>
            <a:off x="6998315" y="4722907"/>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0" name="Rectángulo 109"/>
          <p:cNvSpPr/>
          <p:nvPr/>
        </p:nvSpPr>
        <p:spPr>
          <a:xfrm>
            <a:off x="7004078" y="4885062"/>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1" name="Rectángulo 110"/>
          <p:cNvSpPr/>
          <p:nvPr/>
        </p:nvSpPr>
        <p:spPr>
          <a:xfrm>
            <a:off x="6998315" y="5071823"/>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2" name="Rectángulo 111"/>
          <p:cNvSpPr/>
          <p:nvPr/>
        </p:nvSpPr>
        <p:spPr>
          <a:xfrm>
            <a:off x="7003282" y="5246832"/>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3" name="Rectángulo 112"/>
          <p:cNvSpPr/>
          <p:nvPr/>
        </p:nvSpPr>
        <p:spPr>
          <a:xfrm>
            <a:off x="7007186" y="5409919"/>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4" name="Rectángulo 113"/>
          <p:cNvSpPr/>
          <p:nvPr/>
        </p:nvSpPr>
        <p:spPr>
          <a:xfrm>
            <a:off x="7003282" y="5577730"/>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5" name="Rectángulo 114"/>
          <p:cNvSpPr/>
          <p:nvPr/>
        </p:nvSpPr>
        <p:spPr>
          <a:xfrm>
            <a:off x="7003282" y="5755578"/>
            <a:ext cx="1403532" cy="245172"/>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6" name="Rectángulo 115"/>
          <p:cNvSpPr/>
          <p:nvPr/>
        </p:nvSpPr>
        <p:spPr>
          <a:xfrm>
            <a:off x="2344073" y="3590170"/>
            <a:ext cx="1406666" cy="173759"/>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7" name="Rectángulo 116"/>
          <p:cNvSpPr/>
          <p:nvPr/>
        </p:nvSpPr>
        <p:spPr>
          <a:xfrm>
            <a:off x="4816064" y="5777564"/>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8" name="Rectángulo 117"/>
          <p:cNvSpPr/>
          <p:nvPr/>
        </p:nvSpPr>
        <p:spPr>
          <a:xfrm>
            <a:off x="4821407" y="5567694"/>
            <a:ext cx="1392845" cy="186753"/>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9" name="Rectángulo 118"/>
          <p:cNvSpPr/>
          <p:nvPr/>
        </p:nvSpPr>
        <p:spPr>
          <a:xfrm>
            <a:off x="4811300" y="5404606"/>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0" name="Rectángulo 119"/>
          <p:cNvSpPr/>
          <p:nvPr/>
        </p:nvSpPr>
        <p:spPr>
          <a:xfrm>
            <a:off x="4811300" y="5227140"/>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1" name="Rectángulo 120"/>
          <p:cNvSpPr/>
          <p:nvPr/>
        </p:nvSpPr>
        <p:spPr>
          <a:xfrm>
            <a:off x="4829672" y="4669950"/>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2" name="Rectángulo 121"/>
          <p:cNvSpPr/>
          <p:nvPr/>
        </p:nvSpPr>
        <p:spPr>
          <a:xfrm>
            <a:off x="4821873" y="3878273"/>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3" name="Rectángulo 122"/>
          <p:cNvSpPr/>
          <p:nvPr/>
        </p:nvSpPr>
        <p:spPr>
          <a:xfrm>
            <a:off x="4814116" y="3699272"/>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4" name="Rectángulo 123"/>
          <p:cNvSpPr/>
          <p:nvPr/>
        </p:nvSpPr>
        <p:spPr>
          <a:xfrm>
            <a:off x="4821873" y="3518386"/>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5" name="Rectángulo 124"/>
          <p:cNvSpPr/>
          <p:nvPr/>
        </p:nvSpPr>
        <p:spPr>
          <a:xfrm>
            <a:off x="4823656" y="2766645"/>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6" name="Rectángulo 125"/>
          <p:cNvSpPr/>
          <p:nvPr/>
        </p:nvSpPr>
        <p:spPr>
          <a:xfrm>
            <a:off x="4829672" y="2209455"/>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7" name="Rectángulo 126"/>
          <p:cNvSpPr/>
          <p:nvPr/>
        </p:nvSpPr>
        <p:spPr>
          <a:xfrm>
            <a:off x="2314883" y="5170609"/>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8" name="Rectángulo 127"/>
          <p:cNvSpPr/>
          <p:nvPr/>
        </p:nvSpPr>
        <p:spPr>
          <a:xfrm>
            <a:off x="2323717" y="5342625"/>
            <a:ext cx="1403532" cy="157775"/>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9" name="Rectángulo 128"/>
          <p:cNvSpPr/>
          <p:nvPr/>
        </p:nvSpPr>
        <p:spPr>
          <a:xfrm>
            <a:off x="4065" y="2450889"/>
            <a:ext cx="1426357" cy="298978"/>
          </a:xfrm>
          <a:prstGeom prst="rect">
            <a:avLst/>
          </a:prstGeom>
          <a:solidFill>
            <a:srgbClr val="FFD966">
              <a:alpha val="43137"/>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Tree>
    <p:extLst>
      <p:ext uri="{BB962C8B-B14F-4D97-AF65-F5344CB8AC3E}">
        <p14:creationId xmlns:p14="http://schemas.microsoft.com/office/powerpoint/2010/main" val="224303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ppt_y</p:attrName>
                                        </p:attrNameLst>
                                      </p:cBhvr>
                                      <p:tavLst>
                                        <p:tav tm="0">
                                          <p:val>
                                            <p:strVal val="#ppt_y+#ppt_h*1.125000"/>
                                          </p:val>
                                        </p:tav>
                                        <p:tav tm="100000">
                                          <p:val>
                                            <p:strVal val="#ppt_y"/>
                                          </p:val>
                                        </p:tav>
                                      </p:tavLst>
                                    </p:anim>
                                    <p:animEffect transition="in" filter="wipe(up)">
                                      <p:cBhvr>
                                        <p:cTn id="16" dur="500"/>
                                        <p:tgtEl>
                                          <p:spTgt spid="16"/>
                                        </p:tgtEl>
                                      </p:cBhvr>
                                    </p:animEffect>
                                  </p:childTnLst>
                                </p:cTn>
                              </p:par>
                              <p:par>
                                <p:cTn id="17" presetID="1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p:tgtEl>
                                          <p:spTgt spid="17"/>
                                        </p:tgtEl>
                                        <p:attrNameLst>
                                          <p:attrName>ppt_y</p:attrName>
                                        </p:attrNameLst>
                                      </p:cBhvr>
                                      <p:tavLst>
                                        <p:tav tm="0">
                                          <p:val>
                                            <p:strVal val="#ppt_y+#ppt_h*1.125000"/>
                                          </p:val>
                                        </p:tav>
                                        <p:tav tm="100000">
                                          <p:val>
                                            <p:strVal val="#ppt_y"/>
                                          </p:val>
                                        </p:tav>
                                      </p:tavLst>
                                    </p:anim>
                                    <p:animEffect transition="in" filter="wipe(up)">
                                      <p:cBhvr>
                                        <p:cTn id="20" dur="500"/>
                                        <p:tgtEl>
                                          <p:spTgt spid="17"/>
                                        </p:tgtEl>
                                      </p:cBhvr>
                                    </p:animEffect>
                                  </p:childTnLst>
                                </p:cTn>
                              </p:par>
                              <p:par>
                                <p:cTn id="21" presetID="1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p:tgtEl>
                                          <p:spTgt spid="18"/>
                                        </p:tgtEl>
                                        <p:attrNameLst>
                                          <p:attrName>ppt_y</p:attrName>
                                        </p:attrNameLst>
                                      </p:cBhvr>
                                      <p:tavLst>
                                        <p:tav tm="0">
                                          <p:val>
                                            <p:strVal val="#ppt_y+#ppt_h*1.125000"/>
                                          </p:val>
                                        </p:tav>
                                        <p:tav tm="100000">
                                          <p:val>
                                            <p:strVal val="#ppt_y"/>
                                          </p:val>
                                        </p:tav>
                                      </p:tavLst>
                                    </p:anim>
                                    <p:animEffect transition="in" filter="wipe(up)">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wipe(down)">
                                      <p:cBhvr>
                                        <p:cTn id="29" dur="500"/>
                                        <p:tgtEl>
                                          <p:spTgt spid="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wipe(down)">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wipe(down)">
                                      <p:cBhvr>
                                        <p:cTn id="39" dur="500"/>
                                        <p:tgtEl>
                                          <p:spTgt spid="7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down)">
                                      <p:cBhvr>
                                        <p:cTn id="42" dur="500"/>
                                        <p:tgtEl>
                                          <p:spTgt spid="78"/>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down)">
                                      <p:cBhvr>
                                        <p:cTn id="45" dur="500"/>
                                        <p:tgtEl>
                                          <p:spTgt spid="7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wipe(down)">
                                      <p:cBhvr>
                                        <p:cTn id="48" dur="500"/>
                                        <p:tgtEl>
                                          <p:spTgt spid="80"/>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down)">
                                      <p:cBhvr>
                                        <p:cTn id="51" dur="500"/>
                                        <p:tgtEl>
                                          <p:spTgt spid="8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down)">
                                      <p:cBhvr>
                                        <p:cTn id="54" dur="500"/>
                                        <p:tgtEl>
                                          <p:spTgt spid="8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down)">
                                      <p:cBhvr>
                                        <p:cTn id="57" dur="500"/>
                                        <p:tgtEl>
                                          <p:spTgt spid="8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wipe(down)">
                                      <p:cBhvr>
                                        <p:cTn id="60" dur="500"/>
                                        <p:tgtEl>
                                          <p:spTgt spid="8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down)">
                                      <p:cBhvr>
                                        <p:cTn id="63" dur="500"/>
                                        <p:tgtEl>
                                          <p:spTgt spid="8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wipe(down)">
                                      <p:cBhvr>
                                        <p:cTn id="66" dur="500"/>
                                        <p:tgtEl>
                                          <p:spTgt spid="8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wipe(down)">
                                      <p:cBhvr>
                                        <p:cTn id="69" dur="500"/>
                                        <p:tgtEl>
                                          <p:spTgt spid="8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wipe(down)">
                                      <p:cBhvr>
                                        <p:cTn id="72" dur="500"/>
                                        <p:tgtEl>
                                          <p:spTgt spid="8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down)">
                                      <p:cBhvr>
                                        <p:cTn id="75" dur="500"/>
                                        <p:tgtEl>
                                          <p:spTgt spid="8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down)">
                                      <p:cBhvr>
                                        <p:cTn id="78" dur="500"/>
                                        <p:tgtEl>
                                          <p:spTgt spid="9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wipe(down)">
                                      <p:cBhvr>
                                        <p:cTn id="81" dur="500"/>
                                        <p:tgtEl>
                                          <p:spTgt spid="9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wipe(down)">
                                      <p:cBhvr>
                                        <p:cTn id="84" dur="500"/>
                                        <p:tgtEl>
                                          <p:spTgt spid="9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wipe(down)">
                                      <p:cBhvr>
                                        <p:cTn id="87" dur="500"/>
                                        <p:tgtEl>
                                          <p:spTgt spid="93"/>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wipe(down)">
                                      <p:cBhvr>
                                        <p:cTn id="90" dur="500"/>
                                        <p:tgtEl>
                                          <p:spTgt spid="94"/>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down)">
                                      <p:cBhvr>
                                        <p:cTn id="93" dur="500"/>
                                        <p:tgtEl>
                                          <p:spTgt spid="9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96"/>
                                        </p:tgtEl>
                                        <p:attrNameLst>
                                          <p:attrName>style.visibility</p:attrName>
                                        </p:attrNameLst>
                                      </p:cBhvr>
                                      <p:to>
                                        <p:strVal val="visible"/>
                                      </p:to>
                                    </p:set>
                                    <p:animEffect transition="in" filter="wipe(down)">
                                      <p:cBhvr>
                                        <p:cTn id="96" dur="500"/>
                                        <p:tgtEl>
                                          <p:spTgt spid="96"/>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wipe(down)">
                                      <p:cBhvr>
                                        <p:cTn id="99" dur="500"/>
                                        <p:tgtEl>
                                          <p:spTgt spid="97"/>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98"/>
                                        </p:tgtEl>
                                        <p:attrNameLst>
                                          <p:attrName>style.visibility</p:attrName>
                                        </p:attrNameLst>
                                      </p:cBhvr>
                                      <p:to>
                                        <p:strVal val="visible"/>
                                      </p:to>
                                    </p:set>
                                    <p:animEffect transition="in" filter="wipe(down)">
                                      <p:cBhvr>
                                        <p:cTn id="102" dur="500"/>
                                        <p:tgtEl>
                                          <p:spTgt spid="98"/>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down)">
                                      <p:cBhvr>
                                        <p:cTn id="105" dur="500"/>
                                        <p:tgtEl>
                                          <p:spTgt spid="99"/>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00"/>
                                        </p:tgtEl>
                                        <p:attrNameLst>
                                          <p:attrName>style.visibility</p:attrName>
                                        </p:attrNameLst>
                                      </p:cBhvr>
                                      <p:to>
                                        <p:strVal val="visible"/>
                                      </p:to>
                                    </p:set>
                                    <p:animEffect transition="in" filter="wipe(down)">
                                      <p:cBhvr>
                                        <p:cTn id="108" dur="500"/>
                                        <p:tgtEl>
                                          <p:spTgt spid="100"/>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01"/>
                                        </p:tgtEl>
                                        <p:attrNameLst>
                                          <p:attrName>style.visibility</p:attrName>
                                        </p:attrNameLst>
                                      </p:cBhvr>
                                      <p:to>
                                        <p:strVal val="visible"/>
                                      </p:to>
                                    </p:set>
                                    <p:animEffect transition="in" filter="wipe(down)">
                                      <p:cBhvr>
                                        <p:cTn id="111" dur="500"/>
                                        <p:tgtEl>
                                          <p:spTgt spid="10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02"/>
                                        </p:tgtEl>
                                        <p:attrNameLst>
                                          <p:attrName>style.visibility</p:attrName>
                                        </p:attrNameLst>
                                      </p:cBhvr>
                                      <p:to>
                                        <p:strVal val="visible"/>
                                      </p:to>
                                    </p:set>
                                    <p:animEffect transition="in" filter="wipe(down)">
                                      <p:cBhvr>
                                        <p:cTn id="114" dur="500"/>
                                        <p:tgtEl>
                                          <p:spTgt spid="102"/>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animEffect transition="in" filter="wipe(down)">
                                      <p:cBhvr>
                                        <p:cTn id="117" dur="500"/>
                                        <p:tgtEl>
                                          <p:spTgt spid="103"/>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04"/>
                                        </p:tgtEl>
                                        <p:attrNameLst>
                                          <p:attrName>style.visibility</p:attrName>
                                        </p:attrNameLst>
                                      </p:cBhvr>
                                      <p:to>
                                        <p:strVal val="visible"/>
                                      </p:to>
                                    </p:set>
                                    <p:animEffect transition="in" filter="wipe(down)">
                                      <p:cBhvr>
                                        <p:cTn id="120" dur="500"/>
                                        <p:tgtEl>
                                          <p:spTgt spid="104"/>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05"/>
                                        </p:tgtEl>
                                        <p:attrNameLst>
                                          <p:attrName>style.visibility</p:attrName>
                                        </p:attrNameLst>
                                      </p:cBhvr>
                                      <p:to>
                                        <p:strVal val="visible"/>
                                      </p:to>
                                    </p:set>
                                    <p:animEffect transition="in" filter="wipe(down)">
                                      <p:cBhvr>
                                        <p:cTn id="123" dur="500"/>
                                        <p:tgtEl>
                                          <p:spTgt spid="105"/>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06"/>
                                        </p:tgtEl>
                                        <p:attrNameLst>
                                          <p:attrName>style.visibility</p:attrName>
                                        </p:attrNameLst>
                                      </p:cBhvr>
                                      <p:to>
                                        <p:strVal val="visible"/>
                                      </p:to>
                                    </p:set>
                                    <p:animEffect transition="in" filter="wipe(down)">
                                      <p:cBhvr>
                                        <p:cTn id="126" dur="500"/>
                                        <p:tgtEl>
                                          <p:spTgt spid="106"/>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07"/>
                                        </p:tgtEl>
                                        <p:attrNameLst>
                                          <p:attrName>style.visibility</p:attrName>
                                        </p:attrNameLst>
                                      </p:cBhvr>
                                      <p:to>
                                        <p:strVal val="visible"/>
                                      </p:to>
                                    </p:set>
                                    <p:animEffect transition="in" filter="wipe(down)">
                                      <p:cBhvr>
                                        <p:cTn id="129" dur="500"/>
                                        <p:tgtEl>
                                          <p:spTgt spid="107"/>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108"/>
                                        </p:tgtEl>
                                        <p:attrNameLst>
                                          <p:attrName>style.visibility</p:attrName>
                                        </p:attrNameLst>
                                      </p:cBhvr>
                                      <p:to>
                                        <p:strVal val="visible"/>
                                      </p:to>
                                    </p:set>
                                    <p:animEffect transition="in" filter="wipe(down)">
                                      <p:cBhvr>
                                        <p:cTn id="132" dur="500"/>
                                        <p:tgtEl>
                                          <p:spTgt spid="108"/>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09"/>
                                        </p:tgtEl>
                                        <p:attrNameLst>
                                          <p:attrName>style.visibility</p:attrName>
                                        </p:attrNameLst>
                                      </p:cBhvr>
                                      <p:to>
                                        <p:strVal val="visible"/>
                                      </p:to>
                                    </p:set>
                                    <p:animEffect transition="in" filter="wipe(down)">
                                      <p:cBhvr>
                                        <p:cTn id="135" dur="500"/>
                                        <p:tgtEl>
                                          <p:spTgt spid="109"/>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110"/>
                                        </p:tgtEl>
                                        <p:attrNameLst>
                                          <p:attrName>style.visibility</p:attrName>
                                        </p:attrNameLst>
                                      </p:cBhvr>
                                      <p:to>
                                        <p:strVal val="visible"/>
                                      </p:to>
                                    </p:set>
                                    <p:animEffect transition="in" filter="wipe(down)">
                                      <p:cBhvr>
                                        <p:cTn id="138" dur="500"/>
                                        <p:tgtEl>
                                          <p:spTgt spid="110"/>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111"/>
                                        </p:tgtEl>
                                        <p:attrNameLst>
                                          <p:attrName>style.visibility</p:attrName>
                                        </p:attrNameLst>
                                      </p:cBhvr>
                                      <p:to>
                                        <p:strVal val="visible"/>
                                      </p:to>
                                    </p:set>
                                    <p:animEffect transition="in" filter="wipe(down)">
                                      <p:cBhvr>
                                        <p:cTn id="141" dur="500"/>
                                        <p:tgtEl>
                                          <p:spTgt spid="111"/>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12"/>
                                        </p:tgtEl>
                                        <p:attrNameLst>
                                          <p:attrName>style.visibility</p:attrName>
                                        </p:attrNameLst>
                                      </p:cBhvr>
                                      <p:to>
                                        <p:strVal val="visible"/>
                                      </p:to>
                                    </p:set>
                                    <p:animEffect transition="in" filter="wipe(down)">
                                      <p:cBhvr>
                                        <p:cTn id="144" dur="500"/>
                                        <p:tgtEl>
                                          <p:spTgt spid="112"/>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13"/>
                                        </p:tgtEl>
                                        <p:attrNameLst>
                                          <p:attrName>style.visibility</p:attrName>
                                        </p:attrNameLst>
                                      </p:cBhvr>
                                      <p:to>
                                        <p:strVal val="visible"/>
                                      </p:to>
                                    </p:set>
                                    <p:animEffect transition="in" filter="wipe(down)">
                                      <p:cBhvr>
                                        <p:cTn id="147" dur="500"/>
                                        <p:tgtEl>
                                          <p:spTgt spid="113"/>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114"/>
                                        </p:tgtEl>
                                        <p:attrNameLst>
                                          <p:attrName>style.visibility</p:attrName>
                                        </p:attrNameLst>
                                      </p:cBhvr>
                                      <p:to>
                                        <p:strVal val="visible"/>
                                      </p:to>
                                    </p:set>
                                    <p:animEffect transition="in" filter="wipe(down)">
                                      <p:cBhvr>
                                        <p:cTn id="150" dur="500"/>
                                        <p:tgtEl>
                                          <p:spTgt spid="114"/>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115"/>
                                        </p:tgtEl>
                                        <p:attrNameLst>
                                          <p:attrName>style.visibility</p:attrName>
                                        </p:attrNameLst>
                                      </p:cBhvr>
                                      <p:to>
                                        <p:strVal val="visible"/>
                                      </p:to>
                                    </p:set>
                                    <p:animEffect transition="in" filter="wipe(down)">
                                      <p:cBhvr>
                                        <p:cTn id="153" dur="500"/>
                                        <p:tgtEl>
                                          <p:spTgt spid="115"/>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16"/>
                                        </p:tgtEl>
                                        <p:attrNameLst>
                                          <p:attrName>style.visibility</p:attrName>
                                        </p:attrNameLst>
                                      </p:cBhvr>
                                      <p:to>
                                        <p:strVal val="visible"/>
                                      </p:to>
                                    </p:set>
                                    <p:animEffect transition="in" filter="wipe(down)">
                                      <p:cBhvr>
                                        <p:cTn id="156" dur="500"/>
                                        <p:tgtEl>
                                          <p:spTgt spid="116"/>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17"/>
                                        </p:tgtEl>
                                        <p:attrNameLst>
                                          <p:attrName>style.visibility</p:attrName>
                                        </p:attrNameLst>
                                      </p:cBhvr>
                                      <p:to>
                                        <p:strVal val="visible"/>
                                      </p:to>
                                    </p:set>
                                    <p:animEffect transition="in" filter="wipe(down)">
                                      <p:cBhvr>
                                        <p:cTn id="159" dur="500"/>
                                        <p:tgtEl>
                                          <p:spTgt spid="117"/>
                                        </p:tgtEl>
                                      </p:cBhvr>
                                    </p:animEffect>
                                  </p:childTnLst>
                                </p:cTn>
                              </p:par>
                              <p:par>
                                <p:cTn id="160" presetID="22" presetClass="entr" presetSubtype="4" fill="hold" grpId="0" nodeType="withEffect">
                                  <p:stCondLst>
                                    <p:cond delay="0"/>
                                  </p:stCondLst>
                                  <p:childTnLst>
                                    <p:set>
                                      <p:cBhvr>
                                        <p:cTn id="161" dur="1" fill="hold">
                                          <p:stCondLst>
                                            <p:cond delay="0"/>
                                          </p:stCondLst>
                                        </p:cTn>
                                        <p:tgtEl>
                                          <p:spTgt spid="118"/>
                                        </p:tgtEl>
                                        <p:attrNameLst>
                                          <p:attrName>style.visibility</p:attrName>
                                        </p:attrNameLst>
                                      </p:cBhvr>
                                      <p:to>
                                        <p:strVal val="visible"/>
                                      </p:to>
                                    </p:set>
                                    <p:animEffect transition="in" filter="wipe(down)">
                                      <p:cBhvr>
                                        <p:cTn id="162" dur="500"/>
                                        <p:tgtEl>
                                          <p:spTgt spid="118"/>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19"/>
                                        </p:tgtEl>
                                        <p:attrNameLst>
                                          <p:attrName>style.visibility</p:attrName>
                                        </p:attrNameLst>
                                      </p:cBhvr>
                                      <p:to>
                                        <p:strVal val="visible"/>
                                      </p:to>
                                    </p:set>
                                    <p:animEffect transition="in" filter="wipe(down)">
                                      <p:cBhvr>
                                        <p:cTn id="165" dur="500"/>
                                        <p:tgtEl>
                                          <p:spTgt spid="119"/>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120"/>
                                        </p:tgtEl>
                                        <p:attrNameLst>
                                          <p:attrName>style.visibility</p:attrName>
                                        </p:attrNameLst>
                                      </p:cBhvr>
                                      <p:to>
                                        <p:strVal val="visible"/>
                                      </p:to>
                                    </p:set>
                                    <p:animEffect transition="in" filter="wipe(down)">
                                      <p:cBhvr>
                                        <p:cTn id="168" dur="500"/>
                                        <p:tgtEl>
                                          <p:spTgt spid="120"/>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121"/>
                                        </p:tgtEl>
                                        <p:attrNameLst>
                                          <p:attrName>style.visibility</p:attrName>
                                        </p:attrNameLst>
                                      </p:cBhvr>
                                      <p:to>
                                        <p:strVal val="visible"/>
                                      </p:to>
                                    </p:set>
                                    <p:animEffect transition="in" filter="wipe(down)">
                                      <p:cBhvr>
                                        <p:cTn id="171" dur="500"/>
                                        <p:tgtEl>
                                          <p:spTgt spid="121"/>
                                        </p:tgtEl>
                                      </p:cBhvr>
                                    </p:animEffect>
                                  </p:childTnLst>
                                </p:cTn>
                              </p:par>
                              <p:par>
                                <p:cTn id="172" presetID="22" presetClass="entr" presetSubtype="4" fill="hold" grpId="0" nodeType="withEffect">
                                  <p:stCondLst>
                                    <p:cond delay="0"/>
                                  </p:stCondLst>
                                  <p:childTnLst>
                                    <p:set>
                                      <p:cBhvr>
                                        <p:cTn id="173" dur="1" fill="hold">
                                          <p:stCondLst>
                                            <p:cond delay="0"/>
                                          </p:stCondLst>
                                        </p:cTn>
                                        <p:tgtEl>
                                          <p:spTgt spid="122"/>
                                        </p:tgtEl>
                                        <p:attrNameLst>
                                          <p:attrName>style.visibility</p:attrName>
                                        </p:attrNameLst>
                                      </p:cBhvr>
                                      <p:to>
                                        <p:strVal val="visible"/>
                                      </p:to>
                                    </p:set>
                                    <p:animEffect transition="in" filter="wipe(down)">
                                      <p:cBhvr>
                                        <p:cTn id="174" dur="500"/>
                                        <p:tgtEl>
                                          <p:spTgt spid="122"/>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123"/>
                                        </p:tgtEl>
                                        <p:attrNameLst>
                                          <p:attrName>style.visibility</p:attrName>
                                        </p:attrNameLst>
                                      </p:cBhvr>
                                      <p:to>
                                        <p:strVal val="visible"/>
                                      </p:to>
                                    </p:set>
                                    <p:animEffect transition="in" filter="wipe(down)">
                                      <p:cBhvr>
                                        <p:cTn id="177" dur="500"/>
                                        <p:tgtEl>
                                          <p:spTgt spid="123"/>
                                        </p:tgtEl>
                                      </p:cBhvr>
                                    </p:animEffect>
                                  </p:childTnLst>
                                </p:cTn>
                              </p:par>
                              <p:par>
                                <p:cTn id="178" presetID="22" presetClass="entr" presetSubtype="4" fill="hold" grpId="0" nodeType="withEffect">
                                  <p:stCondLst>
                                    <p:cond delay="0"/>
                                  </p:stCondLst>
                                  <p:childTnLst>
                                    <p:set>
                                      <p:cBhvr>
                                        <p:cTn id="179" dur="1" fill="hold">
                                          <p:stCondLst>
                                            <p:cond delay="0"/>
                                          </p:stCondLst>
                                        </p:cTn>
                                        <p:tgtEl>
                                          <p:spTgt spid="124"/>
                                        </p:tgtEl>
                                        <p:attrNameLst>
                                          <p:attrName>style.visibility</p:attrName>
                                        </p:attrNameLst>
                                      </p:cBhvr>
                                      <p:to>
                                        <p:strVal val="visible"/>
                                      </p:to>
                                    </p:set>
                                    <p:animEffect transition="in" filter="wipe(down)">
                                      <p:cBhvr>
                                        <p:cTn id="180" dur="500"/>
                                        <p:tgtEl>
                                          <p:spTgt spid="124"/>
                                        </p:tgtEl>
                                      </p:cBhvr>
                                    </p:animEffect>
                                  </p:childTnLst>
                                </p:cTn>
                              </p:par>
                              <p:par>
                                <p:cTn id="181" presetID="22" presetClass="entr" presetSubtype="4" fill="hold" grpId="0" nodeType="withEffect">
                                  <p:stCondLst>
                                    <p:cond delay="0"/>
                                  </p:stCondLst>
                                  <p:childTnLst>
                                    <p:set>
                                      <p:cBhvr>
                                        <p:cTn id="182" dur="1" fill="hold">
                                          <p:stCondLst>
                                            <p:cond delay="0"/>
                                          </p:stCondLst>
                                        </p:cTn>
                                        <p:tgtEl>
                                          <p:spTgt spid="125"/>
                                        </p:tgtEl>
                                        <p:attrNameLst>
                                          <p:attrName>style.visibility</p:attrName>
                                        </p:attrNameLst>
                                      </p:cBhvr>
                                      <p:to>
                                        <p:strVal val="visible"/>
                                      </p:to>
                                    </p:set>
                                    <p:animEffect transition="in" filter="wipe(down)">
                                      <p:cBhvr>
                                        <p:cTn id="183" dur="500"/>
                                        <p:tgtEl>
                                          <p:spTgt spid="125"/>
                                        </p:tgtEl>
                                      </p:cBhvr>
                                    </p:animEffect>
                                  </p:childTnLst>
                                </p:cTn>
                              </p:par>
                              <p:par>
                                <p:cTn id="184" presetID="22" presetClass="entr" presetSubtype="4" fill="hold" grpId="0" nodeType="withEffect">
                                  <p:stCondLst>
                                    <p:cond delay="0"/>
                                  </p:stCondLst>
                                  <p:childTnLst>
                                    <p:set>
                                      <p:cBhvr>
                                        <p:cTn id="185" dur="1" fill="hold">
                                          <p:stCondLst>
                                            <p:cond delay="0"/>
                                          </p:stCondLst>
                                        </p:cTn>
                                        <p:tgtEl>
                                          <p:spTgt spid="126"/>
                                        </p:tgtEl>
                                        <p:attrNameLst>
                                          <p:attrName>style.visibility</p:attrName>
                                        </p:attrNameLst>
                                      </p:cBhvr>
                                      <p:to>
                                        <p:strVal val="visible"/>
                                      </p:to>
                                    </p:set>
                                    <p:animEffect transition="in" filter="wipe(down)">
                                      <p:cBhvr>
                                        <p:cTn id="186" dur="500"/>
                                        <p:tgtEl>
                                          <p:spTgt spid="126"/>
                                        </p:tgtEl>
                                      </p:cBhvr>
                                    </p:animEffect>
                                  </p:childTnLst>
                                </p:cTn>
                              </p:par>
                              <p:par>
                                <p:cTn id="187" presetID="22" presetClass="entr" presetSubtype="4" fill="hold" grpId="0" nodeType="withEffect">
                                  <p:stCondLst>
                                    <p:cond delay="0"/>
                                  </p:stCondLst>
                                  <p:childTnLst>
                                    <p:set>
                                      <p:cBhvr>
                                        <p:cTn id="188" dur="1" fill="hold">
                                          <p:stCondLst>
                                            <p:cond delay="0"/>
                                          </p:stCondLst>
                                        </p:cTn>
                                        <p:tgtEl>
                                          <p:spTgt spid="127"/>
                                        </p:tgtEl>
                                        <p:attrNameLst>
                                          <p:attrName>style.visibility</p:attrName>
                                        </p:attrNameLst>
                                      </p:cBhvr>
                                      <p:to>
                                        <p:strVal val="visible"/>
                                      </p:to>
                                    </p:set>
                                    <p:animEffect transition="in" filter="wipe(down)">
                                      <p:cBhvr>
                                        <p:cTn id="189" dur="500"/>
                                        <p:tgtEl>
                                          <p:spTgt spid="127"/>
                                        </p:tgtEl>
                                      </p:cBhvr>
                                    </p:animEffect>
                                  </p:childTnLst>
                                </p:cTn>
                              </p:par>
                              <p:par>
                                <p:cTn id="190" presetID="22" presetClass="entr" presetSubtype="4" fill="hold" grpId="0" nodeType="withEffect">
                                  <p:stCondLst>
                                    <p:cond delay="0"/>
                                  </p:stCondLst>
                                  <p:childTnLst>
                                    <p:set>
                                      <p:cBhvr>
                                        <p:cTn id="191" dur="1" fill="hold">
                                          <p:stCondLst>
                                            <p:cond delay="0"/>
                                          </p:stCondLst>
                                        </p:cTn>
                                        <p:tgtEl>
                                          <p:spTgt spid="128"/>
                                        </p:tgtEl>
                                        <p:attrNameLst>
                                          <p:attrName>style.visibility</p:attrName>
                                        </p:attrNameLst>
                                      </p:cBhvr>
                                      <p:to>
                                        <p:strVal val="visible"/>
                                      </p:to>
                                    </p:set>
                                    <p:animEffect transition="in" filter="wipe(down)">
                                      <p:cBhvr>
                                        <p:cTn id="192" dur="500"/>
                                        <p:tgtEl>
                                          <p:spTgt spid="128"/>
                                        </p:tgtEl>
                                      </p:cBhvr>
                                    </p:animEffect>
                                  </p:childTnLst>
                                </p:cTn>
                              </p:par>
                              <p:par>
                                <p:cTn id="193" presetID="22" presetClass="entr" presetSubtype="4" fill="hold" grpId="0" nodeType="withEffect">
                                  <p:stCondLst>
                                    <p:cond delay="0"/>
                                  </p:stCondLst>
                                  <p:childTnLst>
                                    <p:set>
                                      <p:cBhvr>
                                        <p:cTn id="194" dur="1" fill="hold">
                                          <p:stCondLst>
                                            <p:cond delay="0"/>
                                          </p:stCondLst>
                                        </p:cTn>
                                        <p:tgtEl>
                                          <p:spTgt spid="129"/>
                                        </p:tgtEl>
                                        <p:attrNameLst>
                                          <p:attrName>style.visibility</p:attrName>
                                        </p:attrNameLst>
                                      </p:cBhvr>
                                      <p:to>
                                        <p:strVal val="visible"/>
                                      </p:to>
                                    </p:set>
                                    <p:animEffect transition="in" filter="wipe(down)">
                                      <p:cBhvr>
                                        <p:cTn id="195" dur="500"/>
                                        <p:tgtEl>
                                          <p:spTgt spid="129"/>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4" fill="hold" grpId="0" nodeType="clickEffect">
                                  <p:stCondLst>
                                    <p:cond delay="0"/>
                                  </p:stCondLst>
                                  <p:childTnLst>
                                    <p:set>
                                      <p:cBhvr>
                                        <p:cTn id="199" dur="1" fill="hold">
                                          <p:stCondLst>
                                            <p:cond delay="0"/>
                                          </p:stCondLst>
                                        </p:cTn>
                                        <p:tgtEl>
                                          <p:spTgt spid="76"/>
                                        </p:tgtEl>
                                        <p:attrNameLst>
                                          <p:attrName>style.visibility</p:attrName>
                                        </p:attrNameLst>
                                      </p:cBhvr>
                                      <p:to>
                                        <p:strVal val="visible"/>
                                      </p:to>
                                    </p:set>
                                    <p:animEffect transition="in" filter="wipe(down)">
                                      <p:cBhvr>
                                        <p:cTn id="20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a:srcRect r="2572"/>
          <a:stretch/>
        </p:blipFill>
        <p:spPr>
          <a:xfrm>
            <a:off x="121618" y="857250"/>
            <a:ext cx="8643068" cy="5143500"/>
          </a:xfrm>
          <a:prstGeom prst="rect">
            <a:avLst/>
          </a:prstGeom>
        </p:spPr>
      </p:pic>
      <p:pic>
        <p:nvPicPr>
          <p:cNvPr id="13" name="Imagen 12"/>
          <p:cNvPicPr>
            <a:picLocks noChangeAspect="1"/>
          </p:cNvPicPr>
          <p:nvPr/>
        </p:nvPicPr>
        <p:blipFill rotWithShape="1">
          <a:blip r:embed="rId2"/>
          <a:srcRect l="49619" t="53782" r="39879" b="30892"/>
          <a:stretch/>
        </p:blipFill>
        <p:spPr>
          <a:xfrm>
            <a:off x="3435016" y="2361949"/>
            <a:ext cx="3557588" cy="2920408"/>
          </a:xfrm>
          <a:prstGeom prst="rect">
            <a:avLst/>
          </a:prstGeom>
          <a:effectLst>
            <a:outerShdw blurRad="50800" dist="393700" dir="2700000" algn="tl" rotWithShape="0">
              <a:prstClr val="black">
                <a:alpha val="40000"/>
              </a:prstClr>
            </a:outerShdw>
          </a:effectLst>
        </p:spPr>
      </p:pic>
      <p:pic>
        <p:nvPicPr>
          <p:cNvPr id="14" name="Imagen 13"/>
          <p:cNvPicPr>
            <a:picLocks noChangeAspect="1"/>
          </p:cNvPicPr>
          <p:nvPr/>
        </p:nvPicPr>
        <p:blipFill rotWithShape="1">
          <a:blip r:embed="rId2"/>
          <a:srcRect l="1184" t="44307" r="87530" b="4141"/>
          <a:stretch/>
        </p:blipFill>
        <p:spPr>
          <a:xfrm>
            <a:off x="379643" y="930208"/>
            <a:ext cx="1885302" cy="4844180"/>
          </a:xfrm>
          <a:prstGeom prst="rect">
            <a:avLst/>
          </a:prstGeom>
          <a:effectLst>
            <a:outerShdw blurRad="50800" dist="330200" dir="2700000" algn="tl" rotWithShape="0">
              <a:prstClr val="black">
                <a:alpha val="40000"/>
              </a:prstClr>
            </a:outerShdw>
          </a:effectLst>
        </p:spPr>
      </p:pic>
      <p:sp>
        <p:nvSpPr>
          <p:cNvPr id="15" name="Elipse 14"/>
          <p:cNvSpPr/>
          <p:nvPr/>
        </p:nvSpPr>
        <p:spPr>
          <a:xfrm>
            <a:off x="3435016" y="3888098"/>
            <a:ext cx="3244755" cy="576371"/>
          </a:xfrm>
          <a:prstGeom prst="ellipse">
            <a:avLst/>
          </a:prstGeom>
          <a:solidFill>
            <a:srgbClr val="FF0000">
              <a:alpha val="38824"/>
            </a:srgbClr>
          </a:solidFill>
          <a:ln>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ln>
                <a:solidFill>
                  <a:srgbClr val="C00000"/>
                </a:solidFill>
              </a:ln>
              <a:solidFill>
                <a:srgbClr val="FF0000"/>
              </a:solidFill>
            </a:endParaRPr>
          </a:p>
        </p:txBody>
      </p:sp>
      <p:sp>
        <p:nvSpPr>
          <p:cNvPr id="16" name="Elipse 15"/>
          <p:cNvSpPr/>
          <p:nvPr/>
        </p:nvSpPr>
        <p:spPr>
          <a:xfrm>
            <a:off x="3435016" y="4547437"/>
            <a:ext cx="3244755" cy="576371"/>
          </a:xfrm>
          <a:prstGeom prst="ellipse">
            <a:avLst/>
          </a:prstGeom>
          <a:solidFill>
            <a:srgbClr val="FF0000">
              <a:alpha val="38824"/>
            </a:srgbClr>
          </a:solidFill>
          <a:ln>
            <a:solidFill>
              <a:srgbClr val="C00000"/>
            </a:solid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ln>
                <a:solidFill>
                  <a:srgbClr val="C00000"/>
                </a:solidFill>
              </a:ln>
              <a:solidFill>
                <a:srgbClr val="FF0000"/>
              </a:solidFill>
            </a:endParaRPr>
          </a:p>
        </p:txBody>
      </p:sp>
      <p:sp>
        <p:nvSpPr>
          <p:cNvPr id="17" name="Flecha abajo 16"/>
          <p:cNvSpPr/>
          <p:nvPr/>
        </p:nvSpPr>
        <p:spPr>
          <a:xfrm>
            <a:off x="4704258" y="4388887"/>
            <a:ext cx="706271" cy="255249"/>
          </a:xfrm>
          <a:prstGeom prst="downArrow">
            <a:avLst>
              <a:gd name="adj1" fmla="val 50000"/>
              <a:gd name="adj2" fmla="val 42593"/>
            </a:avLst>
          </a:prstGeom>
          <a:solidFill>
            <a:srgbClr val="FFC000"/>
          </a:solidFill>
          <a:ln>
            <a:solidFill>
              <a:srgbClr val="C00000"/>
            </a:solid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8" name="CuadroTexto 17"/>
          <p:cNvSpPr txBox="1"/>
          <p:nvPr/>
        </p:nvSpPr>
        <p:spPr>
          <a:xfrm>
            <a:off x="5451286" y="4332433"/>
            <a:ext cx="3491732" cy="369332"/>
          </a:xfrm>
          <a:prstGeom prst="rect">
            <a:avLst/>
          </a:prstGeom>
          <a:solidFill>
            <a:srgbClr val="FFC000"/>
          </a:solidFill>
          <a:effectLst>
            <a:outerShdw blurRad="50800" dist="50800" dir="5400000" algn="ctr" rotWithShape="0">
              <a:srgbClr val="000000">
                <a:alpha val="43137"/>
              </a:srgbClr>
            </a:outerShdw>
          </a:effectLst>
        </p:spPr>
        <p:txBody>
          <a:bodyPr wrap="square" rtlCol="0">
            <a:spAutoFit/>
          </a:bodyPr>
          <a:lstStyle/>
          <a:p>
            <a:r>
              <a:rPr lang="es-MX" b="1" dirty="0"/>
              <a:t>Citas referenciadas en los artículos</a:t>
            </a:r>
          </a:p>
        </p:txBody>
      </p:sp>
      <p:sp>
        <p:nvSpPr>
          <p:cNvPr id="19" name="CuadroTexto 18"/>
          <p:cNvSpPr txBox="1"/>
          <p:nvPr/>
        </p:nvSpPr>
        <p:spPr>
          <a:xfrm>
            <a:off x="3345397" y="5157192"/>
            <a:ext cx="3551831" cy="923330"/>
          </a:xfrm>
          <a:prstGeom prst="rect">
            <a:avLst/>
          </a:prstGeom>
          <a:solidFill>
            <a:srgbClr val="FFC000"/>
          </a:solidFill>
          <a:effectLst>
            <a:outerShdw blurRad="50800" dist="139700" dir="2700000" algn="tl" rotWithShape="0">
              <a:prstClr val="black">
                <a:alpha val="40000"/>
              </a:prstClr>
            </a:outerShdw>
          </a:effectLst>
        </p:spPr>
        <p:txBody>
          <a:bodyPr wrap="square" rtlCol="0">
            <a:spAutoFit/>
          </a:bodyPr>
          <a:lstStyle/>
          <a:p>
            <a:pPr algn="ctr"/>
            <a:r>
              <a:rPr lang="es-MX" b="1" dirty="0"/>
              <a:t>Base de datos </a:t>
            </a:r>
            <a:r>
              <a:rPr lang="es-MX" b="1" dirty="0" err="1"/>
              <a:t>bibliométrica</a:t>
            </a:r>
            <a:r>
              <a:rPr lang="es-MX" b="1" dirty="0"/>
              <a:t> </a:t>
            </a:r>
          </a:p>
          <a:p>
            <a:pPr algn="ctr"/>
            <a:r>
              <a:rPr lang="es-MX" b="1" dirty="0"/>
              <a:t>= impacto medido en citas recibidas</a:t>
            </a:r>
          </a:p>
        </p:txBody>
      </p:sp>
      <p:sp>
        <p:nvSpPr>
          <p:cNvPr id="20" name="CuadroTexto 19"/>
          <p:cNvSpPr txBox="1"/>
          <p:nvPr/>
        </p:nvSpPr>
        <p:spPr>
          <a:xfrm>
            <a:off x="6749717" y="1399233"/>
            <a:ext cx="2030329" cy="300082"/>
          </a:xfrm>
          <a:prstGeom prst="rect">
            <a:avLst/>
          </a:prstGeom>
          <a:noFill/>
        </p:spPr>
        <p:txBody>
          <a:bodyPr wrap="square" rtlCol="0">
            <a:spAutoFit/>
          </a:bodyPr>
          <a:lstStyle/>
          <a:p>
            <a:r>
              <a:rPr lang="es-MX" sz="1350" dirty="0"/>
              <a:t>http://www.scielo.org</a:t>
            </a:r>
          </a:p>
        </p:txBody>
      </p:sp>
    </p:spTree>
    <p:extLst>
      <p:ext uri="{BB962C8B-B14F-4D97-AF65-F5344CB8AC3E}">
        <p14:creationId xmlns:p14="http://schemas.microsoft.com/office/powerpoint/2010/main" val="215981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7"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900" decel="100000" fill="hold"/>
                                        <p:tgtEl>
                                          <p:spTgt spid="19"/>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3458" t="7380" r="25648" b="3864"/>
          <a:stretch/>
        </p:blipFill>
        <p:spPr>
          <a:xfrm>
            <a:off x="0" y="1164325"/>
            <a:ext cx="6598968" cy="4647063"/>
          </a:xfrm>
          <a:prstGeom prst="rect">
            <a:avLst/>
          </a:prstGeom>
        </p:spPr>
      </p:pic>
      <p:sp>
        <p:nvSpPr>
          <p:cNvPr id="5" name="Elipse 4"/>
          <p:cNvSpPr/>
          <p:nvPr/>
        </p:nvSpPr>
        <p:spPr>
          <a:xfrm>
            <a:off x="0" y="3944629"/>
            <a:ext cx="839203" cy="266132"/>
          </a:xfrm>
          <a:prstGeom prst="ellipse">
            <a:avLst/>
          </a:prstGeom>
          <a:solidFill>
            <a:srgbClr val="FF0000">
              <a:alpha val="2902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cxnSp>
        <p:nvCxnSpPr>
          <p:cNvPr id="7" name="Conector recto de flecha 6"/>
          <p:cNvCxnSpPr/>
          <p:nvPr/>
        </p:nvCxnSpPr>
        <p:spPr>
          <a:xfrm flipH="1">
            <a:off x="711070" y="3637555"/>
            <a:ext cx="767687" cy="440140"/>
          </a:xfrm>
          <a:prstGeom prst="straightConnector1">
            <a:avLst/>
          </a:prstGeom>
          <a:ln w="254000">
            <a:solidFill>
              <a:srgbClr val="FF0000"/>
            </a:solidFill>
            <a:tailEnd type="triangle"/>
          </a:ln>
          <a:effectLst>
            <a:outerShdw blurRad="50800" dist="1778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rotWithShape="1">
          <a:blip r:embed="rId3"/>
          <a:srcRect l="3125" t="6481" r="50272" b="24815"/>
          <a:stretch/>
        </p:blipFill>
        <p:spPr>
          <a:xfrm>
            <a:off x="9447500" y="857250"/>
            <a:ext cx="6164978" cy="5112240"/>
          </a:xfrm>
          <a:prstGeom prst="rect">
            <a:avLst/>
          </a:prstGeom>
        </p:spPr>
      </p:pic>
      <p:pic>
        <p:nvPicPr>
          <p:cNvPr id="11" name="Imagen 10"/>
          <p:cNvPicPr>
            <a:picLocks noChangeAspect="1"/>
          </p:cNvPicPr>
          <p:nvPr/>
        </p:nvPicPr>
        <p:blipFill rotWithShape="1">
          <a:blip r:embed="rId4"/>
          <a:srcRect t="5371" r="1250" b="5926"/>
          <a:stretch/>
        </p:blipFill>
        <p:spPr>
          <a:xfrm>
            <a:off x="1747282" y="873634"/>
            <a:ext cx="6619352" cy="5095856"/>
          </a:xfrm>
          <a:prstGeom prst="rect">
            <a:avLst/>
          </a:prstGeom>
          <a:solidFill>
            <a:srgbClr val="C00000"/>
          </a:solidFill>
        </p:spPr>
      </p:pic>
      <p:sp>
        <p:nvSpPr>
          <p:cNvPr id="13" name="CuadroTexto 12"/>
          <p:cNvSpPr txBox="1"/>
          <p:nvPr/>
        </p:nvSpPr>
        <p:spPr>
          <a:xfrm>
            <a:off x="4266454" y="1440337"/>
            <a:ext cx="1534886" cy="323165"/>
          </a:xfrm>
          <a:prstGeom prst="rect">
            <a:avLst/>
          </a:prstGeom>
          <a:solidFill>
            <a:srgbClr val="C00000">
              <a:alpha val="41176"/>
            </a:srgbClr>
          </a:solidFill>
          <a:ln w="38100">
            <a:solidFill>
              <a:srgbClr val="C00000"/>
            </a:solidFill>
          </a:ln>
        </p:spPr>
        <p:txBody>
          <a:bodyPr wrap="square" rtlCol="0">
            <a:spAutoFit/>
          </a:bodyPr>
          <a:lstStyle/>
          <a:p>
            <a:pPr algn="ctr"/>
            <a:r>
              <a:rPr lang="es-MX" sz="1500" b="1" dirty="0">
                <a:solidFill>
                  <a:schemeClr val="bg1"/>
                </a:solidFill>
              </a:rPr>
              <a:t>citas recibidas</a:t>
            </a:r>
          </a:p>
        </p:txBody>
      </p:sp>
      <p:sp>
        <p:nvSpPr>
          <p:cNvPr id="15" name="CuadroTexto 14"/>
          <p:cNvSpPr txBox="1"/>
          <p:nvPr/>
        </p:nvSpPr>
        <p:spPr>
          <a:xfrm>
            <a:off x="4421778" y="1748481"/>
            <a:ext cx="1273628" cy="1015663"/>
          </a:xfrm>
          <a:prstGeom prst="rect">
            <a:avLst/>
          </a:prstGeom>
          <a:solidFill>
            <a:srgbClr val="C00000">
              <a:alpha val="41176"/>
            </a:srgbClr>
          </a:solidFill>
          <a:ln w="38100">
            <a:solidFill>
              <a:srgbClr val="C00000"/>
            </a:solidFill>
          </a:ln>
        </p:spPr>
        <p:txBody>
          <a:bodyPr wrap="square" rtlCol="0">
            <a:spAutoFit/>
          </a:bodyPr>
          <a:lstStyle/>
          <a:p>
            <a:pPr algn="ctr"/>
            <a:r>
              <a:rPr lang="es-MX" sz="1500" b="1" dirty="0">
                <a:solidFill>
                  <a:schemeClr val="bg1"/>
                </a:solidFill>
              </a:rPr>
              <a:t>ventana </a:t>
            </a:r>
          </a:p>
          <a:p>
            <a:pPr algn="ctr"/>
            <a:r>
              <a:rPr lang="es-MX" sz="1500" b="1" dirty="0">
                <a:solidFill>
                  <a:schemeClr val="bg1"/>
                </a:solidFill>
              </a:rPr>
              <a:t>3 años</a:t>
            </a:r>
          </a:p>
          <a:p>
            <a:pPr algn="ctr"/>
            <a:endParaRPr lang="es-MX" sz="1500" b="1" dirty="0">
              <a:solidFill>
                <a:schemeClr val="bg1"/>
              </a:solidFill>
            </a:endParaRPr>
          </a:p>
          <a:p>
            <a:pPr algn="ctr"/>
            <a:endParaRPr lang="es-MX" sz="1500" b="1" dirty="0">
              <a:solidFill>
                <a:schemeClr val="bg1"/>
              </a:solidFill>
            </a:endParaRPr>
          </a:p>
        </p:txBody>
      </p:sp>
      <p:sp>
        <p:nvSpPr>
          <p:cNvPr id="19" name="CuadroTexto 18"/>
          <p:cNvSpPr txBox="1"/>
          <p:nvPr/>
        </p:nvSpPr>
        <p:spPr>
          <a:xfrm>
            <a:off x="5695406" y="1740419"/>
            <a:ext cx="1325880" cy="1015663"/>
          </a:xfrm>
          <a:prstGeom prst="rect">
            <a:avLst/>
          </a:prstGeom>
          <a:solidFill>
            <a:srgbClr val="00B0F0">
              <a:alpha val="41176"/>
            </a:srgbClr>
          </a:solidFill>
          <a:ln w="38100">
            <a:solidFill>
              <a:srgbClr val="00B0F0"/>
            </a:solidFill>
          </a:ln>
        </p:spPr>
        <p:txBody>
          <a:bodyPr wrap="square" rtlCol="0">
            <a:spAutoFit/>
          </a:bodyPr>
          <a:lstStyle/>
          <a:p>
            <a:pPr algn="ctr"/>
            <a:r>
              <a:rPr lang="es-MX" sz="1500" b="1" dirty="0"/>
              <a:t>artículos publicados</a:t>
            </a:r>
          </a:p>
          <a:p>
            <a:pPr algn="ctr"/>
            <a:endParaRPr lang="es-MX" sz="1500" b="1" dirty="0"/>
          </a:p>
          <a:p>
            <a:pPr algn="ctr"/>
            <a:endParaRPr lang="es-MX" sz="1500" b="1" dirty="0"/>
          </a:p>
        </p:txBody>
      </p:sp>
      <p:sp>
        <p:nvSpPr>
          <p:cNvPr id="21" name="Elipse 20"/>
          <p:cNvSpPr/>
          <p:nvPr/>
        </p:nvSpPr>
        <p:spPr>
          <a:xfrm>
            <a:off x="6867493" y="2327241"/>
            <a:ext cx="555627" cy="509573"/>
          </a:xfrm>
          <a:prstGeom prst="ellipse">
            <a:avLst/>
          </a:prstGeom>
          <a:solidFill>
            <a:srgbClr val="FF0000">
              <a:alpha val="18824"/>
            </a:srgbClr>
          </a:solidFill>
          <a:ln w="38100">
            <a:solidFill>
              <a:srgbClr val="C00000">
                <a:alpha val="34118"/>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cxnSp>
        <p:nvCxnSpPr>
          <p:cNvPr id="23" name="Conector recto de flecha 22"/>
          <p:cNvCxnSpPr/>
          <p:nvPr/>
        </p:nvCxnSpPr>
        <p:spPr>
          <a:xfrm>
            <a:off x="7145306" y="1911564"/>
            <a:ext cx="0" cy="504350"/>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Elipse 23"/>
          <p:cNvSpPr/>
          <p:nvPr/>
        </p:nvSpPr>
        <p:spPr>
          <a:xfrm>
            <a:off x="7949096" y="2315002"/>
            <a:ext cx="555627" cy="509573"/>
          </a:xfrm>
          <a:prstGeom prst="ellipse">
            <a:avLst/>
          </a:prstGeom>
          <a:solidFill>
            <a:srgbClr val="FF0000">
              <a:alpha val="18824"/>
            </a:srgbClr>
          </a:solidFill>
          <a:ln w="38100">
            <a:solidFill>
              <a:srgbClr val="C00000">
                <a:alpha val="34118"/>
              </a:srgb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cxnSp>
        <p:nvCxnSpPr>
          <p:cNvPr id="25" name="Conector recto de flecha 24"/>
          <p:cNvCxnSpPr/>
          <p:nvPr/>
        </p:nvCxnSpPr>
        <p:spPr>
          <a:xfrm>
            <a:off x="8226910" y="1899325"/>
            <a:ext cx="0" cy="504350"/>
          </a:xfrm>
          <a:prstGeom prst="straightConnector1">
            <a:avLst/>
          </a:prstGeom>
          <a:ln w="1143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2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5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Scale>
                                      <p:cBhvr>
                                        <p:cTn id="1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7"/>
                                        </p:tgtEl>
                                        <p:attrNameLst>
                                          <p:attrName>ppt_x</p:attrName>
                                          <p:attrName>ppt_y</p:attrName>
                                        </p:attrNameLst>
                                      </p:cBhvr>
                                    </p:animMotion>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5E-6 -7.40741E-7 L -0.84062 -0.01366 " pathEditMode="relative" rAng="0" ptsTypes="AA">
                                      <p:cBhvr>
                                        <p:cTn id="18" dur="2000" fill="hold"/>
                                        <p:tgtEl>
                                          <p:spTgt spid="10"/>
                                        </p:tgtEl>
                                        <p:attrNameLst>
                                          <p:attrName>ppt_x</p:attrName>
                                          <p:attrName>ppt_y</p:attrName>
                                        </p:attrNameLst>
                                      </p:cBhvr>
                                      <p:rCtr x="-42031" y="-694"/>
                                    </p:animMotion>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1000"/>
                                        <p:tgtEl>
                                          <p:spTgt spid="21"/>
                                        </p:tgtEl>
                                      </p:cBhvr>
                                    </p:animEffect>
                                    <p:anim calcmode="lin" valueType="num">
                                      <p:cBhvr>
                                        <p:cTn id="55" dur="1000" fill="hold"/>
                                        <p:tgtEl>
                                          <p:spTgt spid="21"/>
                                        </p:tgtEl>
                                        <p:attrNameLst>
                                          <p:attrName>ppt_x</p:attrName>
                                        </p:attrNameLst>
                                      </p:cBhvr>
                                      <p:tavLst>
                                        <p:tav tm="0">
                                          <p:val>
                                            <p:strVal val="#ppt_x"/>
                                          </p:val>
                                        </p:tav>
                                        <p:tav tm="100000">
                                          <p:val>
                                            <p:strVal val="#ppt_x"/>
                                          </p:val>
                                        </p:tav>
                                      </p:tavLst>
                                    </p:anim>
                                    <p:anim calcmode="lin" valueType="num">
                                      <p:cBhvr>
                                        <p:cTn id="5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animBg="1"/>
      <p:bldP spid="19" grpId="0" animBg="1"/>
      <p:bldP spid="21" grpId="0" animBg="1"/>
      <p:bldP spid="2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t="8000" r="85437" b="86400"/>
          <a:stretch/>
        </p:blipFill>
        <p:spPr>
          <a:xfrm>
            <a:off x="179512" y="260648"/>
            <a:ext cx="2330370" cy="504056"/>
          </a:xfrm>
          <a:prstGeom prst="rect">
            <a:avLst/>
          </a:prstGeom>
        </p:spPr>
      </p:pic>
      <p:sp>
        <p:nvSpPr>
          <p:cNvPr id="6" name="CuadroTexto 5"/>
          <p:cNvSpPr txBox="1"/>
          <p:nvPr/>
        </p:nvSpPr>
        <p:spPr>
          <a:xfrm>
            <a:off x="6156176" y="312148"/>
            <a:ext cx="3528392" cy="646331"/>
          </a:xfrm>
          <a:prstGeom prst="rect">
            <a:avLst/>
          </a:prstGeom>
          <a:noFill/>
        </p:spPr>
        <p:txBody>
          <a:bodyPr wrap="square" rtlCol="0">
            <a:spAutoFit/>
          </a:bodyPr>
          <a:lstStyle/>
          <a:p>
            <a:r>
              <a:rPr lang="es-MX" dirty="0">
                <a:hlinkClick r:id="rId3"/>
              </a:rPr>
              <a:t>http://analytics.scielo.org</a:t>
            </a:r>
            <a:endParaRPr lang="es-MX" dirty="0"/>
          </a:p>
          <a:p>
            <a:endParaRPr lang="es-MX" dirty="0"/>
          </a:p>
        </p:txBody>
      </p:sp>
      <p:pic>
        <p:nvPicPr>
          <p:cNvPr id="8" name="Imagen 7"/>
          <p:cNvPicPr>
            <a:picLocks noChangeAspect="1"/>
          </p:cNvPicPr>
          <p:nvPr/>
        </p:nvPicPr>
        <p:blipFill rotWithShape="1">
          <a:blip r:embed="rId4"/>
          <a:srcRect t="14304" r="75291" b="76762"/>
          <a:stretch/>
        </p:blipFill>
        <p:spPr>
          <a:xfrm>
            <a:off x="3320131" y="305198"/>
            <a:ext cx="2259360" cy="459506"/>
          </a:xfrm>
          <a:prstGeom prst="rect">
            <a:avLst/>
          </a:prstGeom>
        </p:spPr>
      </p:pic>
      <p:pic>
        <p:nvPicPr>
          <p:cNvPr id="2" name="Imagen 1"/>
          <p:cNvPicPr>
            <a:picLocks noChangeAspect="1"/>
          </p:cNvPicPr>
          <p:nvPr/>
        </p:nvPicPr>
        <p:blipFill rotWithShape="1">
          <a:blip r:embed="rId5"/>
          <a:srcRect l="132" t="15701" r="4326" b="10800"/>
          <a:stretch/>
        </p:blipFill>
        <p:spPr>
          <a:xfrm>
            <a:off x="179513" y="1340769"/>
            <a:ext cx="8496944" cy="3960440"/>
          </a:xfrm>
          <a:prstGeom prst="rect">
            <a:avLst/>
          </a:prstGeom>
        </p:spPr>
      </p:pic>
    </p:spTree>
    <p:extLst>
      <p:ext uri="{BB962C8B-B14F-4D97-AF65-F5344CB8AC3E}">
        <p14:creationId xmlns:p14="http://schemas.microsoft.com/office/powerpoint/2010/main" val="3945396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4407" t="9401" r="24406" b="16401"/>
          <a:stretch/>
        </p:blipFill>
        <p:spPr>
          <a:xfrm>
            <a:off x="107504" y="693108"/>
            <a:ext cx="7272808" cy="5930136"/>
          </a:xfrm>
          <a:prstGeom prst="rect">
            <a:avLst/>
          </a:prstGeom>
        </p:spPr>
      </p:pic>
      <p:sp>
        <p:nvSpPr>
          <p:cNvPr id="2" name="CuadroTexto 1"/>
          <p:cNvSpPr txBox="1"/>
          <p:nvPr/>
        </p:nvSpPr>
        <p:spPr>
          <a:xfrm>
            <a:off x="1115616" y="1413188"/>
            <a:ext cx="1224136" cy="369332"/>
          </a:xfrm>
          <a:prstGeom prst="rect">
            <a:avLst/>
          </a:prstGeom>
          <a:solidFill>
            <a:schemeClr val="bg1">
              <a:lumMod val="75000"/>
              <a:alpha val="94000"/>
            </a:schemeClr>
          </a:solidFill>
          <a:ln>
            <a:solidFill>
              <a:schemeClr val="tx1">
                <a:lumMod val="65000"/>
                <a:lumOff val="35000"/>
              </a:schemeClr>
            </a:solidFill>
          </a:ln>
          <a:effectLst>
            <a:outerShdw blurRad="50800" dist="114300" dir="8100000" algn="tr" rotWithShape="0">
              <a:prstClr val="black">
                <a:alpha val="40000"/>
              </a:prstClr>
            </a:outerShdw>
          </a:effectLst>
        </p:spPr>
        <p:txBody>
          <a:bodyPr wrap="square" rtlCol="0">
            <a:spAutoFit/>
          </a:bodyPr>
          <a:lstStyle/>
          <a:p>
            <a:r>
              <a:rPr lang="es-MX" b="1" dirty="0"/>
              <a:t>Artículos</a:t>
            </a:r>
          </a:p>
        </p:txBody>
      </p:sp>
      <p:sp>
        <p:nvSpPr>
          <p:cNvPr id="5" name="CuadroTexto 4"/>
          <p:cNvSpPr txBox="1"/>
          <p:nvPr/>
        </p:nvSpPr>
        <p:spPr>
          <a:xfrm>
            <a:off x="4355976" y="1431397"/>
            <a:ext cx="1224136" cy="369332"/>
          </a:xfrm>
          <a:prstGeom prst="rect">
            <a:avLst/>
          </a:prstGeom>
          <a:solidFill>
            <a:schemeClr val="bg1">
              <a:lumMod val="75000"/>
              <a:alpha val="94000"/>
            </a:schemeClr>
          </a:solidFill>
          <a:ln>
            <a:solidFill>
              <a:schemeClr val="tx1">
                <a:lumMod val="65000"/>
                <a:lumOff val="35000"/>
              </a:schemeClr>
            </a:solidFill>
          </a:ln>
          <a:effectLst>
            <a:outerShdw blurRad="50800" dist="114300" dir="8100000" algn="tr" rotWithShape="0">
              <a:prstClr val="black">
                <a:alpha val="40000"/>
              </a:prstClr>
            </a:outerShdw>
          </a:effectLst>
        </p:spPr>
        <p:txBody>
          <a:bodyPr wrap="square" rtlCol="0">
            <a:spAutoFit/>
          </a:bodyPr>
          <a:lstStyle/>
          <a:p>
            <a:r>
              <a:rPr lang="es-MX" b="1" dirty="0"/>
              <a:t>Revistas</a:t>
            </a:r>
          </a:p>
        </p:txBody>
      </p:sp>
      <p:cxnSp>
        <p:nvCxnSpPr>
          <p:cNvPr id="6" name="Conector recto 5"/>
          <p:cNvCxnSpPr>
            <a:cxnSpLocks/>
          </p:cNvCxnSpPr>
          <p:nvPr/>
        </p:nvCxnSpPr>
        <p:spPr>
          <a:xfrm>
            <a:off x="4286153" y="1455139"/>
            <a:ext cx="20782" cy="4686300"/>
          </a:xfrm>
          <a:prstGeom prst="line">
            <a:avLst/>
          </a:prstGeom>
          <a:ln w="76200">
            <a:solidFill>
              <a:schemeClr val="bg1">
                <a:lumMod val="65000"/>
              </a:schemeClr>
            </a:solidFill>
          </a:ln>
          <a:effectLst>
            <a:outerShdw blurRad="50800" dist="1143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CuadroTexto 11"/>
          <p:cNvSpPr txBox="1"/>
          <p:nvPr/>
        </p:nvSpPr>
        <p:spPr>
          <a:xfrm>
            <a:off x="22459" y="116447"/>
            <a:ext cx="8568952" cy="523220"/>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dirty="0">
                <a:latin typeface="Yu Gothic UI" panose="020B0500000000000000" pitchFamily="34" charset="-128"/>
                <a:ea typeface="Yu Gothic UI" panose="020B0500000000000000" pitchFamily="34" charset="-128"/>
              </a:rPr>
              <a:t>los países con mayor producción de artículos </a:t>
            </a:r>
            <a:r>
              <a:rPr lang="es-MX" sz="2800" b="1" dirty="0">
                <a:solidFill>
                  <a:srgbClr val="FF0000"/>
                </a:solidFill>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a:t>
            </a:r>
            <a:r>
              <a:rPr lang="es-MX" dirty="0">
                <a:latin typeface="Yu Gothic UI" panose="020B0500000000000000" pitchFamily="34" charset="-128"/>
                <a:ea typeface="Yu Gothic UI" panose="020B0500000000000000" pitchFamily="34" charset="-128"/>
              </a:rPr>
              <a:t>los editores más importantes</a:t>
            </a:r>
            <a:endParaRPr lang="es-MX" sz="1600" b="1" dirty="0">
              <a:effectLst>
                <a:outerShdw blurRad="38100" dist="38100" dir="2700000" algn="tl">
                  <a:srgbClr val="000000">
                    <a:alpha val="43137"/>
                  </a:srgbClr>
                </a:outerShdw>
              </a:effectLst>
            </a:endParaRPr>
          </a:p>
        </p:txBody>
      </p:sp>
      <p:sp>
        <p:nvSpPr>
          <p:cNvPr id="13" name="Rectángulo: esquinas redondeadas 12"/>
          <p:cNvSpPr/>
          <p:nvPr/>
        </p:nvSpPr>
        <p:spPr>
          <a:xfrm>
            <a:off x="107504" y="5589652"/>
            <a:ext cx="1008112" cy="288032"/>
          </a:xfrm>
          <a:prstGeom prst="roundRect">
            <a:avLst/>
          </a:prstGeom>
          <a:solidFill>
            <a:srgbClr val="E46C0A">
              <a:alpha val="47843"/>
            </a:srgbClr>
          </a:solidFill>
          <a:ln>
            <a:solidFill>
              <a:schemeClr val="accent6">
                <a:lumMod val="60000"/>
                <a:lumOff val="40000"/>
              </a:schemeClr>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esquinas redondeadas 13"/>
          <p:cNvSpPr/>
          <p:nvPr/>
        </p:nvSpPr>
        <p:spPr>
          <a:xfrm>
            <a:off x="1835696" y="5589652"/>
            <a:ext cx="386357" cy="288032"/>
          </a:xfrm>
          <a:prstGeom prst="roundRect">
            <a:avLst/>
          </a:prstGeom>
          <a:solidFill>
            <a:srgbClr val="E46C0A">
              <a:alpha val="47843"/>
            </a:srgbClr>
          </a:solidFill>
          <a:ln>
            <a:solidFill>
              <a:schemeClr val="accent6">
                <a:lumMod val="60000"/>
                <a:lumOff val="40000"/>
              </a:schemeClr>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Rectángulo: esquinas redondeadas 14"/>
          <p:cNvSpPr/>
          <p:nvPr/>
        </p:nvSpPr>
        <p:spPr>
          <a:xfrm>
            <a:off x="5294264" y="5589652"/>
            <a:ext cx="241177" cy="288032"/>
          </a:xfrm>
          <a:prstGeom prst="roundRect">
            <a:avLst/>
          </a:prstGeom>
          <a:solidFill>
            <a:srgbClr val="E46C0A">
              <a:alpha val="47843"/>
            </a:srgbClr>
          </a:solidFill>
          <a:ln>
            <a:solidFill>
              <a:schemeClr val="accent6">
                <a:lumMod val="60000"/>
                <a:lumOff val="40000"/>
              </a:schemeClr>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Rectángulo: esquinas redondeadas 15"/>
          <p:cNvSpPr/>
          <p:nvPr/>
        </p:nvSpPr>
        <p:spPr>
          <a:xfrm>
            <a:off x="135213" y="2759861"/>
            <a:ext cx="692371" cy="288032"/>
          </a:xfrm>
          <a:prstGeom prst="roundRect">
            <a:avLst/>
          </a:prstGeom>
          <a:solidFill>
            <a:srgbClr val="C00000">
              <a:alpha val="47843"/>
            </a:srgbClr>
          </a:solidFill>
          <a:ln>
            <a:solidFill>
              <a:srgbClr val="FF0000"/>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ángulo: esquinas redondeadas 16"/>
          <p:cNvSpPr/>
          <p:nvPr/>
        </p:nvSpPr>
        <p:spPr>
          <a:xfrm>
            <a:off x="2289520" y="2737491"/>
            <a:ext cx="194248" cy="288032"/>
          </a:xfrm>
          <a:prstGeom prst="roundRect">
            <a:avLst/>
          </a:prstGeom>
          <a:solidFill>
            <a:srgbClr val="C00000">
              <a:alpha val="47843"/>
            </a:srgbClr>
          </a:solidFill>
          <a:ln>
            <a:solidFill>
              <a:srgbClr val="FF0000"/>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Rectángulo: esquinas redondeadas 17"/>
          <p:cNvSpPr/>
          <p:nvPr/>
        </p:nvSpPr>
        <p:spPr>
          <a:xfrm>
            <a:off x="4860033" y="2763371"/>
            <a:ext cx="360040" cy="288032"/>
          </a:xfrm>
          <a:prstGeom prst="roundRect">
            <a:avLst/>
          </a:prstGeom>
          <a:solidFill>
            <a:srgbClr val="C00000">
              <a:alpha val="47843"/>
            </a:srgbClr>
          </a:solidFill>
          <a:ln>
            <a:solidFill>
              <a:srgbClr val="FF0000"/>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Rectángulo: esquinas redondeadas 18"/>
          <p:cNvSpPr/>
          <p:nvPr/>
        </p:nvSpPr>
        <p:spPr>
          <a:xfrm>
            <a:off x="6253336" y="2754569"/>
            <a:ext cx="409081" cy="288032"/>
          </a:xfrm>
          <a:prstGeom prst="roundRect">
            <a:avLst/>
          </a:prstGeom>
          <a:solidFill>
            <a:srgbClr val="C00000">
              <a:alpha val="47843"/>
            </a:srgbClr>
          </a:solidFill>
          <a:ln>
            <a:solidFill>
              <a:srgbClr val="FF0000"/>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Rectángulo: esquinas redondeadas 19"/>
          <p:cNvSpPr/>
          <p:nvPr/>
        </p:nvSpPr>
        <p:spPr>
          <a:xfrm>
            <a:off x="6671545" y="5589652"/>
            <a:ext cx="288032" cy="288032"/>
          </a:xfrm>
          <a:prstGeom prst="roundRect">
            <a:avLst/>
          </a:prstGeom>
          <a:solidFill>
            <a:srgbClr val="E46C0A">
              <a:alpha val="47843"/>
            </a:srgbClr>
          </a:solidFill>
          <a:ln>
            <a:solidFill>
              <a:schemeClr val="accent6">
                <a:lumMod val="60000"/>
                <a:lumOff val="40000"/>
              </a:schemeClr>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 name="Rectángulo: esquinas redondeadas 20"/>
          <p:cNvSpPr/>
          <p:nvPr/>
        </p:nvSpPr>
        <p:spPr>
          <a:xfrm>
            <a:off x="3851919" y="2733039"/>
            <a:ext cx="253121" cy="288032"/>
          </a:xfrm>
          <a:prstGeom prst="roundRect">
            <a:avLst/>
          </a:prstGeom>
          <a:solidFill>
            <a:srgbClr val="C00000">
              <a:alpha val="47843"/>
            </a:srgbClr>
          </a:solidFill>
          <a:ln>
            <a:solidFill>
              <a:srgbClr val="FF0000"/>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2" name="Rectángulo: esquinas redondeadas 21"/>
          <p:cNvSpPr/>
          <p:nvPr/>
        </p:nvSpPr>
        <p:spPr>
          <a:xfrm>
            <a:off x="3419872" y="5589652"/>
            <a:ext cx="313184" cy="288032"/>
          </a:xfrm>
          <a:prstGeom prst="roundRect">
            <a:avLst/>
          </a:prstGeom>
          <a:solidFill>
            <a:srgbClr val="E46C0A">
              <a:alpha val="47843"/>
            </a:srgbClr>
          </a:solidFill>
          <a:ln>
            <a:solidFill>
              <a:schemeClr val="accent6">
                <a:lumMod val="60000"/>
                <a:lumOff val="40000"/>
              </a:schemeClr>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3" name="CuadroTexto 22"/>
          <p:cNvSpPr txBox="1"/>
          <p:nvPr/>
        </p:nvSpPr>
        <p:spPr>
          <a:xfrm>
            <a:off x="7230173" y="1037872"/>
            <a:ext cx="1782680" cy="830997"/>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a:latin typeface="Yu Gothic UI" panose="020B0500000000000000" pitchFamily="34" charset="-128"/>
                <a:ea typeface="Yu Gothic UI" panose="020B0500000000000000" pitchFamily="34" charset="-128"/>
              </a:rPr>
              <a:t>China</a:t>
            </a:r>
            <a:r>
              <a:rPr lang="es-MX" sz="1600" dirty="0">
                <a:latin typeface="Yu Gothic UI" panose="020B0500000000000000" pitchFamily="34" charset="-128"/>
                <a:ea typeface="Yu Gothic UI" panose="020B0500000000000000" pitchFamily="34" charset="-128"/>
              </a:rPr>
              <a:t> es el </a:t>
            </a:r>
            <a:r>
              <a:rPr lang="es-MX" sz="1600" b="1" dirty="0">
                <a:latin typeface="Yu Gothic UI" panose="020B0500000000000000" pitchFamily="34" charset="-128"/>
                <a:ea typeface="Yu Gothic UI" panose="020B0500000000000000" pitchFamily="34" charset="-128"/>
              </a:rPr>
              <a:t>2°</a:t>
            </a:r>
            <a:r>
              <a:rPr lang="es-MX" sz="1600" dirty="0">
                <a:latin typeface="Yu Gothic UI" panose="020B0500000000000000" pitchFamily="34" charset="-128"/>
                <a:ea typeface="Yu Gothic UI" panose="020B0500000000000000" pitchFamily="34" charset="-128"/>
              </a:rPr>
              <a:t> mayor productor de </a:t>
            </a:r>
            <a:r>
              <a:rPr lang="es-MX" sz="1600" b="1" dirty="0">
                <a:latin typeface="Yu Gothic UI" panose="020B0500000000000000" pitchFamily="34" charset="-128"/>
                <a:ea typeface="Yu Gothic UI" panose="020B0500000000000000" pitchFamily="34" charset="-128"/>
              </a:rPr>
              <a:t>artículos</a:t>
            </a:r>
            <a:endParaRPr lang="es-MX" sz="1600" b="1" dirty="0">
              <a:effectLst>
                <a:outerShdw blurRad="38100" dist="38100" dir="2700000" algn="tl">
                  <a:srgbClr val="000000">
                    <a:alpha val="43137"/>
                  </a:srgbClr>
                </a:outerShdw>
              </a:effectLst>
            </a:endParaRPr>
          </a:p>
        </p:txBody>
      </p:sp>
      <p:sp>
        <p:nvSpPr>
          <p:cNvPr id="24" name="CuadroTexto 23"/>
          <p:cNvSpPr txBox="1"/>
          <p:nvPr/>
        </p:nvSpPr>
        <p:spPr>
          <a:xfrm>
            <a:off x="7250812" y="2551622"/>
            <a:ext cx="1782680" cy="1815882"/>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a:latin typeface="Yu Gothic UI" panose="020B0500000000000000" pitchFamily="34" charset="-128"/>
                <a:ea typeface="Yu Gothic UI" panose="020B0500000000000000" pitchFamily="34" charset="-128"/>
              </a:rPr>
              <a:t>Holanda</a:t>
            </a:r>
            <a:r>
              <a:rPr lang="es-MX" sz="1600" dirty="0">
                <a:latin typeface="Yu Gothic UI" panose="020B0500000000000000" pitchFamily="34" charset="-128"/>
                <a:ea typeface="Yu Gothic UI" panose="020B0500000000000000" pitchFamily="34" charset="-128"/>
              </a:rPr>
              <a:t> publica sólo </a:t>
            </a:r>
            <a:r>
              <a:rPr lang="es-MX" sz="1600" b="1" dirty="0">
                <a:latin typeface="Yu Gothic UI" panose="020B0500000000000000" pitchFamily="34" charset="-128"/>
                <a:ea typeface="Yu Gothic UI" panose="020B0500000000000000" pitchFamily="34" charset="-128"/>
              </a:rPr>
              <a:t>2%</a:t>
            </a:r>
            <a:r>
              <a:rPr lang="es-MX" sz="1600" dirty="0">
                <a:latin typeface="Yu Gothic UI" panose="020B0500000000000000" pitchFamily="34" charset="-128"/>
                <a:ea typeface="Yu Gothic UI" panose="020B0500000000000000" pitchFamily="34" charset="-128"/>
              </a:rPr>
              <a:t> de los artículos, pero es uno de los principales editores de revistas</a:t>
            </a:r>
            <a:endParaRPr lang="es-MX" sz="1600" b="1" dirty="0">
              <a:effectLst>
                <a:outerShdw blurRad="38100" dist="38100" dir="2700000" algn="tl">
                  <a:srgbClr val="000000">
                    <a:alpha val="43137"/>
                  </a:srgbClr>
                </a:outerShdw>
              </a:effectLst>
            </a:endParaRPr>
          </a:p>
        </p:txBody>
      </p:sp>
      <p:sp>
        <p:nvSpPr>
          <p:cNvPr id="25" name="CuadroTexto 24"/>
          <p:cNvSpPr txBox="1"/>
          <p:nvPr/>
        </p:nvSpPr>
        <p:spPr>
          <a:xfrm>
            <a:off x="7192104" y="1892394"/>
            <a:ext cx="1782680" cy="584775"/>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 pero sólo </a:t>
            </a:r>
            <a:r>
              <a:rPr lang="es-MX" sz="1600" b="1" dirty="0">
                <a:latin typeface="Yu Gothic UI" panose="020B0500000000000000" pitchFamily="34" charset="-128"/>
                <a:ea typeface="Yu Gothic UI" panose="020B0500000000000000" pitchFamily="34" charset="-128"/>
              </a:rPr>
              <a:t>2%</a:t>
            </a:r>
            <a:r>
              <a:rPr lang="es-MX" sz="1600" dirty="0">
                <a:latin typeface="Yu Gothic UI" panose="020B0500000000000000" pitchFamily="34" charset="-128"/>
                <a:ea typeface="Yu Gothic UI" panose="020B0500000000000000" pitchFamily="34" charset="-128"/>
              </a:rPr>
              <a:t> de las </a:t>
            </a:r>
            <a:r>
              <a:rPr lang="es-MX" sz="1600" b="1" dirty="0">
                <a:latin typeface="Yu Gothic UI" panose="020B0500000000000000" pitchFamily="34" charset="-128"/>
                <a:ea typeface="Yu Gothic UI" panose="020B0500000000000000" pitchFamily="34" charset="-128"/>
              </a:rPr>
              <a:t>revistas</a:t>
            </a:r>
            <a:endParaRPr lang="es-MX" sz="1600" b="1" dirty="0">
              <a:effectLst>
                <a:outerShdw blurRad="38100" dist="38100" dir="2700000" algn="tl">
                  <a:srgbClr val="000000">
                    <a:alpha val="43137"/>
                  </a:srgbClr>
                </a:outerShdw>
              </a:effectLst>
            </a:endParaRPr>
          </a:p>
        </p:txBody>
      </p:sp>
      <p:sp>
        <p:nvSpPr>
          <p:cNvPr id="26" name="CuadroTexto 25"/>
          <p:cNvSpPr txBox="1"/>
          <p:nvPr/>
        </p:nvSpPr>
        <p:spPr>
          <a:xfrm>
            <a:off x="7204340" y="4420945"/>
            <a:ext cx="1939659" cy="830997"/>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a:latin typeface="Yu Gothic UI" panose="020B0500000000000000" pitchFamily="34" charset="-128"/>
                <a:ea typeface="Yu Gothic UI" panose="020B0500000000000000" pitchFamily="34" charset="-128"/>
              </a:rPr>
              <a:t>España e India</a:t>
            </a:r>
            <a:r>
              <a:rPr lang="es-MX" sz="1600" dirty="0">
                <a:latin typeface="Yu Gothic UI" panose="020B0500000000000000" pitchFamily="34" charset="-128"/>
                <a:ea typeface="Yu Gothic UI" panose="020B0500000000000000" pitchFamily="34" charset="-128"/>
              </a:rPr>
              <a:t>: mayor cobertura en </a:t>
            </a:r>
            <a:r>
              <a:rPr lang="es-MX" sz="1600" b="1" dirty="0" err="1">
                <a:latin typeface="Yu Gothic UI" panose="020B0500000000000000" pitchFamily="34" charset="-128"/>
                <a:ea typeface="Yu Gothic UI" panose="020B0500000000000000" pitchFamily="34" charset="-128"/>
              </a:rPr>
              <a:t>Scopus</a:t>
            </a:r>
            <a:r>
              <a:rPr lang="es-MX" sz="1600" b="1" dirty="0">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vs</a:t>
            </a:r>
            <a:r>
              <a:rPr lang="es-MX" sz="1600" b="1" dirty="0">
                <a:latin typeface="Yu Gothic UI" panose="020B0500000000000000" pitchFamily="34" charset="-128"/>
                <a:ea typeface="Yu Gothic UI" panose="020B0500000000000000" pitchFamily="34" charset="-128"/>
              </a:rPr>
              <a:t> </a:t>
            </a:r>
            <a:r>
              <a:rPr lang="es-MX" sz="1600" b="1" dirty="0" err="1">
                <a:latin typeface="Yu Gothic UI" panose="020B0500000000000000" pitchFamily="34" charset="-128"/>
                <a:ea typeface="Yu Gothic UI" panose="020B0500000000000000" pitchFamily="34" charset="-128"/>
              </a:rPr>
              <a:t>WoS</a:t>
            </a:r>
            <a:endParaRPr lang="es-MX" sz="1600" b="1" dirty="0">
              <a:effectLst>
                <a:outerShdw blurRad="38100" dist="38100" dir="2700000" algn="tl">
                  <a:srgbClr val="000000">
                    <a:alpha val="43137"/>
                  </a:srgbClr>
                </a:outerShdw>
              </a:effectLst>
            </a:endParaRPr>
          </a:p>
        </p:txBody>
      </p:sp>
      <p:sp>
        <p:nvSpPr>
          <p:cNvPr id="27" name="Rectángulo: esquinas redondeadas 26"/>
          <p:cNvSpPr/>
          <p:nvPr/>
        </p:nvSpPr>
        <p:spPr>
          <a:xfrm>
            <a:off x="135213" y="4420945"/>
            <a:ext cx="620363" cy="288032"/>
          </a:xfrm>
          <a:prstGeom prst="roundRect">
            <a:avLst/>
          </a:prstGeom>
          <a:solidFill>
            <a:schemeClr val="bg1">
              <a:lumMod val="50000"/>
              <a:alpha val="47843"/>
            </a:schemeClr>
          </a:solidFill>
          <a:ln>
            <a:solidFill>
              <a:schemeClr val="tx1"/>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8" name="Rectángulo: esquinas redondeadas 27"/>
          <p:cNvSpPr/>
          <p:nvPr/>
        </p:nvSpPr>
        <p:spPr>
          <a:xfrm>
            <a:off x="141915" y="4861282"/>
            <a:ext cx="620363" cy="288032"/>
          </a:xfrm>
          <a:prstGeom prst="roundRect">
            <a:avLst/>
          </a:prstGeom>
          <a:solidFill>
            <a:schemeClr val="bg1">
              <a:lumMod val="50000"/>
              <a:alpha val="47843"/>
            </a:schemeClr>
          </a:solidFill>
          <a:ln>
            <a:solidFill>
              <a:schemeClr val="tx1"/>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9" name="Rectángulo: esquinas redondeadas 28"/>
          <p:cNvSpPr/>
          <p:nvPr/>
        </p:nvSpPr>
        <p:spPr>
          <a:xfrm>
            <a:off x="4340319" y="4420945"/>
            <a:ext cx="519714" cy="288032"/>
          </a:xfrm>
          <a:prstGeom prst="roundRect">
            <a:avLst/>
          </a:prstGeom>
          <a:solidFill>
            <a:srgbClr val="FFC000">
              <a:alpha val="47843"/>
            </a:srgbClr>
          </a:solidFill>
          <a:ln>
            <a:solidFill>
              <a:schemeClr val="accent6">
                <a:lumMod val="75000"/>
              </a:schemeClr>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0" name="Rectángulo: esquinas redondeadas 29"/>
          <p:cNvSpPr/>
          <p:nvPr/>
        </p:nvSpPr>
        <p:spPr>
          <a:xfrm>
            <a:off x="4321439" y="4876431"/>
            <a:ext cx="538593" cy="288032"/>
          </a:xfrm>
          <a:prstGeom prst="roundRect">
            <a:avLst/>
          </a:prstGeom>
          <a:solidFill>
            <a:srgbClr val="FFC000">
              <a:alpha val="47843"/>
            </a:srgbClr>
          </a:solidFill>
          <a:ln>
            <a:solidFill>
              <a:schemeClr val="accent6">
                <a:lumMod val="75000"/>
              </a:schemeClr>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1" name="Rectángulo: esquinas redondeadas 30"/>
          <p:cNvSpPr/>
          <p:nvPr/>
        </p:nvSpPr>
        <p:spPr>
          <a:xfrm>
            <a:off x="5656337" y="4420945"/>
            <a:ext cx="452983" cy="288032"/>
          </a:xfrm>
          <a:prstGeom prst="roundRect">
            <a:avLst/>
          </a:prstGeom>
          <a:solidFill>
            <a:srgbClr val="FFC000">
              <a:alpha val="47843"/>
            </a:srgbClr>
          </a:solidFill>
          <a:ln>
            <a:solidFill>
              <a:schemeClr val="accent6">
                <a:lumMod val="75000"/>
              </a:schemeClr>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3" name="Rectángulo: esquinas redondeadas 32"/>
          <p:cNvSpPr/>
          <p:nvPr/>
        </p:nvSpPr>
        <p:spPr>
          <a:xfrm>
            <a:off x="5656336" y="4864777"/>
            <a:ext cx="452983" cy="288032"/>
          </a:xfrm>
          <a:prstGeom prst="roundRect">
            <a:avLst/>
          </a:prstGeom>
          <a:solidFill>
            <a:srgbClr val="FFC000">
              <a:alpha val="47843"/>
            </a:srgbClr>
          </a:solidFill>
          <a:ln>
            <a:solidFill>
              <a:schemeClr val="accent6">
                <a:lumMod val="75000"/>
              </a:schemeClr>
            </a:solidFill>
          </a:ln>
          <a:effectLst>
            <a:outerShdw blurRad="508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67302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Effect transition="in" filter="fade">
                                      <p:cBhvr>
                                        <p:cTn id="47" dur="500"/>
                                        <p:tgtEl>
                                          <p:spTgt spid="1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ppt_w</p:attrName>
                                        </p:attrNameLst>
                                      </p:cBhvr>
                                      <p:tavLst>
                                        <p:tav tm="0">
                                          <p:val>
                                            <p:fltVal val="0"/>
                                          </p:val>
                                        </p:tav>
                                        <p:tav tm="100000">
                                          <p:val>
                                            <p:strVal val="#ppt_w"/>
                                          </p:val>
                                        </p:tav>
                                      </p:tavLst>
                                    </p:anim>
                                    <p:anim calcmode="lin" valueType="num">
                                      <p:cBhvr>
                                        <p:cTn id="73" dur="500" fill="hold"/>
                                        <p:tgtEl>
                                          <p:spTgt spid="22"/>
                                        </p:tgtEl>
                                        <p:attrNameLst>
                                          <p:attrName>ppt_h</p:attrName>
                                        </p:attrNameLst>
                                      </p:cBhvr>
                                      <p:tavLst>
                                        <p:tav tm="0">
                                          <p:val>
                                            <p:fltVal val="0"/>
                                          </p:val>
                                        </p:tav>
                                        <p:tav tm="100000">
                                          <p:val>
                                            <p:strVal val="#ppt_h"/>
                                          </p:val>
                                        </p:tav>
                                      </p:tavLst>
                                    </p:anim>
                                    <p:animEffect transition="in" filter="fade">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Effect transition="in" filter="fade">
                                      <p:cBhvr>
                                        <p:cTn id="86" dur="5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down)">
                                      <p:cBhvr>
                                        <p:cTn id="91" dur="500"/>
                                        <p:tgtEl>
                                          <p:spTgt spid="26"/>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down)">
                                      <p:cBhvr>
                                        <p:cTn id="94" dur="500"/>
                                        <p:tgtEl>
                                          <p:spTgt spid="27"/>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down)">
                                      <p:cBhvr>
                                        <p:cTn id="97" dur="500"/>
                                        <p:tgtEl>
                                          <p:spTgt spid="28"/>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down)">
                                      <p:cBhvr>
                                        <p:cTn id="100" dur="500"/>
                                        <p:tgtEl>
                                          <p:spTgt spid="29"/>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down)">
                                      <p:cBhvr>
                                        <p:cTn id="103" dur="500"/>
                                        <p:tgtEl>
                                          <p:spTgt spid="30"/>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wipe(down)">
                                      <p:cBhvr>
                                        <p:cTn id="106" dur="500"/>
                                        <p:tgtEl>
                                          <p:spTgt spid="33"/>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down)">
                                      <p:cBhvr>
                                        <p:cTn id="10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animBg="1"/>
      <p:bldP spid="28" grpId="0" animBg="1"/>
      <p:bldP spid="29" grpId="0" animBg="1"/>
      <p:bldP spid="30" grpId="0" animBg="1"/>
      <p:bldP spid="31" grpId="0" animBg="1"/>
      <p:bldP spid="33"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t="8000" r="85437" b="86400"/>
          <a:stretch/>
        </p:blipFill>
        <p:spPr>
          <a:xfrm>
            <a:off x="179512" y="260648"/>
            <a:ext cx="2330370" cy="504056"/>
          </a:xfrm>
          <a:prstGeom prst="rect">
            <a:avLst/>
          </a:prstGeom>
        </p:spPr>
      </p:pic>
      <p:sp>
        <p:nvSpPr>
          <p:cNvPr id="6" name="CuadroTexto 5"/>
          <p:cNvSpPr txBox="1"/>
          <p:nvPr/>
        </p:nvSpPr>
        <p:spPr>
          <a:xfrm>
            <a:off x="6156176" y="312148"/>
            <a:ext cx="3528392" cy="646331"/>
          </a:xfrm>
          <a:prstGeom prst="rect">
            <a:avLst/>
          </a:prstGeom>
          <a:noFill/>
        </p:spPr>
        <p:txBody>
          <a:bodyPr wrap="square" rtlCol="0">
            <a:spAutoFit/>
          </a:bodyPr>
          <a:lstStyle/>
          <a:p>
            <a:r>
              <a:rPr lang="es-MX" dirty="0">
                <a:hlinkClick r:id="rId3"/>
              </a:rPr>
              <a:t>http://analytics.scielo.org</a:t>
            </a:r>
            <a:endParaRPr lang="es-MX" dirty="0"/>
          </a:p>
          <a:p>
            <a:endParaRPr lang="es-MX" dirty="0"/>
          </a:p>
        </p:txBody>
      </p:sp>
      <p:pic>
        <p:nvPicPr>
          <p:cNvPr id="8" name="Imagen 7"/>
          <p:cNvPicPr>
            <a:picLocks noChangeAspect="1"/>
          </p:cNvPicPr>
          <p:nvPr/>
        </p:nvPicPr>
        <p:blipFill rotWithShape="1">
          <a:blip r:embed="rId4"/>
          <a:srcRect t="14304" r="75291" b="76762"/>
          <a:stretch/>
        </p:blipFill>
        <p:spPr>
          <a:xfrm>
            <a:off x="3320131" y="305198"/>
            <a:ext cx="2259360" cy="459506"/>
          </a:xfrm>
          <a:prstGeom prst="rect">
            <a:avLst/>
          </a:prstGeom>
        </p:spPr>
      </p:pic>
      <p:pic>
        <p:nvPicPr>
          <p:cNvPr id="3" name="Imagen 2"/>
          <p:cNvPicPr>
            <a:picLocks noChangeAspect="1"/>
          </p:cNvPicPr>
          <p:nvPr/>
        </p:nvPicPr>
        <p:blipFill rotWithShape="1">
          <a:blip r:embed="rId5"/>
          <a:srcRect l="2357" t="11501" r="3932" b="10101"/>
          <a:stretch/>
        </p:blipFill>
        <p:spPr>
          <a:xfrm>
            <a:off x="0" y="1029588"/>
            <a:ext cx="9144000" cy="5423748"/>
          </a:xfrm>
          <a:prstGeom prst="rect">
            <a:avLst/>
          </a:prstGeom>
        </p:spPr>
      </p:pic>
    </p:spTree>
    <p:extLst>
      <p:ext uri="{BB962C8B-B14F-4D97-AF65-F5344CB8AC3E}">
        <p14:creationId xmlns:p14="http://schemas.microsoft.com/office/powerpoint/2010/main" val="320543760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57251"/>
            <a:ext cx="6777038" cy="4907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abajo"/>
          <p:cNvSpPr/>
          <p:nvPr/>
        </p:nvSpPr>
        <p:spPr>
          <a:xfrm rot="2870530">
            <a:off x="4904780" y="4467821"/>
            <a:ext cx="809625" cy="863203"/>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sz="1350"/>
          </a:p>
        </p:txBody>
      </p:sp>
      <p:sp>
        <p:nvSpPr>
          <p:cNvPr id="5" name="Elipse 4"/>
          <p:cNvSpPr/>
          <p:nvPr/>
        </p:nvSpPr>
        <p:spPr>
          <a:xfrm>
            <a:off x="3283744" y="5082778"/>
            <a:ext cx="1783556" cy="375047"/>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sz="1350"/>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01929" y="3973116"/>
            <a:ext cx="2225278" cy="148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n 10"/>
          <p:cNvPicPr>
            <a:picLocks noChangeAspect="1"/>
          </p:cNvPicPr>
          <p:nvPr/>
        </p:nvPicPr>
        <p:blipFill>
          <a:blip r:embed="rId4"/>
          <a:stretch>
            <a:fillRect/>
          </a:stretch>
        </p:blipFill>
        <p:spPr>
          <a:xfrm>
            <a:off x="6136482" y="3992166"/>
            <a:ext cx="1654969" cy="1303734"/>
          </a:xfrm>
          <a:prstGeom prst="rect">
            <a:avLst/>
          </a:prstGeom>
          <a:effectLst>
            <a:outerShdw blurRad="50800" dist="177800" dir="2700000" algn="tl" rotWithShape="0">
              <a:prstClr val="black">
                <a:alpha val="40000"/>
              </a:prstClr>
            </a:outerShdw>
          </a:effectLst>
        </p:spPr>
      </p:pic>
    </p:spTree>
    <p:extLst>
      <p:ext uri="{BB962C8B-B14F-4D97-AF65-F5344CB8AC3E}">
        <p14:creationId xmlns:p14="http://schemas.microsoft.com/office/powerpoint/2010/main" val="21147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16"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199" t="9240" r="6027" b="5080"/>
          <a:stretch/>
        </p:blipFill>
        <p:spPr>
          <a:xfrm>
            <a:off x="1601670" y="1201253"/>
            <a:ext cx="6048672" cy="4536504"/>
          </a:xfrm>
          <a:prstGeom prst="rect">
            <a:avLst/>
          </a:prstGeom>
        </p:spPr>
      </p:pic>
      <p:pic>
        <p:nvPicPr>
          <p:cNvPr id="5" name="Imagen 4"/>
          <p:cNvPicPr>
            <a:picLocks noChangeAspect="1"/>
          </p:cNvPicPr>
          <p:nvPr/>
        </p:nvPicPr>
        <p:blipFill rotWithShape="1">
          <a:blip r:embed="rId2"/>
          <a:srcRect l="76575" t="34883" r="7441" b="13839"/>
          <a:stretch/>
        </p:blipFill>
        <p:spPr>
          <a:xfrm>
            <a:off x="6030164" y="2100221"/>
            <a:ext cx="1822703" cy="3637536"/>
          </a:xfrm>
          <a:prstGeom prst="rect">
            <a:avLst/>
          </a:prstGeom>
        </p:spPr>
      </p:pic>
      <p:sp>
        <p:nvSpPr>
          <p:cNvPr id="6" name="CuadroTexto 5"/>
          <p:cNvSpPr txBox="1"/>
          <p:nvPr/>
        </p:nvSpPr>
        <p:spPr>
          <a:xfrm>
            <a:off x="4177884" y="4917412"/>
            <a:ext cx="1744352" cy="369332"/>
          </a:xfrm>
          <a:prstGeom prst="rect">
            <a:avLst/>
          </a:prstGeom>
          <a:solidFill>
            <a:schemeClr val="bg1">
              <a:lumMod val="85000"/>
            </a:schemeClr>
          </a:solidFill>
          <a:ln w="38100">
            <a:solidFill>
              <a:srgbClr val="FF0000"/>
            </a:solidFill>
          </a:ln>
          <a:effectLst>
            <a:outerShdw blurRad="50800" dist="38100" dir="5400000" algn="t" rotWithShape="0">
              <a:prstClr val="black">
                <a:alpha val="40000"/>
              </a:prstClr>
            </a:outerShdw>
          </a:effectLst>
        </p:spPr>
        <p:txBody>
          <a:bodyPr wrap="square" rtlCol="0">
            <a:spAutoFit/>
          </a:bodyPr>
          <a:lstStyle/>
          <a:p>
            <a:r>
              <a:rPr lang="es-MX" b="1" dirty="0"/>
              <a:t>      7 + 6 + 5</a:t>
            </a:r>
          </a:p>
        </p:txBody>
      </p:sp>
      <p:sp>
        <p:nvSpPr>
          <p:cNvPr id="7" name="CuadroTexto 5"/>
          <p:cNvSpPr txBox="1"/>
          <p:nvPr/>
        </p:nvSpPr>
        <p:spPr>
          <a:xfrm>
            <a:off x="2127237" y="4640412"/>
            <a:ext cx="1677707" cy="923330"/>
          </a:xfrm>
          <a:prstGeom prst="rect">
            <a:avLst/>
          </a:prstGeom>
          <a:solidFill>
            <a:schemeClr val="bg1">
              <a:lumMod val="85000"/>
            </a:schemeClr>
          </a:solidFill>
          <a:ln>
            <a:solidFill>
              <a:schemeClr val="bg1">
                <a:lumMod val="85000"/>
              </a:schemeClr>
            </a:solidFill>
          </a:ln>
          <a:effectLst>
            <a:outerShdw blurRad="50800" dist="38100" dir="5400000" algn="t" rotWithShape="0">
              <a:prstClr val="black">
                <a:alpha val="40000"/>
              </a:prstClr>
            </a:outerShdw>
          </a:effectLst>
        </p:spPr>
        <p:txBody>
          <a:bodyPr wrap="square" rtlCol="0">
            <a:spAutoFit/>
          </a:bodyPr>
          <a:lstStyle/>
          <a:p>
            <a:r>
              <a:rPr lang="es-MX" b="1" dirty="0">
                <a:solidFill>
                  <a:srgbClr val="FF0000"/>
                </a:solidFill>
              </a:rPr>
              <a:t>Total de citas obtenidas sin duplicados: 10</a:t>
            </a:r>
          </a:p>
        </p:txBody>
      </p:sp>
      <p:sp>
        <p:nvSpPr>
          <p:cNvPr id="2" name="1 Rectángulo"/>
          <p:cNvSpPr/>
          <p:nvPr/>
        </p:nvSpPr>
        <p:spPr>
          <a:xfrm>
            <a:off x="6030163" y="4196807"/>
            <a:ext cx="1770011" cy="1540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 name="Elipse 2"/>
          <p:cNvSpPr/>
          <p:nvPr/>
        </p:nvSpPr>
        <p:spPr>
          <a:xfrm>
            <a:off x="5922236" y="3284621"/>
            <a:ext cx="1432067" cy="252663"/>
          </a:xfrm>
          <a:prstGeom prst="ellipse">
            <a:avLst/>
          </a:prstGeom>
          <a:solidFill>
            <a:srgbClr val="FF0000">
              <a:alpha val="4392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cxnSp>
        <p:nvCxnSpPr>
          <p:cNvPr id="9" name="Conector recto de flecha 8"/>
          <p:cNvCxnSpPr/>
          <p:nvPr/>
        </p:nvCxnSpPr>
        <p:spPr>
          <a:xfrm flipH="1">
            <a:off x="7320470" y="3410953"/>
            <a:ext cx="849968" cy="0"/>
          </a:xfrm>
          <a:prstGeom prst="straightConnector1">
            <a:avLst/>
          </a:prstGeom>
          <a:ln w="231775">
            <a:solidFill>
              <a:srgbClr val="FF0000"/>
            </a:solidFill>
            <a:tailEnd type="triangle"/>
          </a:ln>
          <a:effectLst>
            <a:outerShdw blurRad="50800" dist="889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 name="31 Grupo"/>
          <p:cNvGrpSpPr/>
          <p:nvPr/>
        </p:nvGrpSpPr>
        <p:grpSpPr>
          <a:xfrm>
            <a:off x="47519" y="4516341"/>
            <a:ext cx="1706777" cy="901882"/>
            <a:chOff x="4228432" y="584895"/>
            <a:chExt cx="3034271" cy="1202509"/>
          </a:xfrm>
        </p:grpSpPr>
        <p:pic>
          <p:nvPicPr>
            <p:cNvPr id="11" name="Picture 6"/>
            <p:cNvPicPr>
              <a:picLocks noChangeAspect="1"/>
            </p:cNvPicPr>
            <p:nvPr/>
          </p:nvPicPr>
          <p:blipFill>
            <a:blip r:embed="rId3" cstate="print"/>
            <a:srcRect/>
            <a:stretch>
              <a:fillRect/>
            </a:stretch>
          </p:blipFill>
          <p:spPr>
            <a:xfrm>
              <a:off x="4228432" y="584895"/>
              <a:ext cx="3024332" cy="643417"/>
            </a:xfrm>
            <a:prstGeom prst="rect">
              <a:avLst/>
            </a:prstGeom>
            <a:noFill/>
            <a:ln>
              <a:noFill/>
            </a:ln>
          </p:spPr>
        </p:pic>
        <p:pic>
          <p:nvPicPr>
            <p:cNvPr id="12" name="Picture 1"/>
            <p:cNvPicPr>
              <a:picLocks noChangeAspect="1"/>
            </p:cNvPicPr>
            <p:nvPr/>
          </p:nvPicPr>
          <p:blipFill>
            <a:blip r:embed="rId4" cstate="print"/>
            <a:srcRect/>
            <a:stretch>
              <a:fillRect/>
            </a:stretch>
          </p:blipFill>
          <p:spPr>
            <a:xfrm>
              <a:off x="4300432" y="1069482"/>
              <a:ext cx="2962271" cy="717922"/>
            </a:xfrm>
            <a:prstGeom prst="rect">
              <a:avLst/>
            </a:prstGeom>
            <a:noFill/>
            <a:ln>
              <a:noFill/>
            </a:ln>
          </p:spPr>
        </p:pic>
      </p:grpSp>
    </p:spTree>
    <p:extLst>
      <p:ext uri="{BB962C8B-B14F-4D97-AF65-F5344CB8AC3E}">
        <p14:creationId xmlns:p14="http://schemas.microsoft.com/office/powerpoint/2010/main" val="155008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0469" t="6602" r="21650" b="10100"/>
          <a:stretch/>
        </p:blipFill>
        <p:spPr>
          <a:xfrm>
            <a:off x="467544" y="89248"/>
            <a:ext cx="8361400" cy="6768752"/>
          </a:xfrm>
          <a:prstGeom prst="rect">
            <a:avLst/>
          </a:prstGeom>
        </p:spPr>
      </p:pic>
      <p:sp>
        <p:nvSpPr>
          <p:cNvPr id="5" name="CuadroTexto 4"/>
          <p:cNvSpPr txBox="1"/>
          <p:nvPr/>
        </p:nvSpPr>
        <p:spPr>
          <a:xfrm>
            <a:off x="4621459" y="260648"/>
            <a:ext cx="4176464" cy="461665"/>
          </a:xfrm>
          <a:prstGeom prst="rect">
            <a:avLst/>
          </a:prstGeom>
          <a:solidFill>
            <a:srgbClr val="FFC000"/>
          </a:solidFill>
        </p:spPr>
        <p:txBody>
          <a:bodyPr wrap="square" rtlCol="0">
            <a:spAutoFit/>
          </a:bodyPr>
          <a:lstStyle/>
          <a:p>
            <a:pPr algn="ctr"/>
            <a:r>
              <a:rPr lang="es-MX" sz="2400" b="1" dirty="0"/>
              <a:t>Indicadores </a:t>
            </a:r>
            <a:r>
              <a:rPr lang="es-MX" sz="2400" b="1" dirty="0" err="1"/>
              <a:t>RedALyC</a:t>
            </a:r>
            <a:endParaRPr lang="es-MX" sz="2400" b="1" dirty="0"/>
          </a:p>
        </p:txBody>
      </p:sp>
    </p:spTree>
    <p:extLst>
      <p:ext uri="{BB962C8B-B14F-4D97-AF65-F5344CB8AC3E}">
        <p14:creationId xmlns:p14="http://schemas.microsoft.com/office/powerpoint/2010/main" val="341526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1650" t="11502" r="22438" b="33483"/>
          <a:stretch/>
        </p:blipFill>
        <p:spPr>
          <a:xfrm>
            <a:off x="1331640" y="0"/>
            <a:ext cx="6067819" cy="3358462"/>
          </a:xfrm>
          <a:prstGeom prst="rect">
            <a:avLst/>
          </a:prstGeom>
        </p:spPr>
      </p:pic>
      <p:pic>
        <p:nvPicPr>
          <p:cNvPr id="5" name="Imagen 4"/>
          <p:cNvPicPr>
            <a:picLocks noChangeAspect="1"/>
          </p:cNvPicPr>
          <p:nvPr/>
        </p:nvPicPr>
        <p:blipFill rotWithShape="1">
          <a:blip r:embed="rId3"/>
          <a:srcRect l="22044" t="40200" r="22438" b="12201"/>
          <a:stretch/>
        </p:blipFill>
        <p:spPr>
          <a:xfrm>
            <a:off x="1362272" y="3573016"/>
            <a:ext cx="6121740" cy="2952328"/>
          </a:xfrm>
          <a:prstGeom prst="rect">
            <a:avLst/>
          </a:prstGeom>
        </p:spPr>
      </p:pic>
      <p:sp>
        <p:nvSpPr>
          <p:cNvPr id="6" name="CuadroTexto 5"/>
          <p:cNvSpPr txBox="1"/>
          <p:nvPr/>
        </p:nvSpPr>
        <p:spPr>
          <a:xfrm>
            <a:off x="4967536" y="116632"/>
            <a:ext cx="4176464" cy="461665"/>
          </a:xfrm>
          <a:prstGeom prst="rect">
            <a:avLst/>
          </a:prstGeom>
          <a:solidFill>
            <a:srgbClr val="FFC000"/>
          </a:solidFill>
        </p:spPr>
        <p:txBody>
          <a:bodyPr wrap="square" rtlCol="0">
            <a:spAutoFit/>
          </a:bodyPr>
          <a:lstStyle/>
          <a:p>
            <a:pPr algn="ctr"/>
            <a:r>
              <a:rPr lang="es-MX" sz="2400" b="1" dirty="0"/>
              <a:t>Indicadores </a:t>
            </a:r>
            <a:r>
              <a:rPr lang="es-MX" sz="2400" b="1" dirty="0" err="1"/>
              <a:t>RedALyC</a:t>
            </a:r>
            <a:endParaRPr lang="es-MX" sz="2400" b="1" dirty="0"/>
          </a:p>
        </p:txBody>
      </p:sp>
    </p:spTree>
    <p:extLst>
      <p:ext uri="{BB962C8B-B14F-4D97-AF65-F5344CB8AC3E}">
        <p14:creationId xmlns:p14="http://schemas.microsoft.com/office/powerpoint/2010/main" val="31852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endParaRPr lang="es-MX" dirty="0"/>
          </a:p>
          <a:p>
            <a:endParaRPr lang="es-MX" dirty="0"/>
          </a:p>
          <a:p>
            <a:endParaRPr lang="es-MX" dirty="0"/>
          </a:p>
          <a:p>
            <a:endParaRPr lang="es-MX" dirty="0"/>
          </a:p>
          <a:p>
            <a:pPr marL="0" indent="0">
              <a:buNone/>
            </a:pPr>
            <a:r>
              <a:rPr lang="es-MX" b="1" dirty="0">
                <a:solidFill>
                  <a:srgbClr val="0070C0"/>
                </a:solidFill>
                <a:effectLst>
                  <a:outerShdw blurRad="38100" dist="38100" dir="2700000" algn="tl">
                    <a:srgbClr val="000000">
                      <a:alpha val="43137"/>
                    </a:srgbClr>
                  </a:outerShdw>
                </a:effectLst>
              </a:rPr>
              <a:t>Antonio Sánchez Pereyra</a:t>
            </a:r>
          </a:p>
          <a:p>
            <a:pPr marL="0" indent="0">
              <a:buNone/>
            </a:pPr>
            <a:r>
              <a:rPr lang="es-MX" dirty="0"/>
              <a:t>Dirección General de Bibliotecas - UNAM</a:t>
            </a:r>
          </a:p>
          <a:p>
            <a:pPr marL="0" indent="0">
              <a:buNone/>
            </a:pPr>
            <a:r>
              <a:rPr lang="es-MX" dirty="0">
                <a:hlinkClick r:id="rId2"/>
              </a:rPr>
              <a:t>scielo@dgb.unam.mx</a:t>
            </a:r>
            <a:endParaRPr lang="es-MX" dirty="0"/>
          </a:p>
          <a:p>
            <a:pPr marL="0" indent="0">
              <a:buNone/>
            </a:pPr>
            <a:endParaRPr lang="es-MX" dirty="0"/>
          </a:p>
          <a:p>
            <a:endParaRPr lang="es-MX" dirty="0"/>
          </a:p>
        </p:txBody>
      </p:sp>
      <p:pic>
        <p:nvPicPr>
          <p:cNvPr id="4" name="Picture 3" descr="SciELOMéxico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8112" y="1058495"/>
            <a:ext cx="1157504" cy="85117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6773" y="1090375"/>
            <a:ext cx="820420" cy="790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foto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507" y="1058494"/>
            <a:ext cx="791726" cy="82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463471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21741" t="5389" r="41244" b="2007"/>
          <a:stretch/>
        </p:blipFill>
        <p:spPr>
          <a:xfrm>
            <a:off x="359414" y="764704"/>
            <a:ext cx="3574913" cy="5143500"/>
          </a:xfrm>
          <a:prstGeom prst="rect">
            <a:avLst/>
          </a:prstGeom>
        </p:spPr>
      </p:pic>
      <p:sp>
        <p:nvSpPr>
          <p:cNvPr id="9" name="CuadroTexto 8"/>
          <p:cNvSpPr txBox="1"/>
          <p:nvPr/>
        </p:nvSpPr>
        <p:spPr>
          <a:xfrm>
            <a:off x="4168942" y="894738"/>
            <a:ext cx="4611103" cy="1131079"/>
          </a:xfrm>
          <a:prstGeom prst="rect">
            <a:avLst/>
          </a:prstGeom>
          <a:noFill/>
        </p:spPr>
        <p:txBody>
          <a:bodyPr wrap="square" rtlCol="0">
            <a:spAutoFit/>
          </a:bodyPr>
          <a:lstStyle/>
          <a:p>
            <a:r>
              <a:rPr lang="es-MX" b="1" dirty="0"/>
              <a:t>Los datos sobre las actividades científicas están siendo cada vez más utilizados para gobernar la ciencia…</a:t>
            </a:r>
          </a:p>
          <a:p>
            <a:endParaRPr lang="es-MX" sz="1350" dirty="0"/>
          </a:p>
        </p:txBody>
      </p:sp>
      <p:sp>
        <p:nvSpPr>
          <p:cNvPr id="10" name="CuadroTexto 9"/>
          <p:cNvSpPr txBox="1"/>
          <p:nvPr/>
        </p:nvSpPr>
        <p:spPr>
          <a:xfrm>
            <a:off x="4078706" y="2002734"/>
            <a:ext cx="4800813" cy="1131079"/>
          </a:xfrm>
          <a:prstGeom prst="rect">
            <a:avLst/>
          </a:prstGeom>
          <a:noFill/>
        </p:spPr>
        <p:txBody>
          <a:bodyPr wrap="square" rtlCol="0">
            <a:spAutoFit/>
          </a:bodyPr>
          <a:lstStyle/>
          <a:p>
            <a:r>
              <a:rPr lang="es-MX" b="1" dirty="0"/>
              <a:t>… la </a:t>
            </a:r>
            <a:r>
              <a:rPr lang="es-MX" b="1" u="sng" dirty="0"/>
              <a:t>evaluación</a:t>
            </a:r>
            <a:r>
              <a:rPr lang="es-MX" b="1" dirty="0"/>
              <a:t> pasó de estar basada en valoraciones de expertos a depender de la </a:t>
            </a:r>
            <a:r>
              <a:rPr lang="es-MX" b="1" u="sng" dirty="0"/>
              <a:t>métricas</a:t>
            </a:r>
            <a:r>
              <a:rPr lang="es-MX" b="1" dirty="0"/>
              <a:t>…</a:t>
            </a:r>
          </a:p>
          <a:p>
            <a:endParaRPr lang="es-MX" sz="1350" dirty="0"/>
          </a:p>
        </p:txBody>
      </p:sp>
      <p:sp>
        <p:nvSpPr>
          <p:cNvPr id="11" name="CuadroTexto 10"/>
          <p:cNvSpPr txBox="1"/>
          <p:nvPr/>
        </p:nvSpPr>
        <p:spPr>
          <a:xfrm>
            <a:off x="4078706" y="3041481"/>
            <a:ext cx="4629363" cy="1200329"/>
          </a:xfrm>
          <a:prstGeom prst="rect">
            <a:avLst/>
          </a:prstGeom>
          <a:noFill/>
        </p:spPr>
        <p:txBody>
          <a:bodyPr wrap="square" rtlCol="0">
            <a:spAutoFit/>
          </a:bodyPr>
          <a:lstStyle/>
          <a:p>
            <a:r>
              <a:rPr lang="es-MX" b="1" dirty="0"/>
              <a:t>Los indicadores han proliferado: normalmente bien intencionados, no siempre bien informados, y a menudo </a:t>
            </a:r>
            <a:r>
              <a:rPr lang="es-MX" b="1" u="sng" dirty="0"/>
              <a:t>mal aplicados</a:t>
            </a:r>
            <a:r>
              <a:rPr lang="es-MX" b="1" dirty="0"/>
              <a:t>. </a:t>
            </a:r>
          </a:p>
          <a:p>
            <a:endParaRPr lang="es-MX" dirty="0"/>
          </a:p>
        </p:txBody>
      </p:sp>
      <p:sp>
        <p:nvSpPr>
          <p:cNvPr id="12" name="CuadroTexto 11"/>
          <p:cNvSpPr txBox="1"/>
          <p:nvPr/>
        </p:nvSpPr>
        <p:spPr>
          <a:xfrm>
            <a:off x="3979445" y="4256214"/>
            <a:ext cx="5050895" cy="1962076"/>
          </a:xfrm>
          <a:prstGeom prst="rect">
            <a:avLst/>
          </a:prstGeom>
          <a:noFill/>
        </p:spPr>
        <p:txBody>
          <a:bodyPr wrap="square" rtlCol="0">
            <a:spAutoFit/>
          </a:bodyPr>
          <a:lstStyle/>
          <a:p>
            <a:r>
              <a:rPr lang="es-MX" b="1" dirty="0"/>
              <a:t>Cuando organizaciones sin conocimiento sobre buenas prácticas e interpretación apropiada de indicadores llevan a cabo las evaluaciones, corremos el riesgo de dañar el sistema científico con los mismos instrumentos diseñados para mejorarlas</a:t>
            </a:r>
          </a:p>
          <a:p>
            <a:endParaRPr lang="es-MX" sz="1350" dirty="0"/>
          </a:p>
        </p:txBody>
      </p:sp>
    </p:spTree>
    <p:extLst>
      <p:ext uri="{BB962C8B-B14F-4D97-AF65-F5344CB8AC3E}">
        <p14:creationId xmlns:p14="http://schemas.microsoft.com/office/powerpoint/2010/main" val="305862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2222E-6 -4.07407E-6 L -0.25 -4.07407E-6 " pathEditMode="relative" rAng="0" ptsTypes="AA">
                                      <p:cBhvr>
                                        <p:cTn id="6" dur="2000" fill="hold"/>
                                        <p:tgtEl>
                                          <p:spTgt spid="7"/>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25405" r="21462"/>
          <a:stretch/>
        </p:blipFill>
        <p:spPr>
          <a:xfrm>
            <a:off x="6548371" y="2328781"/>
            <a:ext cx="2391277" cy="2850356"/>
          </a:xfrm>
          <a:prstGeom prst="rect">
            <a:avLst/>
          </a:prstGeom>
        </p:spPr>
      </p:pic>
      <p:sp>
        <p:nvSpPr>
          <p:cNvPr id="5" name="Título 1"/>
          <p:cNvSpPr txBox="1">
            <a:spLocks/>
          </p:cNvSpPr>
          <p:nvPr/>
        </p:nvSpPr>
        <p:spPr>
          <a:xfrm>
            <a:off x="6578265" y="1561544"/>
            <a:ext cx="2331489" cy="37342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1800" b="1" dirty="0"/>
              <a:t>10 Principios</a:t>
            </a:r>
          </a:p>
          <a:p>
            <a:pPr algn="ctr"/>
            <a:r>
              <a:rPr lang="es-MX" sz="1800" b="1" dirty="0"/>
              <a:t>Manifiesto de Leiden</a:t>
            </a:r>
          </a:p>
        </p:txBody>
      </p:sp>
      <p:sp>
        <p:nvSpPr>
          <p:cNvPr id="6" name="CuadroTexto 5"/>
          <p:cNvSpPr txBox="1"/>
          <p:nvPr/>
        </p:nvSpPr>
        <p:spPr>
          <a:xfrm>
            <a:off x="-29894" y="860704"/>
            <a:ext cx="6578265" cy="4178067"/>
          </a:xfrm>
          <a:prstGeom prst="rect">
            <a:avLst/>
          </a:prstGeom>
          <a:noFill/>
        </p:spPr>
        <p:txBody>
          <a:bodyPr wrap="square" rtlCol="0">
            <a:spAutoFit/>
          </a:bodyPr>
          <a:lstStyle/>
          <a:p>
            <a:pPr marL="342900" indent="-342900">
              <a:buAutoNum type="arabicPeriod"/>
            </a:pPr>
            <a:r>
              <a:rPr lang="es-MX" b="1" dirty="0"/>
              <a:t>La evaluación </a:t>
            </a:r>
            <a:r>
              <a:rPr lang="es-MX" b="1" u="sng" dirty="0"/>
              <a:t>cuantitativa</a:t>
            </a:r>
            <a:r>
              <a:rPr lang="es-MX" b="1" dirty="0"/>
              <a:t> tiene que </a:t>
            </a:r>
            <a:r>
              <a:rPr lang="es-MX" b="1" u="sng" dirty="0"/>
              <a:t>apoyar </a:t>
            </a:r>
            <a:r>
              <a:rPr lang="es-MX" b="1" dirty="0"/>
              <a:t>la valoración </a:t>
            </a:r>
            <a:r>
              <a:rPr lang="es-MX" b="1" u="sng" dirty="0"/>
              <a:t>cualitativa</a:t>
            </a:r>
            <a:r>
              <a:rPr lang="es-MX" b="1" dirty="0"/>
              <a:t> por expertos.</a:t>
            </a:r>
          </a:p>
          <a:p>
            <a:endParaRPr lang="es-MX" b="1" dirty="0"/>
          </a:p>
          <a:p>
            <a:r>
              <a:rPr lang="es-MX" dirty="0"/>
              <a:t>Los </a:t>
            </a:r>
            <a:r>
              <a:rPr lang="es-MX" b="1" dirty="0">
                <a:effectLst>
                  <a:outerShdw blurRad="38100" dist="38100" dir="2700000" algn="tl">
                    <a:srgbClr val="000000">
                      <a:alpha val="43137"/>
                    </a:srgbClr>
                  </a:outerShdw>
                </a:effectLst>
              </a:rPr>
              <a:t>indicadores</a:t>
            </a:r>
            <a:r>
              <a:rPr lang="es-MX" dirty="0"/>
              <a:t> pueden </a:t>
            </a:r>
            <a:r>
              <a:rPr lang="es-MX" b="1" dirty="0">
                <a:effectLst>
                  <a:outerShdw blurRad="38100" dist="38100" dir="2700000" algn="tl">
                    <a:srgbClr val="000000">
                      <a:alpha val="43137"/>
                    </a:srgbClr>
                  </a:outerShdw>
                </a:effectLst>
              </a:rPr>
              <a:t>corregir</a:t>
            </a:r>
            <a:r>
              <a:rPr lang="es-MX" dirty="0"/>
              <a:t> la tendencia a </a:t>
            </a:r>
            <a:r>
              <a:rPr lang="es-MX" b="1" dirty="0">
                <a:effectLst>
                  <a:outerShdw blurRad="38100" dist="38100" dir="2700000" algn="tl">
                    <a:srgbClr val="000000">
                      <a:alpha val="43137"/>
                    </a:srgbClr>
                  </a:outerShdw>
                </a:effectLst>
              </a:rPr>
              <a:t>perspectivas sesgadas </a:t>
            </a:r>
            <a:r>
              <a:rPr lang="es-MX" dirty="0"/>
              <a:t>que se dan en </a:t>
            </a:r>
            <a:r>
              <a:rPr lang="es-MX" b="1" dirty="0">
                <a:effectLst>
                  <a:outerShdw blurRad="38100" dist="38100" dir="2700000" algn="tl">
                    <a:srgbClr val="000000">
                      <a:alpha val="43137"/>
                    </a:srgbClr>
                  </a:outerShdw>
                </a:effectLst>
              </a:rPr>
              <a:t>revisión por pares </a:t>
            </a:r>
            <a:r>
              <a:rPr lang="es-MX" dirty="0"/>
              <a:t>y </a:t>
            </a:r>
            <a:r>
              <a:rPr lang="es-MX" b="1" dirty="0">
                <a:effectLst>
                  <a:outerShdw blurRad="38100" dist="38100" dir="2700000" algn="tl">
                    <a:srgbClr val="000000">
                      <a:alpha val="43137"/>
                    </a:srgbClr>
                  </a:outerShdw>
                </a:effectLst>
              </a:rPr>
              <a:t>facilitar</a:t>
            </a:r>
            <a:r>
              <a:rPr lang="es-MX" dirty="0"/>
              <a:t> la deliberación. </a:t>
            </a:r>
          </a:p>
          <a:p>
            <a:endParaRPr lang="es-MX" dirty="0"/>
          </a:p>
          <a:p>
            <a:r>
              <a:rPr lang="es-MX" dirty="0"/>
              <a:t>En este sentido, los indicadores pueden </a:t>
            </a:r>
            <a:r>
              <a:rPr lang="es-MX" b="1" dirty="0">
                <a:effectLst>
                  <a:outerShdw blurRad="38100" dist="38100" dir="2700000" algn="tl">
                    <a:srgbClr val="000000">
                      <a:alpha val="43137"/>
                    </a:srgbClr>
                  </a:outerShdw>
                </a:effectLst>
              </a:rPr>
              <a:t>fortalecer la evaluación por pares</a:t>
            </a:r>
            <a:r>
              <a:rPr lang="es-MX" dirty="0"/>
              <a:t> puesto que tomar decisiones sobre colegas es difícil sin varias fuentes de información. </a:t>
            </a:r>
          </a:p>
          <a:p>
            <a:endParaRPr lang="es-MX" dirty="0"/>
          </a:p>
          <a:p>
            <a:r>
              <a:rPr lang="es-MX" dirty="0"/>
              <a:t>Sin embargo, los evaluadores </a:t>
            </a:r>
            <a:r>
              <a:rPr lang="es-MX" b="1" dirty="0">
                <a:effectLst>
                  <a:outerShdw blurRad="38100" dist="38100" dir="2700000" algn="tl">
                    <a:srgbClr val="000000">
                      <a:alpha val="43137"/>
                    </a:srgbClr>
                  </a:outerShdw>
                </a:effectLst>
              </a:rPr>
              <a:t>no</a:t>
            </a:r>
            <a:r>
              <a:rPr lang="es-MX" dirty="0"/>
              <a:t> deben </a:t>
            </a:r>
            <a:r>
              <a:rPr lang="es-MX" b="1" dirty="0">
                <a:effectLst>
                  <a:outerShdw blurRad="38100" dist="38100" dir="2700000" algn="tl">
                    <a:srgbClr val="000000">
                      <a:alpha val="43137"/>
                    </a:srgbClr>
                  </a:outerShdw>
                </a:effectLst>
              </a:rPr>
              <a:t>ceder</a:t>
            </a:r>
            <a:r>
              <a:rPr lang="es-MX" dirty="0"/>
              <a:t> a la </a:t>
            </a:r>
            <a:r>
              <a:rPr lang="es-MX" b="1" dirty="0">
                <a:effectLst>
                  <a:outerShdw blurRad="38100" dist="38100" dir="2700000" algn="tl">
                    <a:srgbClr val="000000">
                      <a:alpha val="43137"/>
                    </a:srgbClr>
                  </a:outerShdw>
                </a:effectLst>
              </a:rPr>
              <a:t>tentación</a:t>
            </a:r>
            <a:r>
              <a:rPr lang="es-MX" dirty="0"/>
              <a:t> de </a:t>
            </a:r>
            <a:r>
              <a:rPr lang="es-MX" b="1" dirty="0">
                <a:effectLst>
                  <a:outerShdw blurRad="38100" dist="38100" dir="2700000" algn="tl">
                    <a:srgbClr val="000000">
                      <a:alpha val="43137"/>
                    </a:srgbClr>
                  </a:outerShdw>
                </a:effectLst>
              </a:rPr>
              <a:t>supeditar</a:t>
            </a:r>
            <a:r>
              <a:rPr lang="es-MX" dirty="0"/>
              <a:t> las decisiones a los </a:t>
            </a:r>
            <a:r>
              <a:rPr lang="es-MX" b="1" dirty="0">
                <a:effectLst>
                  <a:outerShdw blurRad="38100" dist="38100" dir="2700000" algn="tl">
                    <a:srgbClr val="000000">
                      <a:alpha val="43137"/>
                    </a:srgbClr>
                  </a:outerShdw>
                </a:effectLst>
              </a:rPr>
              <a:t>números</a:t>
            </a:r>
            <a:r>
              <a:rPr lang="es-MX" dirty="0"/>
              <a:t>. Los indicadores </a:t>
            </a:r>
            <a:r>
              <a:rPr lang="es-MX" b="1" dirty="0">
                <a:effectLst>
                  <a:outerShdw blurRad="38100" dist="38100" dir="2700000" algn="tl">
                    <a:srgbClr val="000000">
                      <a:alpha val="43137"/>
                    </a:srgbClr>
                  </a:outerShdw>
                </a:effectLst>
              </a:rPr>
              <a:t>no </a:t>
            </a:r>
            <a:r>
              <a:rPr lang="es-MX" dirty="0"/>
              <a:t>pueden </a:t>
            </a:r>
            <a:r>
              <a:rPr lang="es-MX" b="1" dirty="0">
                <a:effectLst>
                  <a:outerShdw blurRad="38100" dist="38100" dir="2700000" algn="tl">
                    <a:srgbClr val="000000">
                      <a:alpha val="43137"/>
                    </a:srgbClr>
                  </a:outerShdw>
                </a:effectLst>
              </a:rPr>
              <a:t>sustituir </a:t>
            </a:r>
            <a:r>
              <a:rPr lang="es-MX" dirty="0"/>
              <a:t>a los </a:t>
            </a:r>
            <a:r>
              <a:rPr lang="es-MX" b="1" dirty="0">
                <a:effectLst>
                  <a:outerShdw blurRad="38100" dist="38100" dir="2700000" algn="tl">
                    <a:srgbClr val="000000">
                      <a:alpha val="43137"/>
                    </a:srgbClr>
                  </a:outerShdw>
                </a:effectLst>
              </a:rPr>
              <a:t>razonamientos</a:t>
            </a:r>
            <a:r>
              <a:rPr lang="es-MX" dirty="0"/>
              <a:t> informados. Los decisores tienen plena responsabilidad sobre sus evaluaciones.</a:t>
            </a:r>
          </a:p>
          <a:p>
            <a:endParaRPr lang="es-MX" sz="1350" dirty="0"/>
          </a:p>
        </p:txBody>
      </p:sp>
      <p:sp>
        <p:nvSpPr>
          <p:cNvPr id="7" name="CuadroTexto 6"/>
          <p:cNvSpPr txBox="1"/>
          <p:nvPr/>
        </p:nvSpPr>
        <p:spPr>
          <a:xfrm>
            <a:off x="-22421" y="1178156"/>
            <a:ext cx="6578265" cy="4732065"/>
          </a:xfrm>
          <a:prstGeom prst="rect">
            <a:avLst/>
          </a:prstGeom>
          <a:solidFill>
            <a:schemeClr val="tx1">
              <a:lumMod val="75000"/>
              <a:lumOff val="25000"/>
            </a:schemeClr>
          </a:solidFill>
        </p:spPr>
        <p:txBody>
          <a:bodyPr wrap="square" rtlCol="0">
            <a:spAutoFit/>
          </a:bodyPr>
          <a:lstStyle/>
          <a:p>
            <a:r>
              <a:rPr lang="es-MX" b="1" dirty="0">
                <a:solidFill>
                  <a:schemeClr val="bg1">
                    <a:lumMod val="85000"/>
                  </a:schemeClr>
                </a:solidFill>
              </a:rPr>
              <a:t>2. El desempeño debe ser medido de acuerdo con las misiones de investigación de la institución, grupo o investigador.</a:t>
            </a:r>
          </a:p>
          <a:p>
            <a:endParaRPr lang="es-MX" b="1" dirty="0">
              <a:solidFill>
                <a:schemeClr val="bg1">
                  <a:lumMod val="85000"/>
                </a:schemeClr>
              </a:solidFill>
            </a:endParaRPr>
          </a:p>
          <a:p>
            <a:r>
              <a:rPr lang="es-MX" dirty="0">
                <a:solidFill>
                  <a:schemeClr val="bg1">
                    <a:lumMod val="85000"/>
                  </a:schemeClr>
                </a:solidFill>
              </a:rPr>
              <a:t>Los </a:t>
            </a:r>
            <a:r>
              <a:rPr lang="es-MX" dirty="0">
                <a:solidFill>
                  <a:srgbClr val="FFC000"/>
                </a:solidFill>
              </a:rPr>
              <a:t>objetivos</a:t>
            </a:r>
            <a:r>
              <a:rPr lang="es-MX" dirty="0">
                <a:solidFill>
                  <a:schemeClr val="bg1">
                    <a:lumMod val="85000"/>
                  </a:schemeClr>
                </a:solidFill>
              </a:rPr>
              <a:t> de un programa de investigación tiene que ser </a:t>
            </a:r>
            <a:r>
              <a:rPr lang="es-MX" dirty="0">
                <a:solidFill>
                  <a:srgbClr val="FFC000"/>
                </a:solidFill>
              </a:rPr>
              <a:t>especificados al principio</a:t>
            </a:r>
            <a:r>
              <a:rPr lang="es-MX" dirty="0">
                <a:solidFill>
                  <a:schemeClr val="bg1">
                    <a:lumMod val="85000"/>
                  </a:schemeClr>
                </a:solidFill>
              </a:rPr>
              <a:t>, y los </a:t>
            </a:r>
            <a:r>
              <a:rPr lang="es-MX" dirty="0">
                <a:solidFill>
                  <a:srgbClr val="FFC000"/>
                </a:solidFill>
              </a:rPr>
              <a:t>indicadores</a:t>
            </a:r>
            <a:r>
              <a:rPr lang="es-MX" dirty="0">
                <a:solidFill>
                  <a:schemeClr val="bg1">
                    <a:lumMod val="85000"/>
                  </a:schemeClr>
                </a:solidFill>
              </a:rPr>
              <a:t> usados para medir el desempeño tienen que estar </a:t>
            </a:r>
            <a:r>
              <a:rPr lang="es-MX" dirty="0">
                <a:solidFill>
                  <a:srgbClr val="FFC000"/>
                </a:solidFill>
              </a:rPr>
              <a:t>claramente relacionados </a:t>
            </a:r>
            <a:r>
              <a:rPr lang="es-MX" dirty="0">
                <a:solidFill>
                  <a:schemeClr val="bg1">
                    <a:lumMod val="85000"/>
                  </a:schemeClr>
                </a:solidFill>
              </a:rPr>
              <a:t>con estos objetivos. La elección y usos de los indicadores tiene que tener en cuenta los </a:t>
            </a:r>
            <a:r>
              <a:rPr lang="es-MX" dirty="0">
                <a:solidFill>
                  <a:srgbClr val="FFC000"/>
                </a:solidFill>
              </a:rPr>
              <a:t>contextos socio-económicos y culturales</a:t>
            </a:r>
            <a:r>
              <a:rPr lang="es-MX" dirty="0">
                <a:solidFill>
                  <a:schemeClr val="bg1">
                    <a:lumMod val="85000"/>
                  </a:schemeClr>
                </a:solidFill>
              </a:rPr>
              <a:t>. Los científicos tienen </a:t>
            </a:r>
            <a:r>
              <a:rPr lang="es-MX" dirty="0">
                <a:solidFill>
                  <a:srgbClr val="FFC000"/>
                </a:solidFill>
              </a:rPr>
              <a:t>diversas misiones de investigación</a:t>
            </a:r>
            <a:r>
              <a:rPr lang="es-MX" dirty="0">
                <a:solidFill>
                  <a:schemeClr val="bg1">
                    <a:lumMod val="85000"/>
                  </a:schemeClr>
                </a:solidFill>
              </a:rPr>
              <a:t>. La investigación para avanzar las fronteras del conocimiento académico es diferente de la investigación focalizada en proveer soluciones a problemas sociales. La evaluación puede estar basada en méritos relevantes para la industria, el desarrollo de políticas, o para los ciudadanos en general, en vez de méritos basados en </a:t>
            </a:r>
            <a:r>
              <a:rPr lang="es-MX" dirty="0">
                <a:solidFill>
                  <a:srgbClr val="FFC000"/>
                </a:solidFill>
              </a:rPr>
              <a:t>nociones académicas de excelencia</a:t>
            </a:r>
            <a:r>
              <a:rPr lang="es-MX" dirty="0">
                <a:solidFill>
                  <a:schemeClr val="bg1">
                    <a:lumMod val="85000"/>
                  </a:schemeClr>
                </a:solidFill>
              </a:rPr>
              <a:t>. No hay un modelo de evaluación que se pueda aplicar en todos los contextos.</a:t>
            </a:r>
          </a:p>
          <a:p>
            <a:endParaRPr lang="es-MX" sz="1350" dirty="0"/>
          </a:p>
        </p:txBody>
      </p:sp>
      <p:sp>
        <p:nvSpPr>
          <p:cNvPr id="8" name="CuadroTexto 7"/>
          <p:cNvSpPr txBox="1"/>
          <p:nvPr/>
        </p:nvSpPr>
        <p:spPr>
          <a:xfrm>
            <a:off x="0" y="1748257"/>
            <a:ext cx="6578265" cy="4732065"/>
          </a:xfrm>
          <a:prstGeom prst="rect">
            <a:avLst/>
          </a:prstGeom>
          <a:solidFill>
            <a:schemeClr val="bg1"/>
          </a:solidFill>
        </p:spPr>
        <p:txBody>
          <a:bodyPr wrap="square" rtlCol="0">
            <a:spAutoFit/>
          </a:bodyPr>
          <a:lstStyle/>
          <a:p>
            <a:r>
              <a:rPr lang="es-MX" b="1" dirty="0"/>
              <a:t>3. La excelencia en investigación de </a:t>
            </a:r>
            <a:r>
              <a:rPr lang="es-MX" b="1" u="sng" dirty="0"/>
              <a:t>relevancia local</a:t>
            </a:r>
            <a:r>
              <a:rPr lang="es-MX" b="1" dirty="0"/>
              <a:t> debe ser protegida.</a:t>
            </a:r>
          </a:p>
          <a:p>
            <a:endParaRPr lang="es-MX" b="1" dirty="0"/>
          </a:p>
          <a:p>
            <a:r>
              <a:rPr lang="es-MX" dirty="0"/>
              <a:t>En muchas partes del mundo, excelencia en investigación se asocia únicamente con publicaciones en </a:t>
            </a:r>
            <a:r>
              <a:rPr lang="es-MX" b="1" dirty="0"/>
              <a:t>inglés</a:t>
            </a:r>
            <a:r>
              <a:rPr lang="es-MX" dirty="0"/>
              <a:t>. ... El </a:t>
            </a:r>
            <a:r>
              <a:rPr lang="es-MX" b="1" dirty="0"/>
              <a:t>factor de impacto</a:t>
            </a:r>
            <a:r>
              <a:rPr lang="es-MX" dirty="0"/>
              <a:t> se calcula para revistas indexadas por </a:t>
            </a:r>
            <a:r>
              <a:rPr lang="es-MX" b="1" dirty="0"/>
              <a:t>Web of </a:t>
            </a:r>
            <a:r>
              <a:rPr lang="es-MX" b="1" dirty="0" err="1"/>
              <a:t>Scienc</a:t>
            </a:r>
            <a:r>
              <a:rPr lang="es-MX" dirty="0" err="1"/>
              <a:t>e</a:t>
            </a:r>
            <a:r>
              <a:rPr lang="es-MX" dirty="0"/>
              <a:t>, que es una base de datos basada en los Estados Unidos y que contiene una </a:t>
            </a:r>
            <a:r>
              <a:rPr lang="es-MX" b="1" dirty="0"/>
              <a:t>gran mayoría de revistas en inglés</a:t>
            </a:r>
            <a:r>
              <a:rPr lang="es-MX" dirty="0"/>
              <a:t>. Estos </a:t>
            </a:r>
            <a:r>
              <a:rPr lang="es-MX" b="1" dirty="0"/>
              <a:t>sesgos</a:t>
            </a:r>
            <a:r>
              <a:rPr lang="es-MX" dirty="0"/>
              <a:t> son especialmente problemáticos en las </a:t>
            </a:r>
            <a:r>
              <a:rPr lang="es-MX" b="1" dirty="0"/>
              <a:t>ciencias sociales y las humanidades</a:t>
            </a:r>
            <a:r>
              <a:rPr lang="es-MX" dirty="0"/>
              <a:t>, </a:t>
            </a:r>
            <a:r>
              <a:rPr lang="es-MX" b="1" dirty="0"/>
              <a:t>áreas en las que la investigación está más orientada a temas regionales y nacionales</a:t>
            </a:r>
            <a:r>
              <a:rPr lang="es-MX" dirty="0"/>
              <a:t>. ...</a:t>
            </a:r>
          </a:p>
          <a:p>
            <a:r>
              <a:rPr lang="es-MX" dirty="0"/>
              <a:t>Este </a:t>
            </a:r>
            <a:r>
              <a:rPr lang="es-MX" b="1" dirty="0"/>
              <a:t>pluralismo</a:t>
            </a:r>
            <a:r>
              <a:rPr lang="es-MX" dirty="0"/>
              <a:t> y la </a:t>
            </a:r>
            <a:r>
              <a:rPr lang="es-MX" b="1" dirty="0"/>
              <a:t>relevancia social </a:t>
            </a:r>
            <a:r>
              <a:rPr lang="es-MX" dirty="0"/>
              <a:t>tienden a ser suprimidos cuando se crean artículos de interés a los guardianes del alto impacto: las revistas en inglés. </a:t>
            </a:r>
            <a:r>
              <a:rPr lang="es-MX" b="1" dirty="0"/>
              <a:t>Indicadores basados en literatura de alta calidad no inglesa </a:t>
            </a:r>
            <a:r>
              <a:rPr lang="es-MX" dirty="0"/>
              <a:t>servirían para identificar y recompensar la excelencia en </a:t>
            </a:r>
            <a:r>
              <a:rPr lang="es-MX" b="1" dirty="0"/>
              <a:t>investigación localmente relevante</a:t>
            </a:r>
            <a:r>
              <a:rPr lang="es-MX" dirty="0"/>
              <a:t>.</a:t>
            </a:r>
          </a:p>
          <a:p>
            <a:endParaRPr lang="es-MX" sz="1350" dirty="0"/>
          </a:p>
        </p:txBody>
      </p:sp>
      <p:sp>
        <p:nvSpPr>
          <p:cNvPr id="9" name="CuadroTexto 8"/>
          <p:cNvSpPr txBox="1"/>
          <p:nvPr/>
        </p:nvSpPr>
        <p:spPr>
          <a:xfrm>
            <a:off x="4875" y="2112390"/>
            <a:ext cx="6578265" cy="4305025"/>
          </a:xfrm>
          <a:prstGeom prst="rect">
            <a:avLst/>
          </a:prstGeom>
          <a:solidFill>
            <a:schemeClr val="tx1">
              <a:lumMod val="75000"/>
              <a:lumOff val="25000"/>
            </a:schemeClr>
          </a:solidFill>
        </p:spPr>
        <p:txBody>
          <a:bodyPr wrap="square" rtlCol="0">
            <a:spAutoFit/>
          </a:bodyPr>
          <a:lstStyle/>
          <a:p>
            <a:r>
              <a:rPr lang="es-MX" b="1" dirty="0">
                <a:solidFill>
                  <a:schemeClr val="bg1">
                    <a:lumMod val="85000"/>
                  </a:schemeClr>
                </a:solidFill>
              </a:rPr>
              <a:t>9. Deben reconocerse los efectos sistémicos de la evaluación y los indicadores.</a:t>
            </a:r>
          </a:p>
          <a:p>
            <a:endParaRPr lang="es-MX" sz="825" b="1" dirty="0">
              <a:solidFill>
                <a:schemeClr val="bg1">
                  <a:lumMod val="85000"/>
                </a:schemeClr>
              </a:solidFill>
            </a:endParaRPr>
          </a:p>
          <a:p>
            <a:r>
              <a:rPr lang="es-MX" dirty="0">
                <a:solidFill>
                  <a:schemeClr val="bg1">
                    <a:lumMod val="85000"/>
                  </a:schemeClr>
                </a:solidFill>
              </a:rPr>
              <a:t>Los </a:t>
            </a:r>
            <a:r>
              <a:rPr lang="es-MX" dirty="0">
                <a:solidFill>
                  <a:srgbClr val="FFC000"/>
                </a:solidFill>
              </a:rPr>
              <a:t>indicadores cambian el sistema científico </a:t>
            </a:r>
            <a:r>
              <a:rPr lang="es-MX" dirty="0">
                <a:solidFill>
                  <a:schemeClr val="bg1">
                    <a:lumMod val="85000"/>
                  </a:schemeClr>
                </a:solidFill>
              </a:rPr>
              <a:t>a través de los </a:t>
            </a:r>
            <a:r>
              <a:rPr lang="es-MX" dirty="0">
                <a:solidFill>
                  <a:srgbClr val="FFC000"/>
                </a:solidFill>
              </a:rPr>
              <a:t>incentivos</a:t>
            </a:r>
            <a:r>
              <a:rPr lang="es-MX" dirty="0">
                <a:solidFill>
                  <a:schemeClr val="bg1">
                    <a:lumMod val="85000"/>
                  </a:schemeClr>
                </a:solidFill>
              </a:rPr>
              <a:t> que establecen. Estos efectos deberían ser anticipados. Esto significa que una batería de indicadores es siempre preferible puesto que un solo indicador es susceptible de generar </a:t>
            </a:r>
            <a:r>
              <a:rPr lang="es-MX" dirty="0">
                <a:solidFill>
                  <a:srgbClr val="FFC000"/>
                </a:solidFill>
              </a:rPr>
              <a:t>comportamientos estratégicos y substitución de objetivos </a:t>
            </a:r>
            <a:r>
              <a:rPr lang="es-MX" dirty="0">
                <a:solidFill>
                  <a:schemeClr val="bg1">
                    <a:lumMod val="85000"/>
                  </a:schemeClr>
                </a:solidFill>
              </a:rPr>
              <a:t>(según la cual </a:t>
            </a:r>
            <a:r>
              <a:rPr lang="es-MX" b="1" dirty="0">
                <a:solidFill>
                  <a:srgbClr val="FFC000"/>
                </a:solidFill>
              </a:rPr>
              <a:t>la medida se convierte en un fin en sí misma</a:t>
            </a:r>
            <a:r>
              <a:rPr lang="es-MX" dirty="0">
                <a:solidFill>
                  <a:schemeClr val="bg1">
                    <a:lumMod val="85000"/>
                  </a:schemeClr>
                </a:solidFill>
              </a:rPr>
              <a:t>). Por ejemplo, en los 1990s, Australia financió investigación en universidades de acuerdo con una fórmula basada sobretodo en el número de publicaciones de un instituto…. Como era de esperar, el número de artículos publicados por autores australianos subió, pero en revistas menos citadas, lo que sugiere que la calidad de los artículos disminuyó.</a:t>
            </a:r>
          </a:p>
          <a:p>
            <a:endParaRPr lang="es-MX" sz="1350" dirty="0"/>
          </a:p>
        </p:txBody>
      </p:sp>
    </p:spTree>
    <p:extLst>
      <p:ext uri="{BB962C8B-B14F-4D97-AF65-F5344CB8AC3E}">
        <p14:creationId xmlns:p14="http://schemas.microsoft.com/office/powerpoint/2010/main" val="418909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388284" y="380456"/>
            <a:ext cx="6172200" cy="583406"/>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2700" b="1" dirty="0" err="1">
                <a:solidFill>
                  <a:srgbClr val="0070C0"/>
                </a:solidFill>
                <a:effectLst>
                  <a:outerShdw blurRad="38100" dist="38100" dir="2700000" algn="tl">
                    <a:srgbClr val="C0C0C0"/>
                  </a:outerShdw>
                </a:effectLst>
                <a:latin typeface="Calibri" pitchFamily="34" charset="0"/>
              </a:rPr>
              <a:t>Bibliometría</a:t>
            </a:r>
            <a:r>
              <a:rPr lang="es-MX" sz="2700" b="1" dirty="0">
                <a:solidFill>
                  <a:srgbClr val="0070C0"/>
                </a:solidFill>
                <a:effectLst>
                  <a:outerShdw blurRad="38100" dist="38100" dir="2700000" algn="tl">
                    <a:srgbClr val="C0C0C0"/>
                  </a:outerShdw>
                </a:effectLst>
                <a:latin typeface="Calibri" pitchFamily="34" charset="0"/>
              </a:rPr>
              <a:t> </a:t>
            </a:r>
            <a:endParaRPr lang="es-ES" sz="2700" b="1" dirty="0">
              <a:solidFill>
                <a:srgbClr val="0070C0"/>
              </a:solidFill>
              <a:effectLst>
                <a:outerShdw blurRad="38100" dist="38100" dir="2700000" algn="tl">
                  <a:srgbClr val="C0C0C0"/>
                </a:outerShdw>
              </a:effectLst>
              <a:latin typeface="Calibri" pitchFamily="34" charset="0"/>
            </a:endParaRPr>
          </a:p>
        </p:txBody>
      </p:sp>
      <p:sp>
        <p:nvSpPr>
          <p:cNvPr id="9" name="Marcador de contenido 2"/>
          <p:cNvSpPr txBox="1">
            <a:spLocks/>
          </p:cNvSpPr>
          <p:nvPr/>
        </p:nvSpPr>
        <p:spPr>
          <a:xfrm>
            <a:off x="725409" y="1162204"/>
            <a:ext cx="6523435" cy="702078"/>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MX" sz="2100" b="1" dirty="0" err="1">
                <a:effectLst>
                  <a:outerShdw blurRad="38100" dist="38100" dir="2700000" algn="tl">
                    <a:srgbClr val="000000">
                      <a:alpha val="43137"/>
                    </a:srgbClr>
                  </a:outerShdw>
                </a:effectLst>
                <a:latin typeface="Calibri" pitchFamily="34" charset="0"/>
              </a:rPr>
              <a:t>Subdisciplina</a:t>
            </a:r>
            <a:r>
              <a:rPr lang="es-MX" sz="2100" b="1" dirty="0">
                <a:effectLst>
                  <a:outerShdw blurRad="38100" dist="38100" dir="2700000" algn="tl">
                    <a:srgbClr val="000000">
                      <a:alpha val="43137"/>
                    </a:srgbClr>
                  </a:outerShdw>
                </a:effectLst>
                <a:latin typeface="Calibri" pitchFamily="34" charset="0"/>
              </a:rPr>
              <a:t> de las </a:t>
            </a:r>
            <a:r>
              <a:rPr lang="es-MX" sz="2100" b="1" dirty="0">
                <a:solidFill>
                  <a:schemeClr val="accent5">
                    <a:lumMod val="75000"/>
                  </a:schemeClr>
                </a:solidFill>
                <a:effectLst>
                  <a:outerShdw blurRad="38100" dist="38100" dir="2700000" algn="tl">
                    <a:srgbClr val="000000">
                      <a:alpha val="43137"/>
                    </a:srgbClr>
                  </a:outerShdw>
                </a:effectLst>
                <a:latin typeface="Calibri" pitchFamily="34" charset="0"/>
              </a:rPr>
              <a:t>Ciencias de la Información</a:t>
            </a:r>
            <a:endParaRPr lang="es-MX" sz="2100" dirty="0">
              <a:solidFill>
                <a:schemeClr val="accent5">
                  <a:lumMod val="75000"/>
                </a:schemeClr>
              </a:solidFill>
            </a:endParaRPr>
          </a:p>
        </p:txBody>
      </p:sp>
      <p:sp>
        <p:nvSpPr>
          <p:cNvPr id="14" name="Marcador de contenido 2"/>
          <p:cNvSpPr txBox="1">
            <a:spLocks/>
          </p:cNvSpPr>
          <p:nvPr/>
        </p:nvSpPr>
        <p:spPr>
          <a:xfrm>
            <a:off x="725409" y="1948891"/>
            <a:ext cx="6939389" cy="702078"/>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MX" sz="2100" b="1" dirty="0">
                <a:effectLst>
                  <a:outerShdw blurRad="38100" dist="38100" dir="2700000" algn="tl">
                    <a:srgbClr val="000000">
                      <a:alpha val="43137"/>
                    </a:srgbClr>
                  </a:outerShdw>
                </a:effectLst>
                <a:latin typeface="Calibri" pitchFamily="34" charset="0"/>
              </a:rPr>
              <a:t>Emplea </a:t>
            </a:r>
            <a:r>
              <a:rPr lang="es-MX" sz="2100" b="1" dirty="0">
                <a:solidFill>
                  <a:schemeClr val="accent5">
                    <a:lumMod val="75000"/>
                  </a:schemeClr>
                </a:solidFill>
                <a:effectLst>
                  <a:outerShdw blurRad="38100" dist="38100" dir="2700000" algn="tl">
                    <a:srgbClr val="000000">
                      <a:alpha val="43137"/>
                    </a:srgbClr>
                  </a:outerShdw>
                </a:effectLst>
                <a:latin typeface="Calibri" pitchFamily="34" charset="0"/>
              </a:rPr>
              <a:t>leyes</a:t>
            </a:r>
            <a:r>
              <a:rPr lang="es-MX" sz="2100" b="1" dirty="0">
                <a:effectLst>
                  <a:outerShdw blurRad="38100" dist="38100" dir="2700000" algn="tl">
                    <a:srgbClr val="000000">
                      <a:alpha val="43137"/>
                    </a:srgbClr>
                  </a:outerShdw>
                </a:effectLst>
                <a:latin typeface="Calibri" pitchFamily="34" charset="0"/>
              </a:rPr>
              <a:t> o </a:t>
            </a:r>
            <a:r>
              <a:rPr lang="es-MX" sz="2100" b="1" dirty="0">
                <a:solidFill>
                  <a:schemeClr val="accent5">
                    <a:lumMod val="75000"/>
                  </a:schemeClr>
                </a:solidFill>
                <a:effectLst>
                  <a:outerShdw blurRad="38100" dist="38100" dir="2700000" algn="tl">
                    <a:srgbClr val="000000">
                      <a:alpha val="43137"/>
                    </a:srgbClr>
                  </a:outerShdw>
                </a:effectLst>
                <a:latin typeface="Calibri" pitchFamily="34" charset="0"/>
              </a:rPr>
              <a:t>modelos matemáticos </a:t>
            </a:r>
            <a:r>
              <a:rPr lang="es-MX" sz="2100" b="1" dirty="0">
                <a:effectLst>
                  <a:outerShdw blurRad="38100" dist="38100" dir="2700000" algn="tl">
                    <a:srgbClr val="000000">
                      <a:alpha val="43137"/>
                    </a:srgbClr>
                  </a:outerShdw>
                </a:effectLst>
                <a:latin typeface="Calibri" pitchFamily="34" charset="0"/>
              </a:rPr>
              <a:t>así como la </a:t>
            </a:r>
            <a:r>
              <a:rPr lang="es-MX" sz="2100" b="1" dirty="0">
                <a:solidFill>
                  <a:schemeClr val="accent5">
                    <a:lumMod val="75000"/>
                  </a:schemeClr>
                </a:solidFill>
                <a:effectLst>
                  <a:outerShdw blurRad="38100" dist="38100" dir="2700000" algn="tl">
                    <a:srgbClr val="000000">
                      <a:alpha val="43137"/>
                    </a:srgbClr>
                  </a:outerShdw>
                </a:effectLst>
                <a:latin typeface="Calibri" pitchFamily="34" charset="0"/>
              </a:rPr>
              <a:t>estadística </a:t>
            </a:r>
            <a:r>
              <a:rPr lang="es-MX" sz="2100" b="1" dirty="0">
                <a:effectLst>
                  <a:outerShdw blurRad="38100" dist="38100" dir="2700000" algn="tl">
                    <a:srgbClr val="000000">
                      <a:alpha val="43137"/>
                    </a:srgbClr>
                  </a:outerShdw>
                </a:effectLst>
                <a:latin typeface="Calibri" pitchFamily="34" charset="0"/>
              </a:rPr>
              <a:t>para analizar el flujo documental</a:t>
            </a:r>
            <a:endParaRPr lang="es-MX" sz="2100" dirty="0"/>
          </a:p>
        </p:txBody>
      </p:sp>
      <p:sp>
        <p:nvSpPr>
          <p:cNvPr id="19" name="Marcador de contenido 2"/>
          <p:cNvSpPr txBox="1">
            <a:spLocks/>
          </p:cNvSpPr>
          <p:nvPr/>
        </p:nvSpPr>
        <p:spPr>
          <a:xfrm>
            <a:off x="704129" y="3050330"/>
            <a:ext cx="6544715" cy="52293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MX" sz="2100" b="1" dirty="0">
                <a:effectLst>
                  <a:outerShdw blurRad="38100" dist="38100" dir="2700000" algn="tl">
                    <a:srgbClr val="000000">
                      <a:alpha val="43137"/>
                    </a:srgbClr>
                  </a:outerShdw>
                </a:effectLst>
                <a:latin typeface="Calibri" pitchFamily="34" charset="0"/>
              </a:rPr>
              <a:t>Análisis </a:t>
            </a:r>
            <a:r>
              <a:rPr lang="es-MX" sz="2100" b="1" dirty="0">
                <a:solidFill>
                  <a:schemeClr val="accent5">
                    <a:lumMod val="75000"/>
                  </a:schemeClr>
                </a:solidFill>
                <a:effectLst>
                  <a:outerShdw blurRad="38100" dist="38100" dir="2700000" algn="tl">
                    <a:srgbClr val="000000">
                      <a:alpha val="43137"/>
                    </a:srgbClr>
                  </a:outerShdw>
                </a:effectLst>
                <a:latin typeface="Calibri" pitchFamily="34" charset="0"/>
              </a:rPr>
              <a:t>cuantitativo</a:t>
            </a:r>
            <a:r>
              <a:rPr lang="es-MX" sz="2100" b="1" dirty="0">
                <a:effectLst>
                  <a:outerShdw blurRad="38100" dist="38100" dir="2700000" algn="tl">
                    <a:srgbClr val="000000">
                      <a:alpha val="43137"/>
                    </a:srgbClr>
                  </a:outerShdw>
                </a:effectLst>
                <a:latin typeface="Calibri" pitchFamily="34" charset="0"/>
              </a:rPr>
              <a:t> de la ciencia</a:t>
            </a:r>
            <a:endParaRPr lang="es-MX" sz="2100" dirty="0"/>
          </a:p>
        </p:txBody>
      </p:sp>
      <p:sp>
        <p:nvSpPr>
          <p:cNvPr id="20" name="Marcador de contenido 2"/>
          <p:cNvSpPr txBox="1">
            <a:spLocks/>
          </p:cNvSpPr>
          <p:nvPr/>
        </p:nvSpPr>
        <p:spPr>
          <a:xfrm>
            <a:off x="702484" y="4120811"/>
            <a:ext cx="6858000" cy="52293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MX" sz="2100" b="1" dirty="0">
                <a:effectLst>
                  <a:outerShdw blurRad="38100" dist="38100" dir="2700000" algn="tl">
                    <a:srgbClr val="000000">
                      <a:alpha val="43137"/>
                    </a:srgbClr>
                  </a:outerShdw>
                </a:effectLst>
                <a:latin typeface="Calibri" pitchFamily="34" charset="0"/>
              </a:rPr>
              <a:t>Complementario </a:t>
            </a:r>
            <a:r>
              <a:rPr lang="es-MX" sz="2100" b="1" dirty="0">
                <a:solidFill>
                  <a:schemeClr val="accent5">
                    <a:lumMod val="75000"/>
                  </a:schemeClr>
                </a:solidFill>
                <a:effectLst>
                  <a:outerShdw blurRad="38100" dist="38100" dir="2700000" algn="tl">
                    <a:srgbClr val="000000">
                      <a:alpha val="43137"/>
                    </a:srgbClr>
                  </a:outerShdw>
                </a:effectLst>
                <a:latin typeface="Calibri" pitchFamily="34" charset="0"/>
              </a:rPr>
              <a:t>Sociología</a:t>
            </a:r>
            <a:r>
              <a:rPr lang="es-MX" sz="2100" b="1" dirty="0">
                <a:effectLst>
                  <a:outerShdw blurRad="38100" dist="38100" dir="2700000" algn="tl">
                    <a:srgbClr val="000000">
                      <a:alpha val="43137"/>
                    </a:srgbClr>
                  </a:outerShdw>
                </a:effectLst>
                <a:latin typeface="Calibri" pitchFamily="34" charset="0"/>
              </a:rPr>
              <a:t> e </a:t>
            </a:r>
            <a:r>
              <a:rPr lang="es-MX" sz="2100" b="1" dirty="0">
                <a:solidFill>
                  <a:schemeClr val="accent5">
                    <a:lumMod val="75000"/>
                  </a:schemeClr>
                </a:solidFill>
                <a:effectLst>
                  <a:outerShdw blurRad="38100" dist="38100" dir="2700000" algn="tl">
                    <a:srgbClr val="000000">
                      <a:alpha val="43137"/>
                    </a:srgbClr>
                  </a:outerShdw>
                </a:effectLst>
                <a:latin typeface="Calibri" pitchFamily="34" charset="0"/>
              </a:rPr>
              <a:t>Historia Social </a:t>
            </a:r>
            <a:r>
              <a:rPr lang="es-MX" sz="2100" b="1" dirty="0">
                <a:effectLst>
                  <a:outerShdw blurRad="38100" dist="38100" dir="2700000" algn="tl">
                    <a:srgbClr val="000000">
                      <a:alpha val="43137"/>
                    </a:srgbClr>
                  </a:outerShdw>
                </a:effectLst>
                <a:latin typeface="Calibri" pitchFamily="34" charset="0"/>
              </a:rPr>
              <a:t>de la Ciencia</a:t>
            </a:r>
            <a:endParaRPr lang="es-MX" sz="2100" dirty="0"/>
          </a:p>
        </p:txBody>
      </p:sp>
      <p:sp>
        <p:nvSpPr>
          <p:cNvPr id="21" name="Marcador de contenido 2"/>
          <p:cNvSpPr txBox="1">
            <a:spLocks/>
          </p:cNvSpPr>
          <p:nvPr/>
        </p:nvSpPr>
        <p:spPr>
          <a:xfrm>
            <a:off x="725409" y="5117131"/>
            <a:ext cx="2960318" cy="52293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MX" sz="2100" b="1" dirty="0">
                <a:effectLst>
                  <a:outerShdw blurRad="38100" dist="38100" dir="2700000" algn="tl">
                    <a:srgbClr val="000000">
                      <a:alpha val="43137"/>
                    </a:srgbClr>
                  </a:outerShdw>
                </a:effectLst>
                <a:latin typeface="Calibri" pitchFamily="34" charset="0"/>
              </a:rPr>
              <a:t>CIENCIA de la CIENCIA</a:t>
            </a:r>
            <a:endParaRPr lang="es-MX" sz="2100" dirty="0"/>
          </a:p>
        </p:txBody>
      </p:sp>
      <p:sp>
        <p:nvSpPr>
          <p:cNvPr id="6" name="CuadroTexto 5"/>
          <p:cNvSpPr txBox="1"/>
          <p:nvPr/>
        </p:nvSpPr>
        <p:spPr>
          <a:xfrm>
            <a:off x="5251655" y="3088517"/>
            <a:ext cx="2754306" cy="323165"/>
          </a:xfrm>
          <a:prstGeom prst="rect">
            <a:avLst/>
          </a:prstGeom>
          <a:effectLst>
            <a:outerShdw blurRad="50800" dist="127000" dir="8100000" algn="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MX" sz="1500" b="1" dirty="0">
                <a:solidFill>
                  <a:schemeClr val="bg1"/>
                </a:solidFill>
                <a:latin typeface="Courier New" panose="02070309020205020404" pitchFamily="49" charset="0"/>
                <a:cs typeface="Courier New" panose="02070309020205020404" pitchFamily="49" charset="0"/>
              </a:rPr>
              <a:t>PUBLICACIÓN CIENTÍFICA</a:t>
            </a:r>
          </a:p>
        </p:txBody>
      </p:sp>
      <p:sp>
        <p:nvSpPr>
          <p:cNvPr id="22" name="CuadroTexto 21"/>
          <p:cNvSpPr txBox="1"/>
          <p:nvPr/>
        </p:nvSpPr>
        <p:spPr>
          <a:xfrm>
            <a:off x="4387559" y="3565932"/>
            <a:ext cx="3618402" cy="323165"/>
          </a:xfrm>
          <a:prstGeom prst="rect">
            <a:avLst/>
          </a:prstGeom>
          <a:solidFill>
            <a:schemeClr val="tx1"/>
          </a:solidFill>
          <a:effectLst>
            <a:outerShdw blurRad="50800" dist="127000" dir="8100000" algn="tr" rotWithShape="0">
              <a:prstClr val="black">
                <a:alpha val="40000"/>
              </a:prstClr>
            </a:outerShdw>
          </a:effectLst>
        </p:spPr>
        <p:txBody>
          <a:bodyPr wrap="square" rtlCol="0">
            <a:spAutoFit/>
          </a:bodyPr>
          <a:lstStyle/>
          <a:p>
            <a:r>
              <a:rPr lang="es-MX" sz="1500" b="1" dirty="0">
                <a:solidFill>
                  <a:schemeClr val="bg1"/>
                </a:solidFill>
                <a:latin typeface="Courier New" panose="02070309020205020404" pitchFamily="49" charset="0"/>
                <a:cs typeface="Courier New" panose="02070309020205020404" pitchFamily="49" charset="0"/>
              </a:rPr>
              <a:t>REGISTRO FORMAL DE LA CIENCIA</a:t>
            </a:r>
          </a:p>
        </p:txBody>
      </p:sp>
      <p:sp>
        <p:nvSpPr>
          <p:cNvPr id="24" name="Marcador de contenido 2"/>
          <p:cNvSpPr txBox="1">
            <a:spLocks/>
          </p:cNvSpPr>
          <p:nvPr/>
        </p:nvSpPr>
        <p:spPr>
          <a:xfrm>
            <a:off x="4150348" y="4882627"/>
            <a:ext cx="3942438" cy="522935"/>
          </a:xfrm>
          <a:prstGeom prst="rect">
            <a:avLst/>
          </a:prstGeom>
          <a:solidFill>
            <a:schemeClr val="tx1"/>
          </a:solidFill>
          <a:effectLst>
            <a:outerShdw blurRad="50800" dist="139700" dir="8100000" algn="tr" rotWithShape="0">
              <a:prstClr val="black">
                <a:alpha val="40000"/>
              </a:prstClr>
            </a:outerShdw>
          </a:effectLst>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MX" sz="1600" b="1" dirty="0">
                <a:solidFill>
                  <a:srgbClr val="FFC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Análisis</a:t>
            </a:r>
            <a:r>
              <a:rPr lang="es-MX" sz="1600" b="1" dirty="0">
                <a:solidFill>
                  <a:schemeClr val="bg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 la actividad científica como fenómeno social</a:t>
            </a:r>
            <a:endParaRPr lang="es-MX" sz="1600" dirty="0">
              <a:solidFill>
                <a:schemeClr val="bg1"/>
              </a:solidFill>
              <a:latin typeface="Courier New" panose="02070309020205020404" pitchFamily="49" charset="0"/>
              <a:cs typeface="Courier New" panose="02070309020205020404" pitchFamily="49" charset="0"/>
            </a:endParaRPr>
          </a:p>
        </p:txBody>
      </p:sp>
      <p:sp>
        <p:nvSpPr>
          <p:cNvPr id="25" name="Marcador de contenido 2"/>
          <p:cNvSpPr txBox="1">
            <a:spLocks/>
          </p:cNvSpPr>
          <p:nvPr/>
        </p:nvSpPr>
        <p:spPr>
          <a:xfrm>
            <a:off x="4131484" y="5666939"/>
            <a:ext cx="3983540" cy="522935"/>
          </a:xfrm>
          <a:prstGeom prst="rect">
            <a:avLst/>
          </a:prstGeom>
          <a:solidFill>
            <a:schemeClr val="tx1"/>
          </a:solidFill>
          <a:effectLst>
            <a:outerShdw blurRad="50800" dist="165100" dir="8100000" algn="tr" rotWithShape="0">
              <a:prstClr val="black">
                <a:alpha val="40000"/>
              </a:prstClr>
            </a:outerShdw>
          </a:effectLst>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MX" sz="1600" b="1" dirty="0">
                <a:solidFill>
                  <a:srgbClr val="FFC000"/>
                </a:solidFill>
                <a:latin typeface="Courier New" panose="02070309020205020404" pitchFamily="49" charset="0"/>
                <a:cs typeface="Courier New" panose="02070309020205020404" pitchFamily="49" charset="0"/>
              </a:rPr>
              <a:t>Evaluación</a:t>
            </a:r>
            <a:r>
              <a:rPr lang="es-MX" sz="1600" b="1" dirty="0">
                <a:solidFill>
                  <a:schemeClr val="bg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 la actividad científica</a:t>
            </a:r>
            <a:endParaRPr lang="es-MX" sz="16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5212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6" grpId="0" animBg="1"/>
      <p:bldP spid="22" grpId="0" animBg="1"/>
      <p:bldP spid="24"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4801" t="18500" r="25666" b="49630"/>
          <a:stretch/>
        </p:blipFill>
        <p:spPr>
          <a:xfrm>
            <a:off x="107504" y="836712"/>
            <a:ext cx="8555687" cy="3096344"/>
          </a:xfrm>
          <a:prstGeom prst="rect">
            <a:avLst/>
          </a:prstGeom>
        </p:spPr>
      </p:pic>
      <p:sp>
        <p:nvSpPr>
          <p:cNvPr id="5" name="CuadroTexto 4"/>
          <p:cNvSpPr txBox="1"/>
          <p:nvPr/>
        </p:nvSpPr>
        <p:spPr>
          <a:xfrm>
            <a:off x="467544" y="332656"/>
            <a:ext cx="6397447" cy="338554"/>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Cobertura (%) y número de revistas por país de publicación </a:t>
            </a:r>
            <a:endParaRPr lang="es-MX" sz="1600" b="1" dirty="0">
              <a:effectLst>
                <a:outerShdw blurRad="38100" dist="38100" dir="2700000" algn="tl">
                  <a:srgbClr val="000000">
                    <a:alpha val="43137"/>
                  </a:srgbClr>
                </a:outerShdw>
              </a:effectLst>
            </a:endParaRPr>
          </a:p>
        </p:txBody>
      </p:sp>
      <p:sp>
        <p:nvSpPr>
          <p:cNvPr id="6" name="Elipse 5"/>
          <p:cNvSpPr/>
          <p:nvPr/>
        </p:nvSpPr>
        <p:spPr>
          <a:xfrm>
            <a:off x="1454875" y="1669635"/>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1077338" y="1915553"/>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893362" y="2564904"/>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893362" y="2730406"/>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p:cNvSpPr/>
          <p:nvPr/>
        </p:nvSpPr>
        <p:spPr>
          <a:xfrm>
            <a:off x="1238851" y="2693333"/>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1454875" y="1915553"/>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Elipse 11"/>
          <p:cNvSpPr/>
          <p:nvPr/>
        </p:nvSpPr>
        <p:spPr>
          <a:xfrm>
            <a:off x="1655765" y="2992744"/>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Elipse 12"/>
          <p:cNvSpPr/>
          <p:nvPr/>
        </p:nvSpPr>
        <p:spPr>
          <a:xfrm>
            <a:off x="1852553" y="3024030"/>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Elipse 13"/>
          <p:cNvSpPr/>
          <p:nvPr/>
        </p:nvSpPr>
        <p:spPr>
          <a:xfrm>
            <a:off x="2035366" y="3007400"/>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Elipse 14"/>
          <p:cNvSpPr/>
          <p:nvPr/>
        </p:nvSpPr>
        <p:spPr>
          <a:xfrm>
            <a:off x="2414967" y="3037132"/>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Elipse 15"/>
          <p:cNvSpPr/>
          <p:nvPr/>
        </p:nvSpPr>
        <p:spPr>
          <a:xfrm>
            <a:off x="2630232" y="2935311"/>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p:cNvSpPr/>
          <p:nvPr/>
        </p:nvSpPr>
        <p:spPr>
          <a:xfrm>
            <a:off x="2232154" y="3037132"/>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p:cNvSpPr/>
          <p:nvPr/>
        </p:nvSpPr>
        <p:spPr>
          <a:xfrm>
            <a:off x="3779912" y="2122627"/>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p:cNvSpPr/>
          <p:nvPr/>
        </p:nvSpPr>
        <p:spPr>
          <a:xfrm>
            <a:off x="3199924" y="2884886"/>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p:cNvSpPr/>
          <p:nvPr/>
        </p:nvSpPr>
        <p:spPr>
          <a:xfrm>
            <a:off x="2812286" y="2946430"/>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Elipse 20"/>
          <p:cNvSpPr/>
          <p:nvPr/>
        </p:nvSpPr>
        <p:spPr>
          <a:xfrm>
            <a:off x="3027551" y="3085874"/>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Elipse 21"/>
          <p:cNvSpPr/>
          <p:nvPr/>
        </p:nvSpPr>
        <p:spPr>
          <a:xfrm>
            <a:off x="3400814" y="2977862"/>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Elipse 22"/>
          <p:cNvSpPr/>
          <p:nvPr/>
        </p:nvSpPr>
        <p:spPr>
          <a:xfrm>
            <a:off x="3582493" y="3078567"/>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Elipse 23"/>
          <p:cNvSpPr/>
          <p:nvPr/>
        </p:nvSpPr>
        <p:spPr>
          <a:xfrm>
            <a:off x="5023593" y="2730406"/>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Elipse 24"/>
          <p:cNvSpPr/>
          <p:nvPr/>
        </p:nvSpPr>
        <p:spPr>
          <a:xfrm>
            <a:off x="4833311" y="2023565"/>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Elipse 25"/>
          <p:cNvSpPr/>
          <p:nvPr/>
        </p:nvSpPr>
        <p:spPr>
          <a:xfrm>
            <a:off x="5217873" y="1635768"/>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p:cNvSpPr/>
          <p:nvPr/>
        </p:nvSpPr>
        <p:spPr>
          <a:xfrm>
            <a:off x="5396685" y="2990333"/>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Elipse 27"/>
          <p:cNvSpPr/>
          <p:nvPr/>
        </p:nvSpPr>
        <p:spPr>
          <a:xfrm>
            <a:off x="5023593" y="2890421"/>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Elipse 28"/>
          <p:cNvSpPr/>
          <p:nvPr/>
        </p:nvSpPr>
        <p:spPr>
          <a:xfrm>
            <a:off x="7141759" y="3046941"/>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Elipse 29"/>
          <p:cNvSpPr/>
          <p:nvPr/>
        </p:nvSpPr>
        <p:spPr>
          <a:xfrm>
            <a:off x="7151065" y="2903654"/>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Elipse 30"/>
          <p:cNvSpPr/>
          <p:nvPr/>
        </p:nvSpPr>
        <p:spPr>
          <a:xfrm>
            <a:off x="7342649" y="3066921"/>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Elipse 31"/>
          <p:cNvSpPr/>
          <p:nvPr/>
        </p:nvSpPr>
        <p:spPr>
          <a:xfrm>
            <a:off x="7323438" y="2918794"/>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32"/>
          <p:cNvSpPr/>
          <p:nvPr/>
        </p:nvSpPr>
        <p:spPr>
          <a:xfrm>
            <a:off x="7524328" y="3017152"/>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Elipse 33"/>
          <p:cNvSpPr/>
          <p:nvPr/>
        </p:nvSpPr>
        <p:spPr>
          <a:xfrm>
            <a:off x="7740352" y="2761838"/>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Elipse 34"/>
          <p:cNvSpPr/>
          <p:nvPr/>
        </p:nvSpPr>
        <p:spPr>
          <a:xfrm>
            <a:off x="7740352" y="2239589"/>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Elipse 35"/>
          <p:cNvSpPr/>
          <p:nvPr/>
        </p:nvSpPr>
        <p:spPr>
          <a:xfrm>
            <a:off x="5599466" y="2761256"/>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Elipse 36"/>
          <p:cNvSpPr/>
          <p:nvPr/>
        </p:nvSpPr>
        <p:spPr>
          <a:xfrm>
            <a:off x="5617025" y="2934826"/>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Elipse 37"/>
          <p:cNvSpPr/>
          <p:nvPr/>
        </p:nvSpPr>
        <p:spPr>
          <a:xfrm>
            <a:off x="5790144" y="2970337"/>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Elipse 38"/>
          <p:cNvSpPr/>
          <p:nvPr/>
        </p:nvSpPr>
        <p:spPr>
          <a:xfrm>
            <a:off x="5215196" y="2033229"/>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Elipse 39"/>
          <p:cNvSpPr/>
          <p:nvPr/>
        </p:nvSpPr>
        <p:spPr>
          <a:xfrm>
            <a:off x="5981189" y="3031962"/>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Elipse 40"/>
          <p:cNvSpPr/>
          <p:nvPr/>
        </p:nvSpPr>
        <p:spPr>
          <a:xfrm>
            <a:off x="6184162" y="3031962"/>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Elipse 41"/>
          <p:cNvSpPr/>
          <p:nvPr/>
        </p:nvSpPr>
        <p:spPr>
          <a:xfrm>
            <a:off x="6370793" y="2990333"/>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Elipse 42"/>
          <p:cNvSpPr/>
          <p:nvPr/>
        </p:nvSpPr>
        <p:spPr>
          <a:xfrm>
            <a:off x="6571684" y="3007400"/>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Elipse 43"/>
          <p:cNvSpPr/>
          <p:nvPr/>
        </p:nvSpPr>
        <p:spPr>
          <a:xfrm>
            <a:off x="6765882" y="3024030"/>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Elipse 44"/>
          <p:cNvSpPr/>
          <p:nvPr/>
        </p:nvSpPr>
        <p:spPr>
          <a:xfrm>
            <a:off x="6960080" y="3054442"/>
            <a:ext cx="216024" cy="216024"/>
          </a:xfrm>
          <a:prstGeom prst="ellipse">
            <a:avLst/>
          </a:prstGeom>
          <a:solidFill>
            <a:srgbClr val="C00000">
              <a:alpha val="25098"/>
            </a:srgb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CuadroTexto 45"/>
          <p:cNvSpPr txBox="1"/>
          <p:nvPr/>
        </p:nvSpPr>
        <p:spPr>
          <a:xfrm rot="16200000">
            <a:off x="7163413" y="2178324"/>
            <a:ext cx="2683354" cy="338554"/>
          </a:xfrm>
          <a:prstGeom prst="rect">
            <a:avLst/>
          </a:prstGeom>
          <a:solidFill>
            <a:srgbClr val="C00000"/>
          </a:solidFill>
          <a:ln>
            <a:solidFill>
              <a:srgbClr val="FF0000"/>
            </a:solidFill>
          </a:ln>
        </p:spPr>
        <p:txBody>
          <a:bodyPr wrap="square" rtlCol="0">
            <a:spAutoFit/>
          </a:bodyPr>
          <a:lstStyle/>
          <a:p>
            <a:r>
              <a:rPr lang="es-MX" sz="1600" dirty="0">
                <a:solidFill>
                  <a:schemeClr val="bg1"/>
                </a:solidFill>
              </a:rPr>
              <a:t>Número absoluto de revistas</a:t>
            </a:r>
          </a:p>
        </p:txBody>
      </p:sp>
      <p:sp>
        <p:nvSpPr>
          <p:cNvPr id="47" name="CuadroTexto 46"/>
          <p:cNvSpPr txBox="1"/>
          <p:nvPr/>
        </p:nvSpPr>
        <p:spPr>
          <a:xfrm rot="16200000">
            <a:off x="-664661" y="2182100"/>
            <a:ext cx="1850431" cy="400110"/>
          </a:xfrm>
          <a:prstGeom prst="rect">
            <a:avLst/>
          </a:prstGeom>
          <a:solidFill>
            <a:schemeClr val="tx2">
              <a:lumMod val="60000"/>
              <a:lumOff val="40000"/>
            </a:schemeClr>
          </a:solidFill>
          <a:ln>
            <a:solidFill>
              <a:schemeClr val="accent1">
                <a:lumMod val="75000"/>
              </a:schemeClr>
            </a:solidFill>
          </a:ln>
        </p:spPr>
        <p:txBody>
          <a:bodyPr wrap="square" rtlCol="0">
            <a:spAutoFit/>
          </a:bodyPr>
          <a:lstStyle/>
          <a:p>
            <a:r>
              <a:rPr lang="es-MX" sz="2000" dirty="0">
                <a:solidFill>
                  <a:schemeClr val="bg1"/>
                </a:solidFill>
              </a:rPr>
              <a:t>% de cobertura</a:t>
            </a:r>
          </a:p>
        </p:txBody>
      </p:sp>
      <p:cxnSp>
        <p:nvCxnSpPr>
          <p:cNvPr id="49" name="Conector recto 48"/>
          <p:cNvCxnSpPr>
            <a:cxnSpLocks/>
            <a:stCxn id="8" idx="2"/>
          </p:cNvCxnSpPr>
          <p:nvPr/>
        </p:nvCxnSpPr>
        <p:spPr>
          <a:xfrm>
            <a:off x="893362" y="2672916"/>
            <a:ext cx="3062223"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Conector recto 51"/>
          <p:cNvCxnSpPr>
            <a:cxnSpLocks/>
          </p:cNvCxnSpPr>
          <p:nvPr/>
        </p:nvCxnSpPr>
        <p:spPr>
          <a:xfrm>
            <a:off x="4833311" y="2638074"/>
            <a:ext cx="3062223"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Conector recto de flecha 53"/>
          <p:cNvCxnSpPr/>
          <p:nvPr/>
        </p:nvCxnSpPr>
        <p:spPr>
          <a:xfrm flipV="1">
            <a:off x="2340166" y="2230639"/>
            <a:ext cx="0" cy="4422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flipV="1">
            <a:off x="6400186" y="2170850"/>
            <a:ext cx="0" cy="4422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6" name="CuadroTexto 55"/>
          <p:cNvSpPr txBox="1"/>
          <p:nvPr/>
        </p:nvSpPr>
        <p:spPr>
          <a:xfrm>
            <a:off x="1990238" y="1454286"/>
            <a:ext cx="1696895" cy="738664"/>
          </a:xfrm>
          <a:prstGeom prst="rect">
            <a:avLst/>
          </a:prstGeom>
          <a:noFill/>
        </p:spPr>
        <p:txBody>
          <a:bodyPr wrap="square" rtlCol="0">
            <a:spAutoFit/>
          </a:bodyPr>
          <a:lstStyle/>
          <a:p>
            <a:r>
              <a:rPr lang="es-MX" sz="1400" b="1" dirty="0">
                <a:solidFill>
                  <a:schemeClr val="tx2"/>
                </a:solidFill>
              </a:rPr>
              <a:t>&gt; 0% : países sobre-representados</a:t>
            </a:r>
          </a:p>
          <a:p>
            <a:r>
              <a:rPr lang="es-MX" sz="1400" b="1" dirty="0">
                <a:solidFill>
                  <a:schemeClr val="tx2"/>
                </a:solidFill>
              </a:rPr>
              <a:t> (vs </a:t>
            </a:r>
            <a:r>
              <a:rPr lang="es-MX" sz="1400" b="1" dirty="0" err="1">
                <a:solidFill>
                  <a:schemeClr val="tx2"/>
                </a:solidFill>
              </a:rPr>
              <a:t>ULRICH’s</a:t>
            </a:r>
            <a:r>
              <a:rPr lang="es-MX" sz="1400" b="1" dirty="0">
                <a:solidFill>
                  <a:schemeClr val="tx2"/>
                </a:solidFill>
              </a:rPr>
              <a:t>)</a:t>
            </a:r>
          </a:p>
        </p:txBody>
      </p:sp>
      <p:sp>
        <p:nvSpPr>
          <p:cNvPr id="57" name="Rectángulo: esquinas redondeadas 56"/>
          <p:cNvSpPr/>
          <p:nvPr/>
        </p:nvSpPr>
        <p:spPr>
          <a:xfrm>
            <a:off x="512388" y="1632944"/>
            <a:ext cx="1467735" cy="2255246"/>
          </a:xfrm>
          <a:prstGeom prst="roundRect">
            <a:avLst/>
          </a:prstGeom>
          <a:solidFill>
            <a:srgbClr val="4F81BD">
              <a:alpha val="38824"/>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8" name="Rectángulo: esquinas redondeadas 57"/>
          <p:cNvSpPr/>
          <p:nvPr/>
        </p:nvSpPr>
        <p:spPr>
          <a:xfrm>
            <a:off x="4315628" y="1568918"/>
            <a:ext cx="1546718" cy="2255246"/>
          </a:xfrm>
          <a:prstGeom prst="roundRect">
            <a:avLst/>
          </a:prstGeom>
          <a:solidFill>
            <a:srgbClr val="4F81BD">
              <a:alpha val="38824"/>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9" name="CuadroTexto 58"/>
          <p:cNvSpPr txBox="1"/>
          <p:nvPr/>
        </p:nvSpPr>
        <p:spPr>
          <a:xfrm>
            <a:off x="8508" y="3874988"/>
            <a:ext cx="6856483" cy="584775"/>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Holanda, GB, EUA, Alemania,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Franciay</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Suiza</a:t>
            </a:r>
            <a:r>
              <a:rPr lang="es-MX" sz="1600" dirty="0">
                <a:latin typeface="Yu Gothic UI" panose="020B0500000000000000" pitchFamily="34" charset="-128"/>
                <a:ea typeface="Yu Gothic UI" panose="020B0500000000000000" pitchFamily="34" charset="-128"/>
              </a:rPr>
              <a:t>: sede de las grandes</a:t>
            </a:r>
            <a:br>
              <a:rPr lang="es-MX" sz="1600" dirty="0">
                <a:latin typeface="Yu Gothic UI" panose="020B0500000000000000" pitchFamily="34" charset="-128"/>
                <a:ea typeface="Yu Gothic UI" panose="020B0500000000000000" pitchFamily="34" charset="-128"/>
              </a:rPr>
            </a:br>
            <a:r>
              <a:rPr lang="es-MX" sz="1600" dirty="0">
                <a:latin typeface="Yu Gothic UI" panose="020B0500000000000000" pitchFamily="34" charset="-128"/>
                <a:ea typeface="Yu Gothic UI" panose="020B0500000000000000" pitchFamily="34" charset="-128"/>
              </a:rPr>
              <a:t>                                                                                              editoriales:</a:t>
            </a:r>
            <a:endParaRPr lang="es-MX" sz="1600" dirty="0"/>
          </a:p>
        </p:txBody>
      </p:sp>
      <p:pic>
        <p:nvPicPr>
          <p:cNvPr id="61" name="Imagen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2119" y="3799091"/>
            <a:ext cx="752490" cy="225747"/>
          </a:xfrm>
          <a:prstGeom prst="rect">
            <a:avLst/>
          </a:prstGeom>
        </p:spPr>
      </p:pic>
      <p:pic>
        <p:nvPicPr>
          <p:cNvPr id="65" name="Imagen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4809" y="4073133"/>
            <a:ext cx="1403648" cy="388196"/>
          </a:xfrm>
          <a:prstGeom prst="rect">
            <a:avLst/>
          </a:prstGeom>
        </p:spPr>
      </p:pic>
      <p:pic>
        <p:nvPicPr>
          <p:cNvPr id="67" name="Imagen 66"/>
          <p:cNvPicPr>
            <a:picLocks noChangeAspect="1"/>
          </p:cNvPicPr>
          <p:nvPr/>
        </p:nvPicPr>
        <p:blipFill rotWithShape="1">
          <a:blip r:embed="rId5">
            <a:extLst>
              <a:ext uri="{28A0092B-C50C-407E-A947-70E740481C1C}">
                <a14:useLocalDpi xmlns:a14="http://schemas.microsoft.com/office/drawing/2010/main" val="0"/>
              </a:ext>
            </a:extLst>
          </a:blip>
          <a:srcRect t="24483" b="28586"/>
          <a:stretch/>
        </p:blipFill>
        <p:spPr>
          <a:xfrm>
            <a:off x="7406554" y="4396542"/>
            <a:ext cx="1223263" cy="428359"/>
          </a:xfrm>
          <a:prstGeom prst="rect">
            <a:avLst/>
          </a:prstGeom>
        </p:spPr>
      </p:pic>
      <p:pic>
        <p:nvPicPr>
          <p:cNvPr id="68" name="Imagen 67"/>
          <p:cNvPicPr>
            <a:picLocks noChangeAspect="1"/>
          </p:cNvPicPr>
          <p:nvPr/>
        </p:nvPicPr>
        <p:blipFill rotWithShape="1">
          <a:blip r:embed="rId2"/>
          <a:srcRect l="24801" t="48978" r="25194" b="13600"/>
          <a:stretch/>
        </p:blipFill>
        <p:spPr>
          <a:xfrm>
            <a:off x="107504" y="4389706"/>
            <a:ext cx="6547735" cy="2999733"/>
          </a:xfrm>
          <a:prstGeom prst="rect">
            <a:avLst/>
          </a:prstGeom>
        </p:spPr>
      </p:pic>
      <p:sp>
        <p:nvSpPr>
          <p:cNvPr id="69" name="Rectángulo: esquinas redondeadas 68"/>
          <p:cNvSpPr/>
          <p:nvPr/>
        </p:nvSpPr>
        <p:spPr>
          <a:xfrm>
            <a:off x="372139" y="4617132"/>
            <a:ext cx="737247" cy="2150189"/>
          </a:xfrm>
          <a:prstGeom prst="roundRect">
            <a:avLst/>
          </a:prstGeom>
          <a:solidFill>
            <a:srgbClr val="4F81BD">
              <a:alpha val="38824"/>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0" name="Rectángulo: esquinas redondeadas 69"/>
          <p:cNvSpPr/>
          <p:nvPr/>
        </p:nvSpPr>
        <p:spPr>
          <a:xfrm>
            <a:off x="3316149" y="4606795"/>
            <a:ext cx="967819" cy="2255246"/>
          </a:xfrm>
          <a:prstGeom prst="roundRect">
            <a:avLst/>
          </a:prstGeom>
          <a:solidFill>
            <a:srgbClr val="4F81BD">
              <a:alpha val="38824"/>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71" name="Imagen 70"/>
          <p:cNvPicPr>
            <a:picLocks noChangeAspect="1"/>
          </p:cNvPicPr>
          <p:nvPr/>
        </p:nvPicPr>
        <p:blipFill>
          <a:blip r:embed="rId6"/>
          <a:stretch>
            <a:fillRect/>
          </a:stretch>
        </p:blipFill>
        <p:spPr>
          <a:xfrm>
            <a:off x="6490731" y="3759583"/>
            <a:ext cx="829128" cy="908383"/>
          </a:xfrm>
          <a:prstGeom prst="rect">
            <a:avLst/>
          </a:prstGeom>
        </p:spPr>
      </p:pic>
      <p:sp>
        <p:nvSpPr>
          <p:cNvPr id="72" name="CuadroTexto 71"/>
          <p:cNvSpPr txBox="1"/>
          <p:nvPr/>
        </p:nvSpPr>
        <p:spPr>
          <a:xfrm>
            <a:off x="6630778" y="5011685"/>
            <a:ext cx="2032413" cy="1569660"/>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WoS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y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Scopus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diferentes cantidades pero proporciones similares </a:t>
            </a:r>
          </a:p>
          <a:p>
            <a:r>
              <a:rPr lang="es-MX" sz="1600" dirty="0">
                <a:latin typeface="Yu Gothic UI" panose="020B0500000000000000" pitchFamily="34" charset="-128"/>
                <a:ea typeface="Yu Gothic UI" panose="020B0500000000000000" pitchFamily="34" charset="-128"/>
              </a:rPr>
              <a:t>(vs. </a:t>
            </a:r>
            <a:r>
              <a:rPr lang="es-MX" sz="1600" b="1" dirty="0" err="1">
                <a:latin typeface="Yu Gothic UI" panose="020B0500000000000000" pitchFamily="34" charset="-128"/>
                <a:ea typeface="Yu Gothic UI" panose="020B0500000000000000" pitchFamily="34" charset="-128"/>
              </a:rPr>
              <a:t>ULRICH’s</a:t>
            </a:r>
            <a:r>
              <a:rPr lang="es-MX" sz="1600" dirty="0">
                <a:latin typeface="Yu Gothic UI" panose="020B0500000000000000" pitchFamily="34" charset="-128"/>
                <a:ea typeface="Yu Gothic UI" panose="020B0500000000000000" pitchFamily="34" charset="-128"/>
              </a:rPr>
              <a:t>)</a:t>
            </a:r>
            <a:endParaRPr lang="es-MX" sz="1600" dirty="0"/>
          </a:p>
        </p:txBody>
      </p:sp>
    </p:spTree>
    <p:extLst>
      <p:ext uri="{BB962C8B-B14F-4D97-AF65-F5344CB8AC3E}">
        <p14:creationId xmlns:p14="http://schemas.microsoft.com/office/powerpoint/2010/main" val="249691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500" fill="hold"/>
                                        <p:tgtEl>
                                          <p:spTgt spid="46"/>
                                        </p:tgtEl>
                                        <p:attrNameLst>
                                          <p:attrName>ppt_w</p:attrName>
                                        </p:attrNameLst>
                                      </p:cBhvr>
                                      <p:tavLst>
                                        <p:tav tm="0">
                                          <p:val>
                                            <p:fltVal val="0"/>
                                          </p:val>
                                        </p:tav>
                                        <p:tav tm="100000">
                                          <p:val>
                                            <p:strVal val="#ppt_w"/>
                                          </p:val>
                                        </p:tav>
                                      </p:tavLst>
                                    </p:anim>
                                    <p:anim calcmode="lin" valueType="num">
                                      <p:cBhvr>
                                        <p:cTn id="15" dur="500" fill="hold"/>
                                        <p:tgtEl>
                                          <p:spTgt spid="46"/>
                                        </p:tgtEl>
                                        <p:attrNameLst>
                                          <p:attrName>ppt_h</p:attrName>
                                        </p:attrNameLst>
                                      </p:cBhvr>
                                      <p:tavLst>
                                        <p:tav tm="0">
                                          <p:val>
                                            <p:fltVal val="0"/>
                                          </p:val>
                                        </p:tav>
                                        <p:tav tm="100000">
                                          <p:val>
                                            <p:strVal val="#ppt_h"/>
                                          </p:val>
                                        </p:tav>
                                      </p:tavLst>
                                    </p:anim>
                                    <p:animEffect transition="in" filter="fade">
                                      <p:cBhvr>
                                        <p:cTn id="16" dur="500"/>
                                        <p:tgtEl>
                                          <p:spTgt spid="4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Effect transition="in" filter="fade">
                                      <p:cBhvr>
                                        <p:cTn id="51" dur="500"/>
                                        <p:tgtEl>
                                          <p:spTgt spid="6"/>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p:cTn id="69" dur="500" fill="hold"/>
                                        <p:tgtEl>
                                          <p:spTgt spid="17"/>
                                        </p:tgtEl>
                                        <p:attrNameLst>
                                          <p:attrName>ppt_w</p:attrName>
                                        </p:attrNameLst>
                                      </p:cBhvr>
                                      <p:tavLst>
                                        <p:tav tm="0">
                                          <p:val>
                                            <p:fltVal val="0"/>
                                          </p:val>
                                        </p:tav>
                                        <p:tav tm="100000">
                                          <p:val>
                                            <p:strVal val="#ppt_w"/>
                                          </p:val>
                                        </p:tav>
                                      </p:tavLst>
                                    </p:anim>
                                    <p:anim calcmode="lin" valueType="num">
                                      <p:cBhvr>
                                        <p:cTn id="70" dur="500" fill="hold"/>
                                        <p:tgtEl>
                                          <p:spTgt spid="17"/>
                                        </p:tgtEl>
                                        <p:attrNameLst>
                                          <p:attrName>ppt_h</p:attrName>
                                        </p:attrNameLst>
                                      </p:cBhvr>
                                      <p:tavLst>
                                        <p:tav tm="0">
                                          <p:val>
                                            <p:fltVal val="0"/>
                                          </p:val>
                                        </p:tav>
                                        <p:tav tm="100000">
                                          <p:val>
                                            <p:strVal val="#ppt_h"/>
                                          </p:val>
                                        </p:tav>
                                      </p:tavLst>
                                    </p:anim>
                                    <p:animEffect transition="in" filter="fade">
                                      <p:cBhvr>
                                        <p:cTn id="71" dur="500"/>
                                        <p:tgtEl>
                                          <p:spTgt spid="17"/>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p:cTn id="74" dur="500" fill="hold"/>
                                        <p:tgtEl>
                                          <p:spTgt spid="14"/>
                                        </p:tgtEl>
                                        <p:attrNameLst>
                                          <p:attrName>ppt_w</p:attrName>
                                        </p:attrNameLst>
                                      </p:cBhvr>
                                      <p:tavLst>
                                        <p:tav tm="0">
                                          <p:val>
                                            <p:fltVal val="0"/>
                                          </p:val>
                                        </p:tav>
                                        <p:tav tm="100000">
                                          <p:val>
                                            <p:strVal val="#ppt_w"/>
                                          </p:val>
                                        </p:tav>
                                      </p:tavLst>
                                    </p:anim>
                                    <p:anim calcmode="lin" valueType="num">
                                      <p:cBhvr>
                                        <p:cTn id="75" dur="500" fill="hold"/>
                                        <p:tgtEl>
                                          <p:spTgt spid="14"/>
                                        </p:tgtEl>
                                        <p:attrNameLst>
                                          <p:attrName>ppt_h</p:attrName>
                                        </p:attrNameLst>
                                      </p:cBhvr>
                                      <p:tavLst>
                                        <p:tav tm="0">
                                          <p:val>
                                            <p:fltVal val="0"/>
                                          </p:val>
                                        </p:tav>
                                        <p:tav tm="100000">
                                          <p:val>
                                            <p:strVal val="#ppt_h"/>
                                          </p:val>
                                        </p:tav>
                                      </p:tavLst>
                                    </p:anim>
                                    <p:animEffect transition="in" filter="fade">
                                      <p:cBhvr>
                                        <p:cTn id="76" dur="500"/>
                                        <p:tgtEl>
                                          <p:spTgt spid="14"/>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fltVal val="0"/>
                                          </p:val>
                                        </p:tav>
                                        <p:tav tm="100000">
                                          <p:val>
                                            <p:strVal val="#ppt_w"/>
                                          </p:val>
                                        </p:tav>
                                      </p:tavLst>
                                    </p:anim>
                                    <p:anim calcmode="lin" valueType="num">
                                      <p:cBhvr>
                                        <p:cTn id="80" dur="500" fill="hold"/>
                                        <p:tgtEl>
                                          <p:spTgt spid="20"/>
                                        </p:tgtEl>
                                        <p:attrNameLst>
                                          <p:attrName>ppt_h</p:attrName>
                                        </p:attrNameLst>
                                      </p:cBhvr>
                                      <p:tavLst>
                                        <p:tav tm="0">
                                          <p:val>
                                            <p:fltVal val="0"/>
                                          </p:val>
                                        </p:tav>
                                        <p:tav tm="100000">
                                          <p:val>
                                            <p:strVal val="#ppt_h"/>
                                          </p:val>
                                        </p:tav>
                                      </p:tavLst>
                                    </p:anim>
                                    <p:animEffect transition="in" filter="fade">
                                      <p:cBhvr>
                                        <p:cTn id="81" dur="500"/>
                                        <p:tgtEl>
                                          <p:spTgt spid="20"/>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p:cTn id="84" dur="500" fill="hold"/>
                                        <p:tgtEl>
                                          <p:spTgt spid="16"/>
                                        </p:tgtEl>
                                        <p:attrNameLst>
                                          <p:attrName>ppt_w</p:attrName>
                                        </p:attrNameLst>
                                      </p:cBhvr>
                                      <p:tavLst>
                                        <p:tav tm="0">
                                          <p:val>
                                            <p:fltVal val="0"/>
                                          </p:val>
                                        </p:tav>
                                        <p:tav tm="100000">
                                          <p:val>
                                            <p:strVal val="#ppt_w"/>
                                          </p:val>
                                        </p:tav>
                                      </p:tavLst>
                                    </p:anim>
                                    <p:anim calcmode="lin" valueType="num">
                                      <p:cBhvr>
                                        <p:cTn id="85" dur="500" fill="hold"/>
                                        <p:tgtEl>
                                          <p:spTgt spid="16"/>
                                        </p:tgtEl>
                                        <p:attrNameLst>
                                          <p:attrName>ppt_h</p:attrName>
                                        </p:attrNameLst>
                                      </p:cBhvr>
                                      <p:tavLst>
                                        <p:tav tm="0">
                                          <p:val>
                                            <p:fltVal val="0"/>
                                          </p:val>
                                        </p:tav>
                                        <p:tav tm="100000">
                                          <p:val>
                                            <p:strVal val="#ppt_h"/>
                                          </p:val>
                                        </p:tav>
                                      </p:tavLst>
                                    </p:anim>
                                    <p:animEffect transition="in" filter="fade">
                                      <p:cBhvr>
                                        <p:cTn id="86" dur="500"/>
                                        <p:tgtEl>
                                          <p:spTgt spid="16"/>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Effect transition="in" filter="fade">
                                      <p:cBhvr>
                                        <p:cTn id="91" dur="500"/>
                                        <p:tgtEl>
                                          <p:spTgt spid="21"/>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 calcmode="lin" valueType="num">
                                      <p:cBhvr>
                                        <p:cTn id="94" dur="500" fill="hold"/>
                                        <p:tgtEl>
                                          <p:spTgt spid="19"/>
                                        </p:tgtEl>
                                        <p:attrNameLst>
                                          <p:attrName>ppt_w</p:attrName>
                                        </p:attrNameLst>
                                      </p:cBhvr>
                                      <p:tavLst>
                                        <p:tav tm="0">
                                          <p:val>
                                            <p:fltVal val="0"/>
                                          </p:val>
                                        </p:tav>
                                        <p:tav tm="100000">
                                          <p:val>
                                            <p:strVal val="#ppt_w"/>
                                          </p:val>
                                        </p:tav>
                                      </p:tavLst>
                                    </p:anim>
                                    <p:anim calcmode="lin" valueType="num">
                                      <p:cBhvr>
                                        <p:cTn id="95" dur="500" fill="hold"/>
                                        <p:tgtEl>
                                          <p:spTgt spid="19"/>
                                        </p:tgtEl>
                                        <p:attrNameLst>
                                          <p:attrName>ppt_h</p:attrName>
                                        </p:attrNameLst>
                                      </p:cBhvr>
                                      <p:tavLst>
                                        <p:tav tm="0">
                                          <p:val>
                                            <p:fltVal val="0"/>
                                          </p:val>
                                        </p:tav>
                                        <p:tav tm="100000">
                                          <p:val>
                                            <p:strVal val="#ppt_h"/>
                                          </p:val>
                                        </p:tav>
                                      </p:tavLst>
                                    </p:anim>
                                    <p:animEffect transition="in" filter="fade">
                                      <p:cBhvr>
                                        <p:cTn id="96" dur="500"/>
                                        <p:tgtEl>
                                          <p:spTgt spid="19"/>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 calcmode="lin" valueType="num">
                                      <p:cBhvr>
                                        <p:cTn id="99" dur="500" fill="hold"/>
                                        <p:tgtEl>
                                          <p:spTgt spid="22"/>
                                        </p:tgtEl>
                                        <p:attrNameLst>
                                          <p:attrName>ppt_w</p:attrName>
                                        </p:attrNameLst>
                                      </p:cBhvr>
                                      <p:tavLst>
                                        <p:tav tm="0">
                                          <p:val>
                                            <p:fltVal val="0"/>
                                          </p:val>
                                        </p:tav>
                                        <p:tav tm="100000">
                                          <p:val>
                                            <p:strVal val="#ppt_w"/>
                                          </p:val>
                                        </p:tav>
                                      </p:tavLst>
                                    </p:anim>
                                    <p:anim calcmode="lin" valueType="num">
                                      <p:cBhvr>
                                        <p:cTn id="100" dur="500" fill="hold"/>
                                        <p:tgtEl>
                                          <p:spTgt spid="22"/>
                                        </p:tgtEl>
                                        <p:attrNameLst>
                                          <p:attrName>ppt_h</p:attrName>
                                        </p:attrNameLst>
                                      </p:cBhvr>
                                      <p:tavLst>
                                        <p:tav tm="0">
                                          <p:val>
                                            <p:fltVal val="0"/>
                                          </p:val>
                                        </p:tav>
                                        <p:tav tm="100000">
                                          <p:val>
                                            <p:strVal val="#ppt_h"/>
                                          </p:val>
                                        </p:tav>
                                      </p:tavLst>
                                    </p:anim>
                                    <p:animEffect transition="in" filter="fade">
                                      <p:cBhvr>
                                        <p:cTn id="101" dur="500"/>
                                        <p:tgtEl>
                                          <p:spTgt spid="22"/>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 calcmode="lin" valueType="num">
                                      <p:cBhvr>
                                        <p:cTn id="104" dur="500" fill="hold"/>
                                        <p:tgtEl>
                                          <p:spTgt spid="23"/>
                                        </p:tgtEl>
                                        <p:attrNameLst>
                                          <p:attrName>ppt_w</p:attrName>
                                        </p:attrNameLst>
                                      </p:cBhvr>
                                      <p:tavLst>
                                        <p:tav tm="0">
                                          <p:val>
                                            <p:fltVal val="0"/>
                                          </p:val>
                                        </p:tav>
                                        <p:tav tm="100000">
                                          <p:val>
                                            <p:strVal val="#ppt_w"/>
                                          </p:val>
                                        </p:tav>
                                      </p:tavLst>
                                    </p:anim>
                                    <p:anim calcmode="lin" valueType="num">
                                      <p:cBhvr>
                                        <p:cTn id="105" dur="500" fill="hold"/>
                                        <p:tgtEl>
                                          <p:spTgt spid="23"/>
                                        </p:tgtEl>
                                        <p:attrNameLst>
                                          <p:attrName>ppt_h</p:attrName>
                                        </p:attrNameLst>
                                      </p:cBhvr>
                                      <p:tavLst>
                                        <p:tav tm="0">
                                          <p:val>
                                            <p:fltVal val="0"/>
                                          </p:val>
                                        </p:tav>
                                        <p:tav tm="100000">
                                          <p:val>
                                            <p:strVal val="#ppt_h"/>
                                          </p:val>
                                        </p:tav>
                                      </p:tavLst>
                                    </p:anim>
                                    <p:animEffect transition="in" filter="fade">
                                      <p:cBhvr>
                                        <p:cTn id="106" dur="500"/>
                                        <p:tgtEl>
                                          <p:spTgt spid="23"/>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18"/>
                                        </p:tgtEl>
                                        <p:attrNameLst>
                                          <p:attrName>style.visibility</p:attrName>
                                        </p:attrNameLst>
                                      </p:cBhvr>
                                      <p:to>
                                        <p:strVal val="visible"/>
                                      </p:to>
                                    </p:set>
                                    <p:anim calcmode="lin" valueType="num">
                                      <p:cBhvr>
                                        <p:cTn id="109" dur="500" fill="hold"/>
                                        <p:tgtEl>
                                          <p:spTgt spid="18"/>
                                        </p:tgtEl>
                                        <p:attrNameLst>
                                          <p:attrName>ppt_w</p:attrName>
                                        </p:attrNameLst>
                                      </p:cBhvr>
                                      <p:tavLst>
                                        <p:tav tm="0">
                                          <p:val>
                                            <p:fltVal val="0"/>
                                          </p:val>
                                        </p:tav>
                                        <p:tav tm="100000">
                                          <p:val>
                                            <p:strVal val="#ppt_w"/>
                                          </p:val>
                                        </p:tav>
                                      </p:tavLst>
                                    </p:anim>
                                    <p:anim calcmode="lin" valueType="num">
                                      <p:cBhvr>
                                        <p:cTn id="110" dur="500" fill="hold"/>
                                        <p:tgtEl>
                                          <p:spTgt spid="18"/>
                                        </p:tgtEl>
                                        <p:attrNameLst>
                                          <p:attrName>ppt_h</p:attrName>
                                        </p:attrNameLst>
                                      </p:cBhvr>
                                      <p:tavLst>
                                        <p:tav tm="0">
                                          <p:val>
                                            <p:fltVal val="0"/>
                                          </p:val>
                                        </p:tav>
                                        <p:tav tm="100000">
                                          <p:val>
                                            <p:strVal val="#ppt_h"/>
                                          </p:val>
                                        </p:tav>
                                      </p:tavLst>
                                    </p:anim>
                                    <p:animEffect transition="in" filter="fade">
                                      <p:cBhvr>
                                        <p:cTn id="111" dur="500"/>
                                        <p:tgtEl>
                                          <p:spTgt spid="18"/>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25"/>
                                        </p:tgtEl>
                                        <p:attrNameLst>
                                          <p:attrName>style.visibility</p:attrName>
                                        </p:attrNameLst>
                                      </p:cBhvr>
                                      <p:to>
                                        <p:strVal val="visible"/>
                                      </p:to>
                                    </p:set>
                                    <p:anim calcmode="lin" valueType="num">
                                      <p:cBhvr>
                                        <p:cTn id="114" dur="500" fill="hold"/>
                                        <p:tgtEl>
                                          <p:spTgt spid="25"/>
                                        </p:tgtEl>
                                        <p:attrNameLst>
                                          <p:attrName>ppt_w</p:attrName>
                                        </p:attrNameLst>
                                      </p:cBhvr>
                                      <p:tavLst>
                                        <p:tav tm="0">
                                          <p:val>
                                            <p:fltVal val="0"/>
                                          </p:val>
                                        </p:tav>
                                        <p:tav tm="100000">
                                          <p:val>
                                            <p:strVal val="#ppt_w"/>
                                          </p:val>
                                        </p:tav>
                                      </p:tavLst>
                                    </p:anim>
                                    <p:anim calcmode="lin" valueType="num">
                                      <p:cBhvr>
                                        <p:cTn id="115" dur="500" fill="hold"/>
                                        <p:tgtEl>
                                          <p:spTgt spid="25"/>
                                        </p:tgtEl>
                                        <p:attrNameLst>
                                          <p:attrName>ppt_h</p:attrName>
                                        </p:attrNameLst>
                                      </p:cBhvr>
                                      <p:tavLst>
                                        <p:tav tm="0">
                                          <p:val>
                                            <p:fltVal val="0"/>
                                          </p:val>
                                        </p:tav>
                                        <p:tav tm="100000">
                                          <p:val>
                                            <p:strVal val="#ppt_h"/>
                                          </p:val>
                                        </p:tav>
                                      </p:tavLst>
                                    </p:anim>
                                    <p:animEffect transition="in" filter="fade">
                                      <p:cBhvr>
                                        <p:cTn id="116" dur="500"/>
                                        <p:tgtEl>
                                          <p:spTgt spid="25"/>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 calcmode="lin" valueType="num">
                                      <p:cBhvr>
                                        <p:cTn id="119" dur="500" fill="hold"/>
                                        <p:tgtEl>
                                          <p:spTgt spid="39"/>
                                        </p:tgtEl>
                                        <p:attrNameLst>
                                          <p:attrName>ppt_w</p:attrName>
                                        </p:attrNameLst>
                                      </p:cBhvr>
                                      <p:tavLst>
                                        <p:tav tm="0">
                                          <p:val>
                                            <p:fltVal val="0"/>
                                          </p:val>
                                        </p:tav>
                                        <p:tav tm="100000">
                                          <p:val>
                                            <p:strVal val="#ppt_w"/>
                                          </p:val>
                                        </p:tav>
                                      </p:tavLst>
                                    </p:anim>
                                    <p:anim calcmode="lin" valueType="num">
                                      <p:cBhvr>
                                        <p:cTn id="120" dur="500" fill="hold"/>
                                        <p:tgtEl>
                                          <p:spTgt spid="39"/>
                                        </p:tgtEl>
                                        <p:attrNameLst>
                                          <p:attrName>ppt_h</p:attrName>
                                        </p:attrNameLst>
                                      </p:cBhvr>
                                      <p:tavLst>
                                        <p:tav tm="0">
                                          <p:val>
                                            <p:fltVal val="0"/>
                                          </p:val>
                                        </p:tav>
                                        <p:tav tm="100000">
                                          <p:val>
                                            <p:strVal val="#ppt_h"/>
                                          </p:val>
                                        </p:tav>
                                      </p:tavLst>
                                    </p:anim>
                                    <p:animEffect transition="in" filter="fade">
                                      <p:cBhvr>
                                        <p:cTn id="121" dur="500"/>
                                        <p:tgtEl>
                                          <p:spTgt spid="39"/>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26"/>
                                        </p:tgtEl>
                                        <p:attrNameLst>
                                          <p:attrName>style.visibility</p:attrName>
                                        </p:attrNameLst>
                                      </p:cBhvr>
                                      <p:to>
                                        <p:strVal val="visible"/>
                                      </p:to>
                                    </p:set>
                                    <p:anim calcmode="lin" valueType="num">
                                      <p:cBhvr>
                                        <p:cTn id="124" dur="500" fill="hold"/>
                                        <p:tgtEl>
                                          <p:spTgt spid="26"/>
                                        </p:tgtEl>
                                        <p:attrNameLst>
                                          <p:attrName>ppt_w</p:attrName>
                                        </p:attrNameLst>
                                      </p:cBhvr>
                                      <p:tavLst>
                                        <p:tav tm="0">
                                          <p:val>
                                            <p:fltVal val="0"/>
                                          </p:val>
                                        </p:tav>
                                        <p:tav tm="100000">
                                          <p:val>
                                            <p:strVal val="#ppt_w"/>
                                          </p:val>
                                        </p:tav>
                                      </p:tavLst>
                                    </p:anim>
                                    <p:anim calcmode="lin" valueType="num">
                                      <p:cBhvr>
                                        <p:cTn id="125" dur="500" fill="hold"/>
                                        <p:tgtEl>
                                          <p:spTgt spid="26"/>
                                        </p:tgtEl>
                                        <p:attrNameLst>
                                          <p:attrName>ppt_h</p:attrName>
                                        </p:attrNameLst>
                                      </p:cBhvr>
                                      <p:tavLst>
                                        <p:tav tm="0">
                                          <p:val>
                                            <p:fltVal val="0"/>
                                          </p:val>
                                        </p:tav>
                                        <p:tav tm="100000">
                                          <p:val>
                                            <p:strVal val="#ppt_h"/>
                                          </p:val>
                                        </p:tav>
                                      </p:tavLst>
                                    </p:anim>
                                    <p:animEffect transition="in" filter="fade">
                                      <p:cBhvr>
                                        <p:cTn id="126" dur="500"/>
                                        <p:tgtEl>
                                          <p:spTgt spid="26"/>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24"/>
                                        </p:tgtEl>
                                        <p:attrNameLst>
                                          <p:attrName>style.visibility</p:attrName>
                                        </p:attrNameLst>
                                      </p:cBhvr>
                                      <p:to>
                                        <p:strVal val="visible"/>
                                      </p:to>
                                    </p:set>
                                    <p:anim calcmode="lin" valueType="num">
                                      <p:cBhvr>
                                        <p:cTn id="129" dur="500" fill="hold"/>
                                        <p:tgtEl>
                                          <p:spTgt spid="24"/>
                                        </p:tgtEl>
                                        <p:attrNameLst>
                                          <p:attrName>ppt_w</p:attrName>
                                        </p:attrNameLst>
                                      </p:cBhvr>
                                      <p:tavLst>
                                        <p:tav tm="0">
                                          <p:val>
                                            <p:fltVal val="0"/>
                                          </p:val>
                                        </p:tav>
                                        <p:tav tm="100000">
                                          <p:val>
                                            <p:strVal val="#ppt_w"/>
                                          </p:val>
                                        </p:tav>
                                      </p:tavLst>
                                    </p:anim>
                                    <p:anim calcmode="lin" valueType="num">
                                      <p:cBhvr>
                                        <p:cTn id="130" dur="500" fill="hold"/>
                                        <p:tgtEl>
                                          <p:spTgt spid="24"/>
                                        </p:tgtEl>
                                        <p:attrNameLst>
                                          <p:attrName>ppt_h</p:attrName>
                                        </p:attrNameLst>
                                      </p:cBhvr>
                                      <p:tavLst>
                                        <p:tav tm="0">
                                          <p:val>
                                            <p:fltVal val="0"/>
                                          </p:val>
                                        </p:tav>
                                        <p:tav tm="100000">
                                          <p:val>
                                            <p:strVal val="#ppt_h"/>
                                          </p:val>
                                        </p:tav>
                                      </p:tavLst>
                                    </p:anim>
                                    <p:animEffect transition="in" filter="fade">
                                      <p:cBhvr>
                                        <p:cTn id="131" dur="500"/>
                                        <p:tgtEl>
                                          <p:spTgt spid="24"/>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28"/>
                                        </p:tgtEl>
                                        <p:attrNameLst>
                                          <p:attrName>style.visibility</p:attrName>
                                        </p:attrNameLst>
                                      </p:cBhvr>
                                      <p:to>
                                        <p:strVal val="visible"/>
                                      </p:to>
                                    </p:set>
                                    <p:anim calcmode="lin" valueType="num">
                                      <p:cBhvr>
                                        <p:cTn id="134" dur="500" fill="hold"/>
                                        <p:tgtEl>
                                          <p:spTgt spid="28"/>
                                        </p:tgtEl>
                                        <p:attrNameLst>
                                          <p:attrName>ppt_w</p:attrName>
                                        </p:attrNameLst>
                                      </p:cBhvr>
                                      <p:tavLst>
                                        <p:tav tm="0">
                                          <p:val>
                                            <p:fltVal val="0"/>
                                          </p:val>
                                        </p:tav>
                                        <p:tav tm="100000">
                                          <p:val>
                                            <p:strVal val="#ppt_w"/>
                                          </p:val>
                                        </p:tav>
                                      </p:tavLst>
                                    </p:anim>
                                    <p:anim calcmode="lin" valueType="num">
                                      <p:cBhvr>
                                        <p:cTn id="135" dur="500" fill="hold"/>
                                        <p:tgtEl>
                                          <p:spTgt spid="28"/>
                                        </p:tgtEl>
                                        <p:attrNameLst>
                                          <p:attrName>ppt_h</p:attrName>
                                        </p:attrNameLst>
                                      </p:cBhvr>
                                      <p:tavLst>
                                        <p:tav tm="0">
                                          <p:val>
                                            <p:fltVal val="0"/>
                                          </p:val>
                                        </p:tav>
                                        <p:tav tm="100000">
                                          <p:val>
                                            <p:strVal val="#ppt_h"/>
                                          </p:val>
                                        </p:tav>
                                      </p:tavLst>
                                    </p:anim>
                                    <p:animEffect transition="in" filter="fade">
                                      <p:cBhvr>
                                        <p:cTn id="136" dur="500"/>
                                        <p:tgtEl>
                                          <p:spTgt spid="28"/>
                                        </p:tgtEl>
                                      </p:cBhvr>
                                    </p:animEffect>
                                  </p:childTnLst>
                                </p:cTn>
                              </p:par>
                              <p:par>
                                <p:cTn id="137" presetID="53" presetClass="entr" presetSubtype="16" fill="hold" grpId="0" nodeType="withEffect">
                                  <p:stCondLst>
                                    <p:cond delay="0"/>
                                  </p:stCondLst>
                                  <p:childTnLst>
                                    <p:set>
                                      <p:cBhvr>
                                        <p:cTn id="138" dur="1" fill="hold">
                                          <p:stCondLst>
                                            <p:cond delay="0"/>
                                          </p:stCondLst>
                                        </p:cTn>
                                        <p:tgtEl>
                                          <p:spTgt spid="27"/>
                                        </p:tgtEl>
                                        <p:attrNameLst>
                                          <p:attrName>style.visibility</p:attrName>
                                        </p:attrNameLst>
                                      </p:cBhvr>
                                      <p:to>
                                        <p:strVal val="visible"/>
                                      </p:to>
                                    </p:set>
                                    <p:anim calcmode="lin" valueType="num">
                                      <p:cBhvr>
                                        <p:cTn id="139" dur="500" fill="hold"/>
                                        <p:tgtEl>
                                          <p:spTgt spid="27"/>
                                        </p:tgtEl>
                                        <p:attrNameLst>
                                          <p:attrName>ppt_w</p:attrName>
                                        </p:attrNameLst>
                                      </p:cBhvr>
                                      <p:tavLst>
                                        <p:tav tm="0">
                                          <p:val>
                                            <p:fltVal val="0"/>
                                          </p:val>
                                        </p:tav>
                                        <p:tav tm="100000">
                                          <p:val>
                                            <p:strVal val="#ppt_w"/>
                                          </p:val>
                                        </p:tav>
                                      </p:tavLst>
                                    </p:anim>
                                    <p:anim calcmode="lin" valueType="num">
                                      <p:cBhvr>
                                        <p:cTn id="140" dur="500" fill="hold"/>
                                        <p:tgtEl>
                                          <p:spTgt spid="27"/>
                                        </p:tgtEl>
                                        <p:attrNameLst>
                                          <p:attrName>ppt_h</p:attrName>
                                        </p:attrNameLst>
                                      </p:cBhvr>
                                      <p:tavLst>
                                        <p:tav tm="0">
                                          <p:val>
                                            <p:fltVal val="0"/>
                                          </p:val>
                                        </p:tav>
                                        <p:tav tm="100000">
                                          <p:val>
                                            <p:strVal val="#ppt_h"/>
                                          </p:val>
                                        </p:tav>
                                      </p:tavLst>
                                    </p:anim>
                                    <p:animEffect transition="in" filter="fade">
                                      <p:cBhvr>
                                        <p:cTn id="141" dur="500"/>
                                        <p:tgtEl>
                                          <p:spTgt spid="27"/>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37"/>
                                        </p:tgtEl>
                                        <p:attrNameLst>
                                          <p:attrName>style.visibility</p:attrName>
                                        </p:attrNameLst>
                                      </p:cBhvr>
                                      <p:to>
                                        <p:strVal val="visible"/>
                                      </p:to>
                                    </p:set>
                                    <p:anim calcmode="lin" valueType="num">
                                      <p:cBhvr>
                                        <p:cTn id="144" dur="500" fill="hold"/>
                                        <p:tgtEl>
                                          <p:spTgt spid="37"/>
                                        </p:tgtEl>
                                        <p:attrNameLst>
                                          <p:attrName>ppt_w</p:attrName>
                                        </p:attrNameLst>
                                      </p:cBhvr>
                                      <p:tavLst>
                                        <p:tav tm="0">
                                          <p:val>
                                            <p:fltVal val="0"/>
                                          </p:val>
                                        </p:tav>
                                        <p:tav tm="100000">
                                          <p:val>
                                            <p:strVal val="#ppt_w"/>
                                          </p:val>
                                        </p:tav>
                                      </p:tavLst>
                                    </p:anim>
                                    <p:anim calcmode="lin" valueType="num">
                                      <p:cBhvr>
                                        <p:cTn id="145" dur="500" fill="hold"/>
                                        <p:tgtEl>
                                          <p:spTgt spid="37"/>
                                        </p:tgtEl>
                                        <p:attrNameLst>
                                          <p:attrName>ppt_h</p:attrName>
                                        </p:attrNameLst>
                                      </p:cBhvr>
                                      <p:tavLst>
                                        <p:tav tm="0">
                                          <p:val>
                                            <p:fltVal val="0"/>
                                          </p:val>
                                        </p:tav>
                                        <p:tav tm="100000">
                                          <p:val>
                                            <p:strVal val="#ppt_h"/>
                                          </p:val>
                                        </p:tav>
                                      </p:tavLst>
                                    </p:anim>
                                    <p:animEffect transition="in" filter="fade">
                                      <p:cBhvr>
                                        <p:cTn id="146" dur="500"/>
                                        <p:tgtEl>
                                          <p:spTgt spid="37"/>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36"/>
                                        </p:tgtEl>
                                        <p:attrNameLst>
                                          <p:attrName>style.visibility</p:attrName>
                                        </p:attrNameLst>
                                      </p:cBhvr>
                                      <p:to>
                                        <p:strVal val="visible"/>
                                      </p:to>
                                    </p:set>
                                    <p:anim calcmode="lin" valueType="num">
                                      <p:cBhvr>
                                        <p:cTn id="149" dur="500" fill="hold"/>
                                        <p:tgtEl>
                                          <p:spTgt spid="36"/>
                                        </p:tgtEl>
                                        <p:attrNameLst>
                                          <p:attrName>ppt_w</p:attrName>
                                        </p:attrNameLst>
                                      </p:cBhvr>
                                      <p:tavLst>
                                        <p:tav tm="0">
                                          <p:val>
                                            <p:fltVal val="0"/>
                                          </p:val>
                                        </p:tav>
                                        <p:tav tm="100000">
                                          <p:val>
                                            <p:strVal val="#ppt_w"/>
                                          </p:val>
                                        </p:tav>
                                      </p:tavLst>
                                    </p:anim>
                                    <p:anim calcmode="lin" valueType="num">
                                      <p:cBhvr>
                                        <p:cTn id="150" dur="500" fill="hold"/>
                                        <p:tgtEl>
                                          <p:spTgt spid="36"/>
                                        </p:tgtEl>
                                        <p:attrNameLst>
                                          <p:attrName>ppt_h</p:attrName>
                                        </p:attrNameLst>
                                      </p:cBhvr>
                                      <p:tavLst>
                                        <p:tav tm="0">
                                          <p:val>
                                            <p:fltVal val="0"/>
                                          </p:val>
                                        </p:tav>
                                        <p:tav tm="100000">
                                          <p:val>
                                            <p:strVal val="#ppt_h"/>
                                          </p:val>
                                        </p:tav>
                                      </p:tavLst>
                                    </p:anim>
                                    <p:animEffect transition="in" filter="fade">
                                      <p:cBhvr>
                                        <p:cTn id="151" dur="500"/>
                                        <p:tgtEl>
                                          <p:spTgt spid="36"/>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40"/>
                                        </p:tgtEl>
                                        <p:attrNameLst>
                                          <p:attrName>style.visibility</p:attrName>
                                        </p:attrNameLst>
                                      </p:cBhvr>
                                      <p:to>
                                        <p:strVal val="visible"/>
                                      </p:to>
                                    </p:set>
                                    <p:anim calcmode="lin" valueType="num">
                                      <p:cBhvr>
                                        <p:cTn id="154" dur="500" fill="hold"/>
                                        <p:tgtEl>
                                          <p:spTgt spid="40"/>
                                        </p:tgtEl>
                                        <p:attrNameLst>
                                          <p:attrName>ppt_w</p:attrName>
                                        </p:attrNameLst>
                                      </p:cBhvr>
                                      <p:tavLst>
                                        <p:tav tm="0">
                                          <p:val>
                                            <p:fltVal val="0"/>
                                          </p:val>
                                        </p:tav>
                                        <p:tav tm="100000">
                                          <p:val>
                                            <p:strVal val="#ppt_w"/>
                                          </p:val>
                                        </p:tav>
                                      </p:tavLst>
                                    </p:anim>
                                    <p:anim calcmode="lin" valueType="num">
                                      <p:cBhvr>
                                        <p:cTn id="155" dur="500" fill="hold"/>
                                        <p:tgtEl>
                                          <p:spTgt spid="40"/>
                                        </p:tgtEl>
                                        <p:attrNameLst>
                                          <p:attrName>ppt_h</p:attrName>
                                        </p:attrNameLst>
                                      </p:cBhvr>
                                      <p:tavLst>
                                        <p:tav tm="0">
                                          <p:val>
                                            <p:fltVal val="0"/>
                                          </p:val>
                                        </p:tav>
                                        <p:tav tm="100000">
                                          <p:val>
                                            <p:strVal val="#ppt_h"/>
                                          </p:val>
                                        </p:tav>
                                      </p:tavLst>
                                    </p:anim>
                                    <p:animEffect transition="in" filter="fade">
                                      <p:cBhvr>
                                        <p:cTn id="156" dur="500"/>
                                        <p:tgtEl>
                                          <p:spTgt spid="40"/>
                                        </p:tgtEl>
                                      </p:cBhvr>
                                    </p:animEffect>
                                  </p:childTnLst>
                                </p:cTn>
                              </p:par>
                              <p:par>
                                <p:cTn id="157" presetID="53" presetClass="entr" presetSubtype="16" fill="hold" grpId="0" nodeType="withEffect">
                                  <p:stCondLst>
                                    <p:cond delay="0"/>
                                  </p:stCondLst>
                                  <p:childTnLst>
                                    <p:set>
                                      <p:cBhvr>
                                        <p:cTn id="158" dur="1" fill="hold">
                                          <p:stCondLst>
                                            <p:cond delay="0"/>
                                          </p:stCondLst>
                                        </p:cTn>
                                        <p:tgtEl>
                                          <p:spTgt spid="38"/>
                                        </p:tgtEl>
                                        <p:attrNameLst>
                                          <p:attrName>style.visibility</p:attrName>
                                        </p:attrNameLst>
                                      </p:cBhvr>
                                      <p:to>
                                        <p:strVal val="visible"/>
                                      </p:to>
                                    </p:set>
                                    <p:anim calcmode="lin" valueType="num">
                                      <p:cBhvr>
                                        <p:cTn id="159" dur="500" fill="hold"/>
                                        <p:tgtEl>
                                          <p:spTgt spid="38"/>
                                        </p:tgtEl>
                                        <p:attrNameLst>
                                          <p:attrName>ppt_w</p:attrName>
                                        </p:attrNameLst>
                                      </p:cBhvr>
                                      <p:tavLst>
                                        <p:tav tm="0">
                                          <p:val>
                                            <p:fltVal val="0"/>
                                          </p:val>
                                        </p:tav>
                                        <p:tav tm="100000">
                                          <p:val>
                                            <p:strVal val="#ppt_w"/>
                                          </p:val>
                                        </p:tav>
                                      </p:tavLst>
                                    </p:anim>
                                    <p:anim calcmode="lin" valueType="num">
                                      <p:cBhvr>
                                        <p:cTn id="160" dur="500" fill="hold"/>
                                        <p:tgtEl>
                                          <p:spTgt spid="38"/>
                                        </p:tgtEl>
                                        <p:attrNameLst>
                                          <p:attrName>ppt_h</p:attrName>
                                        </p:attrNameLst>
                                      </p:cBhvr>
                                      <p:tavLst>
                                        <p:tav tm="0">
                                          <p:val>
                                            <p:fltVal val="0"/>
                                          </p:val>
                                        </p:tav>
                                        <p:tav tm="100000">
                                          <p:val>
                                            <p:strVal val="#ppt_h"/>
                                          </p:val>
                                        </p:tav>
                                      </p:tavLst>
                                    </p:anim>
                                    <p:animEffect transition="in" filter="fade">
                                      <p:cBhvr>
                                        <p:cTn id="161" dur="500"/>
                                        <p:tgtEl>
                                          <p:spTgt spid="38"/>
                                        </p:tgtEl>
                                      </p:cBhvr>
                                    </p:animEffect>
                                  </p:childTnLst>
                                </p:cTn>
                              </p:par>
                              <p:par>
                                <p:cTn id="162" presetID="53" presetClass="entr" presetSubtype="16" fill="hold" grpId="0" nodeType="withEffect">
                                  <p:stCondLst>
                                    <p:cond delay="0"/>
                                  </p:stCondLst>
                                  <p:childTnLst>
                                    <p:set>
                                      <p:cBhvr>
                                        <p:cTn id="163" dur="1" fill="hold">
                                          <p:stCondLst>
                                            <p:cond delay="0"/>
                                          </p:stCondLst>
                                        </p:cTn>
                                        <p:tgtEl>
                                          <p:spTgt spid="41"/>
                                        </p:tgtEl>
                                        <p:attrNameLst>
                                          <p:attrName>style.visibility</p:attrName>
                                        </p:attrNameLst>
                                      </p:cBhvr>
                                      <p:to>
                                        <p:strVal val="visible"/>
                                      </p:to>
                                    </p:set>
                                    <p:anim calcmode="lin" valueType="num">
                                      <p:cBhvr>
                                        <p:cTn id="164" dur="500" fill="hold"/>
                                        <p:tgtEl>
                                          <p:spTgt spid="41"/>
                                        </p:tgtEl>
                                        <p:attrNameLst>
                                          <p:attrName>ppt_w</p:attrName>
                                        </p:attrNameLst>
                                      </p:cBhvr>
                                      <p:tavLst>
                                        <p:tav tm="0">
                                          <p:val>
                                            <p:fltVal val="0"/>
                                          </p:val>
                                        </p:tav>
                                        <p:tav tm="100000">
                                          <p:val>
                                            <p:strVal val="#ppt_w"/>
                                          </p:val>
                                        </p:tav>
                                      </p:tavLst>
                                    </p:anim>
                                    <p:anim calcmode="lin" valueType="num">
                                      <p:cBhvr>
                                        <p:cTn id="165" dur="500" fill="hold"/>
                                        <p:tgtEl>
                                          <p:spTgt spid="41"/>
                                        </p:tgtEl>
                                        <p:attrNameLst>
                                          <p:attrName>ppt_h</p:attrName>
                                        </p:attrNameLst>
                                      </p:cBhvr>
                                      <p:tavLst>
                                        <p:tav tm="0">
                                          <p:val>
                                            <p:fltVal val="0"/>
                                          </p:val>
                                        </p:tav>
                                        <p:tav tm="100000">
                                          <p:val>
                                            <p:strVal val="#ppt_h"/>
                                          </p:val>
                                        </p:tav>
                                      </p:tavLst>
                                    </p:anim>
                                    <p:animEffect transition="in" filter="fade">
                                      <p:cBhvr>
                                        <p:cTn id="166" dur="500"/>
                                        <p:tgtEl>
                                          <p:spTgt spid="41"/>
                                        </p:tgtEl>
                                      </p:cBhvr>
                                    </p:animEffect>
                                  </p:childTnLst>
                                </p:cTn>
                              </p:par>
                              <p:par>
                                <p:cTn id="167" presetID="53" presetClass="entr" presetSubtype="16" fill="hold" grpId="0" nodeType="withEffect">
                                  <p:stCondLst>
                                    <p:cond delay="0"/>
                                  </p:stCondLst>
                                  <p:childTnLst>
                                    <p:set>
                                      <p:cBhvr>
                                        <p:cTn id="168" dur="1" fill="hold">
                                          <p:stCondLst>
                                            <p:cond delay="0"/>
                                          </p:stCondLst>
                                        </p:cTn>
                                        <p:tgtEl>
                                          <p:spTgt spid="42"/>
                                        </p:tgtEl>
                                        <p:attrNameLst>
                                          <p:attrName>style.visibility</p:attrName>
                                        </p:attrNameLst>
                                      </p:cBhvr>
                                      <p:to>
                                        <p:strVal val="visible"/>
                                      </p:to>
                                    </p:set>
                                    <p:anim calcmode="lin" valueType="num">
                                      <p:cBhvr>
                                        <p:cTn id="169" dur="500" fill="hold"/>
                                        <p:tgtEl>
                                          <p:spTgt spid="42"/>
                                        </p:tgtEl>
                                        <p:attrNameLst>
                                          <p:attrName>ppt_w</p:attrName>
                                        </p:attrNameLst>
                                      </p:cBhvr>
                                      <p:tavLst>
                                        <p:tav tm="0">
                                          <p:val>
                                            <p:fltVal val="0"/>
                                          </p:val>
                                        </p:tav>
                                        <p:tav tm="100000">
                                          <p:val>
                                            <p:strVal val="#ppt_w"/>
                                          </p:val>
                                        </p:tav>
                                      </p:tavLst>
                                    </p:anim>
                                    <p:anim calcmode="lin" valueType="num">
                                      <p:cBhvr>
                                        <p:cTn id="170" dur="500" fill="hold"/>
                                        <p:tgtEl>
                                          <p:spTgt spid="42"/>
                                        </p:tgtEl>
                                        <p:attrNameLst>
                                          <p:attrName>ppt_h</p:attrName>
                                        </p:attrNameLst>
                                      </p:cBhvr>
                                      <p:tavLst>
                                        <p:tav tm="0">
                                          <p:val>
                                            <p:fltVal val="0"/>
                                          </p:val>
                                        </p:tav>
                                        <p:tav tm="100000">
                                          <p:val>
                                            <p:strVal val="#ppt_h"/>
                                          </p:val>
                                        </p:tav>
                                      </p:tavLst>
                                    </p:anim>
                                    <p:animEffect transition="in" filter="fade">
                                      <p:cBhvr>
                                        <p:cTn id="171" dur="500"/>
                                        <p:tgtEl>
                                          <p:spTgt spid="42"/>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29"/>
                                        </p:tgtEl>
                                        <p:attrNameLst>
                                          <p:attrName>style.visibility</p:attrName>
                                        </p:attrNameLst>
                                      </p:cBhvr>
                                      <p:to>
                                        <p:strVal val="visible"/>
                                      </p:to>
                                    </p:set>
                                    <p:anim calcmode="lin" valueType="num">
                                      <p:cBhvr>
                                        <p:cTn id="174" dur="500" fill="hold"/>
                                        <p:tgtEl>
                                          <p:spTgt spid="29"/>
                                        </p:tgtEl>
                                        <p:attrNameLst>
                                          <p:attrName>ppt_w</p:attrName>
                                        </p:attrNameLst>
                                      </p:cBhvr>
                                      <p:tavLst>
                                        <p:tav tm="0">
                                          <p:val>
                                            <p:fltVal val="0"/>
                                          </p:val>
                                        </p:tav>
                                        <p:tav tm="100000">
                                          <p:val>
                                            <p:strVal val="#ppt_w"/>
                                          </p:val>
                                        </p:tav>
                                      </p:tavLst>
                                    </p:anim>
                                    <p:anim calcmode="lin" valueType="num">
                                      <p:cBhvr>
                                        <p:cTn id="175" dur="500" fill="hold"/>
                                        <p:tgtEl>
                                          <p:spTgt spid="29"/>
                                        </p:tgtEl>
                                        <p:attrNameLst>
                                          <p:attrName>ppt_h</p:attrName>
                                        </p:attrNameLst>
                                      </p:cBhvr>
                                      <p:tavLst>
                                        <p:tav tm="0">
                                          <p:val>
                                            <p:fltVal val="0"/>
                                          </p:val>
                                        </p:tav>
                                        <p:tav tm="100000">
                                          <p:val>
                                            <p:strVal val="#ppt_h"/>
                                          </p:val>
                                        </p:tav>
                                      </p:tavLst>
                                    </p:anim>
                                    <p:animEffect transition="in" filter="fade">
                                      <p:cBhvr>
                                        <p:cTn id="176" dur="500"/>
                                        <p:tgtEl>
                                          <p:spTgt spid="29"/>
                                        </p:tgtEl>
                                      </p:cBhvr>
                                    </p:animEffect>
                                  </p:childTnLst>
                                </p:cTn>
                              </p:par>
                              <p:par>
                                <p:cTn id="177" presetID="53" presetClass="entr" presetSubtype="16" fill="hold" grpId="0" nodeType="withEffect">
                                  <p:stCondLst>
                                    <p:cond delay="0"/>
                                  </p:stCondLst>
                                  <p:childTnLst>
                                    <p:set>
                                      <p:cBhvr>
                                        <p:cTn id="178" dur="1" fill="hold">
                                          <p:stCondLst>
                                            <p:cond delay="0"/>
                                          </p:stCondLst>
                                        </p:cTn>
                                        <p:tgtEl>
                                          <p:spTgt spid="30"/>
                                        </p:tgtEl>
                                        <p:attrNameLst>
                                          <p:attrName>style.visibility</p:attrName>
                                        </p:attrNameLst>
                                      </p:cBhvr>
                                      <p:to>
                                        <p:strVal val="visible"/>
                                      </p:to>
                                    </p:set>
                                    <p:anim calcmode="lin" valueType="num">
                                      <p:cBhvr>
                                        <p:cTn id="179" dur="500" fill="hold"/>
                                        <p:tgtEl>
                                          <p:spTgt spid="30"/>
                                        </p:tgtEl>
                                        <p:attrNameLst>
                                          <p:attrName>ppt_w</p:attrName>
                                        </p:attrNameLst>
                                      </p:cBhvr>
                                      <p:tavLst>
                                        <p:tav tm="0">
                                          <p:val>
                                            <p:fltVal val="0"/>
                                          </p:val>
                                        </p:tav>
                                        <p:tav tm="100000">
                                          <p:val>
                                            <p:strVal val="#ppt_w"/>
                                          </p:val>
                                        </p:tav>
                                      </p:tavLst>
                                    </p:anim>
                                    <p:anim calcmode="lin" valueType="num">
                                      <p:cBhvr>
                                        <p:cTn id="180" dur="500" fill="hold"/>
                                        <p:tgtEl>
                                          <p:spTgt spid="30"/>
                                        </p:tgtEl>
                                        <p:attrNameLst>
                                          <p:attrName>ppt_h</p:attrName>
                                        </p:attrNameLst>
                                      </p:cBhvr>
                                      <p:tavLst>
                                        <p:tav tm="0">
                                          <p:val>
                                            <p:fltVal val="0"/>
                                          </p:val>
                                        </p:tav>
                                        <p:tav tm="100000">
                                          <p:val>
                                            <p:strVal val="#ppt_h"/>
                                          </p:val>
                                        </p:tav>
                                      </p:tavLst>
                                    </p:anim>
                                    <p:animEffect transition="in" filter="fade">
                                      <p:cBhvr>
                                        <p:cTn id="181" dur="500"/>
                                        <p:tgtEl>
                                          <p:spTgt spid="30"/>
                                        </p:tgtEl>
                                      </p:cBhvr>
                                    </p:animEffect>
                                  </p:childTnLst>
                                </p:cTn>
                              </p:par>
                              <p:par>
                                <p:cTn id="182" presetID="53" presetClass="entr" presetSubtype="16" fill="hold" grpId="0" nodeType="withEffect">
                                  <p:stCondLst>
                                    <p:cond delay="0"/>
                                  </p:stCondLst>
                                  <p:childTnLst>
                                    <p:set>
                                      <p:cBhvr>
                                        <p:cTn id="183" dur="1" fill="hold">
                                          <p:stCondLst>
                                            <p:cond delay="0"/>
                                          </p:stCondLst>
                                        </p:cTn>
                                        <p:tgtEl>
                                          <p:spTgt spid="44"/>
                                        </p:tgtEl>
                                        <p:attrNameLst>
                                          <p:attrName>style.visibility</p:attrName>
                                        </p:attrNameLst>
                                      </p:cBhvr>
                                      <p:to>
                                        <p:strVal val="visible"/>
                                      </p:to>
                                    </p:set>
                                    <p:anim calcmode="lin" valueType="num">
                                      <p:cBhvr>
                                        <p:cTn id="184" dur="500" fill="hold"/>
                                        <p:tgtEl>
                                          <p:spTgt spid="44"/>
                                        </p:tgtEl>
                                        <p:attrNameLst>
                                          <p:attrName>ppt_w</p:attrName>
                                        </p:attrNameLst>
                                      </p:cBhvr>
                                      <p:tavLst>
                                        <p:tav tm="0">
                                          <p:val>
                                            <p:fltVal val="0"/>
                                          </p:val>
                                        </p:tav>
                                        <p:tav tm="100000">
                                          <p:val>
                                            <p:strVal val="#ppt_w"/>
                                          </p:val>
                                        </p:tav>
                                      </p:tavLst>
                                    </p:anim>
                                    <p:anim calcmode="lin" valueType="num">
                                      <p:cBhvr>
                                        <p:cTn id="185" dur="500" fill="hold"/>
                                        <p:tgtEl>
                                          <p:spTgt spid="44"/>
                                        </p:tgtEl>
                                        <p:attrNameLst>
                                          <p:attrName>ppt_h</p:attrName>
                                        </p:attrNameLst>
                                      </p:cBhvr>
                                      <p:tavLst>
                                        <p:tav tm="0">
                                          <p:val>
                                            <p:fltVal val="0"/>
                                          </p:val>
                                        </p:tav>
                                        <p:tav tm="100000">
                                          <p:val>
                                            <p:strVal val="#ppt_h"/>
                                          </p:val>
                                        </p:tav>
                                      </p:tavLst>
                                    </p:anim>
                                    <p:animEffect transition="in" filter="fade">
                                      <p:cBhvr>
                                        <p:cTn id="186" dur="500"/>
                                        <p:tgtEl>
                                          <p:spTgt spid="44"/>
                                        </p:tgtEl>
                                      </p:cBhvr>
                                    </p:animEffect>
                                  </p:childTnLst>
                                </p:cTn>
                              </p:par>
                              <p:par>
                                <p:cTn id="187" presetID="53" presetClass="entr" presetSubtype="16" fill="hold" grpId="0" nodeType="withEffect">
                                  <p:stCondLst>
                                    <p:cond delay="0"/>
                                  </p:stCondLst>
                                  <p:childTnLst>
                                    <p:set>
                                      <p:cBhvr>
                                        <p:cTn id="188" dur="1" fill="hold">
                                          <p:stCondLst>
                                            <p:cond delay="0"/>
                                          </p:stCondLst>
                                        </p:cTn>
                                        <p:tgtEl>
                                          <p:spTgt spid="43"/>
                                        </p:tgtEl>
                                        <p:attrNameLst>
                                          <p:attrName>style.visibility</p:attrName>
                                        </p:attrNameLst>
                                      </p:cBhvr>
                                      <p:to>
                                        <p:strVal val="visible"/>
                                      </p:to>
                                    </p:set>
                                    <p:anim calcmode="lin" valueType="num">
                                      <p:cBhvr>
                                        <p:cTn id="189" dur="500" fill="hold"/>
                                        <p:tgtEl>
                                          <p:spTgt spid="43"/>
                                        </p:tgtEl>
                                        <p:attrNameLst>
                                          <p:attrName>ppt_w</p:attrName>
                                        </p:attrNameLst>
                                      </p:cBhvr>
                                      <p:tavLst>
                                        <p:tav tm="0">
                                          <p:val>
                                            <p:fltVal val="0"/>
                                          </p:val>
                                        </p:tav>
                                        <p:tav tm="100000">
                                          <p:val>
                                            <p:strVal val="#ppt_w"/>
                                          </p:val>
                                        </p:tav>
                                      </p:tavLst>
                                    </p:anim>
                                    <p:anim calcmode="lin" valueType="num">
                                      <p:cBhvr>
                                        <p:cTn id="190" dur="500" fill="hold"/>
                                        <p:tgtEl>
                                          <p:spTgt spid="43"/>
                                        </p:tgtEl>
                                        <p:attrNameLst>
                                          <p:attrName>ppt_h</p:attrName>
                                        </p:attrNameLst>
                                      </p:cBhvr>
                                      <p:tavLst>
                                        <p:tav tm="0">
                                          <p:val>
                                            <p:fltVal val="0"/>
                                          </p:val>
                                        </p:tav>
                                        <p:tav tm="100000">
                                          <p:val>
                                            <p:strVal val="#ppt_h"/>
                                          </p:val>
                                        </p:tav>
                                      </p:tavLst>
                                    </p:anim>
                                    <p:animEffect transition="in" filter="fade">
                                      <p:cBhvr>
                                        <p:cTn id="191" dur="500"/>
                                        <p:tgtEl>
                                          <p:spTgt spid="43"/>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33"/>
                                        </p:tgtEl>
                                        <p:attrNameLst>
                                          <p:attrName>style.visibility</p:attrName>
                                        </p:attrNameLst>
                                      </p:cBhvr>
                                      <p:to>
                                        <p:strVal val="visible"/>
                                      </p:to>
                                    </p:set>
                                    <p:anim calcmode="lin" valueType="num">
                                      <p:cBhvr>
                                        <p:cTn id="194" dur="500" fill="hold"/>
                                        <p:tgtEl>
                                          <p:spTgt spid="33"/>
                                        </p:tgtEl>
                                        <p:attrNameLst>
                                          <p:attrName>ppt_w</p:attrName>
                                        </p:attrNameLst>
                                      </p:cBhvr>
                                      <p:tavLst>
                                        <p:tav tm="0">
                                          <p:val>
                                            <p:fltVal val="0"/>
                                          </p:val>
                                        </p:tav>
                                        <p:tav tm="100000">
                                          <p:val>
                                            <p:strVal val="#ppt_w"/>
                                          </p:val>
                                        </p:tav>
                                      </p:tavLst>
                                    </p:anim>
                                    <p:anim calcmode="lin" valueType="num">
                                      <p:cBhvr>
                                        <p:cTn id="195" dur="500" fill="hold"/>
                                        <p:tgtEl>
                                          <p:spTgt spid="33"/>
                                        </p:tgtEl>
                                        <p:attrNameLst>
                                          <p:attrName>ppt_h</p:attrName>
                                        </p:attrNameLst>
                                      </p:cBhvr>
                                      <p:tavLst>
                                        <p:tav tm="0">
                                          <p:val>
                                            <p:fltVal val="0"/>
                                          </p:val>
                                        </p:tav>
                                        <p:tav tm="100000">
                                          <p:val>
                                            <p:strVal val="#ppt_h"/>
                                          </p:val>
                                        </p:tav>
                                      </p:tavLst>
                                    </p:anim>
                                    <p:animEffect transition="in" filter="fade">
                                      <p:cBhvr>
                                        <p:cTn id="196" dur="500"/>
                                        <p:tgtEl>
                                          <p:spTgt spid="33"/>
                                        </p:tgtEl>
                                      </p:cBhvr>
                                    </p:animEffect>
                                  </p:childTnLst>
                                </p:cTn>
                              </p:par>
                              <p:par>
                                <p:cTn id="197" presetID="53" presetClass="entr" presetSubtype="16" fill="hold" grpId="0" nodeType="withEffect">
                                  <p:stCondLst>
                                    <p:cond delay="0"/>
                                  </p:stCondLst>
                                  <p:childTnLst>
                                    <p:set>
                                      <p:cBhvr>
                                        <p:cTn id="198" dur="1" fill="hold">
                                          <p:stCondLst>
                                            <p:cond delay="0"/>
                                          </p:stCondLst>
                                        </p:cTn>
                                        <p:tgtEl>
                                          <p:spTgt spid="34"/>
                                        </p:tgtEl>
                                        <p:attrNameLst>
                                          <p:attrName>style.visibility</p:attrName>
                                        </p:attrNameLst>
                                      </p:cBhvr>
                                      <p:to>
                                        <p:strVal val="visible"/>
                                      </p:to>
                                    </p:set>
                                    <p:anim calcmode="lin" valueType="num">
                                      <p:cBhvr>
                                        <p:cTn id="199" dur="500" fill="hold"/>
                                        <p:tgtEl>
                                          <p:spTgt spid="34"/>
                                        </p:tgtEl>
                                        <p:attrNameLst>
                                          <p:attrName>ppt_w</p:attrName>
                                        </p:attrNameLst>
                                      </p:cBhvr>
                                      <p:tavLst>
                                        <p:tav tm="0">
                                          <p:val>
                                            <p:fltVal val="0"/>
                                          </p:val>
                                        </p:tav>
                                        <p:tav tm="100000">
                                          <p:val>
                                            <p:strVal val="#ppt_w"/>
                                          </p:val>
                                        </p:tav>
                                      </p:tavLst>
                                    </p:anim>
                                    <p:anim calcmode="lin" valueType="num">
                                      <p:cBhvr>
                                        <p:cTn id="200" dur="500" fill="hold"/>
                                        <p:tgtEl>
                                          <p:spTgt spid="34"/>
                                        </p:tgtEl>
                                        <p:attrNameLst>
                                          <p:attrName>ppt_h</p:attrName>
                                        </p:attrNameLst>
                                      </p:cBhvr>
                                      <p:tavLst>
                                        <p:tav tm="0">
                                          <p:val>
                                            <p:fltVal val="0"/>
                                          </p:val>
                                        </p:tav>
                                        <p:tav tm="100000">
                                          <p:val>
                                            <p:strVal val="#ppt_h"/>
                                          </p:val>
                                        </p:tav>
                                      </p:tavLst>
                                    </p:anim>
                                    <p:animEffect transition="in" filter="fade">
                                      <p:cBhvr>
                                        <p:cTn id="201" dur="500"/>
                                        <p:tgtEl>
                                          <p:spTgt spid="34"/>
                                        </p:tgtEl>
                                      </p:cBhvr>
                                    </p:animEffect>
                                  </p:childTnLst>
                                </p:cTn>
                              </p:par>
                              <p:par>
                                <p:cTn id="202" presetID="53" presetClass="entr" presetSubtype="16" fill="hold" grpId="0" nodeType="withEffect">
                                  <p:stCondLst>
                                    <p:cond delay="0"/>
                                  </p:stCondLst>
                                  <p:childTnLst>
                                    <p:set>
                                      <p:cBhvr>
                                        <p:cTn id="203" dur="1" fill="hold">
                                          <p:stCondLst>
                                            <p:cond delay="0"/>
                                          </p:stCondLst>
                                        </p:cTn>
                                        <p:tgtEl>
                                          <p:spTgt spid="35"/>
                                        </p:tgtEl>
                                        <p:attrNameLst>
                                          <p:attrName>style.visibility</p:attrName>
                                        </p:attrNameLst>
                                      </p:cBhvr>
                                      <p:to>
                                        <p:strVal val="visible"/>
                                      </p:to>
                                    </p:set>
                                    <p:anim calcmode="lin" valueType="num">
                                      <p:cBhvr>
                                        <p:cTn id="204" dur="500" fill="hold"/>
                                        <p:tgtEl>
                                          <p:spTgt spid="35"/>
                                        </p:tgtEl>
                                        <p:attrNameLst>
                                          <p:attrName>ppt_w</p:attrName>
                                        </p:attrNameLst>
                                      </p:cBhvr>
                                      <p:tavLst>
                                        <p:tav tm="0">
                                          <p:val>
                                            <p:fltVal val="0"/>
                                          </p:val>
                                        </p:tav>
                                        <p:tav tm="100000">
                                          <p:val>
                                            <p:strVal val="#ppt_w"/>
                                          </p:val>
                                        </p:tav>
                                      </p:tavLst>
                                    </p:anim>
                                    <p:anim calcmode="lin" valueType="num">
                                      <p:cBhvr>
                                        <p:cTn id="205" dur="500" fill="hold"/>
                                        <p:tgtEl>
                                          <p:spTgt spid="35"/>
                                        </p:tgtEl>
                                        <p:attrNameLst>
                                          <p:attrName>ppt_h</p:attrName>
                                        </p:attrNameLst>
                                      </p:cBhvr>
                                      <p:tavLst>
                                        <p:tav tm="0">
                                          <p:val>
                                            <p:fltVal val="0"/>
                                          </p:val>
                                        </p:tav>
                                        <p:tav tm="100000">
                                          <p:val>
                                            <p:strVal val="#ppt_h"/>
                                          </p:val>
                                        </p:tav>
                                      </p:tavLst>
                                    </p:anim>
                                    <p:animEffect transition="in" filter="fade">
                                      <p:cBhvr>
                                        <p:cTn id="206" dur="500"/>
                                        <p:tgtEl>
                                          <p:spTgt spid="35"/>
                                        </p:tgtEl>
                                      </p:cBhvr>
                                    </p:animEffect>
                                  </p:childTnLst>
                                </p:cTn>
                              </p:par>
                              <p:par>
                                <p:cTn id="207" presetID="53" presetClass="entr" presetSubtype="16" fill="hold" grpId="0" nodeType="withEffect">
                                  <p:stCondLst>
                                    <p:cond delay="0"/>
                                  </p:stCondLst>
                                  <p:childTnLst>
                                    <p:set>
                                      <p:cBhvr>
                                        <p:cTn id="208" dur="1" fill="hold">
                                          <p:stCondLst>
                                            <p:cond delay="0"/>
                                          </p:stCondLst>
                                        </p:cTn>
                                        <p:tgtEl>
                                          <p:spTgt spid="13"/>
                                        </p:tgtEl>
                                        <p:attrNameLst>
                                          <p:attrName>style.visibility</p:attrName>
                                        </p:attrNameLst>
                                      </p:cBhvr>
                                      <p:to>
                                        <p:strVal val="visible"/>
                                      </p:to>
                                    </p:set>
                                    <p:anim calcmode="lin" valueType="num">
                                      <p:cBhvr>
                                        <p:cTn id="209" dur="500" fill="hold"/>
                                        <p:tgtEl>
                                          <p:spTgt spid="13"/>
                                        </p:tgtEl>
                                        <p:attrNameLst>
                                          <p:attrName>ppt_w</p:attrName>
                                        </p:attrNameLst>
                                      </p:cBhvr>
                                      <p:tavLst>
                                        <p:tav tm="0">
                                          <p:val>
                                            <p:fltVal val="0"/>
                                          </p:val>
                                        </p:tav>
                                        <p:tav tm="100000">
                                          <p:val>
                                            <p:strVal val="#ppt_w"/>
                                          </p:val>
                                        </p:tav>
                                      </p:tavLst>
                                    </p:anim>
                                    <p:anim calcmode="lin" valueType="num">
                                      <p:cBhvr>
                                        <p:cTn id="210" dur="500" fill="hold"/>
                                        <p:tgtEl>
                                          <p:spTgt spid="13"/>
                                        </p:tgtEl>
                                        <p:attrNameLst>
                                          <p:attrName>ppt_h</p:attrName>
                                        </p:attrNameLst>
                                      </p:cBhvr>
                                      <p:tavLst>
                                        <p:tav tm="0">
                                          <p:val>
                                            <p:fltVal val="0"/>
                                          </p:val>
                                        </p:tav>
                                        <p:tav tm="100000">
                                          <p:val>
                                            <p:strVal val="#ppt_h"/>
                                          </p:val>
                                        </p:tav>
                                      </p:tavLst>
                                    </p:anim>
                                    <p:animEffect transition="in" filter="fade">
                                      <p:cBhvr>
                                        <p:cTn id="211" dur="500"/>
                                        <p:tgtEl>
                                          <p:spTgt spid="13"/>
                                        </p:tgtEl>
                                      </p:cBhvr>
                                    </p:animEffect>
                                  </p:childTnLst>
                                </p:cTn>
                              </p:par>
                              <p:par>
                                <p:cTn id="212" presetID="53" presetClass="entr" presetSubtype="16" fill="hold" grpId="0" nodeType="withEffect">
                                  <p:stCondLst>
                                    <p:cond delay="0"/>
                                  </p:stCondLst>
                                  <p:childTnLst>
                                    <p:set>
                                      <p:cBhvr>
                                        <p:cTn id="213" dur="1" fill="hold">
                                          <p:stCondLst>
                                            <p:cond delay="0"/>
                                          </p:stCondLst>
                                        </p:cTn>
                                        <p:tgtEl>
                                          <p:spTgt spid="45"/>
                                        </p:tgtEl>
                                        <p:attrNameLst>
                                          <p:attrName>style.visibility</p:attrName>
                                        </p:attrNameLst>
                                      </p:cBhvr>
                                      <p:to>
                                        <p:strVal val="visible"/>
                                      </p:to>
                                    </p:set>
                                    <p:anim calcmode="lin" valueType="num">
                                      <p:cBhvr>
                                        <p:cTn id="214" dur="500" fill="hold"/>
                                        <p:tgtEl>
                                          <p:spTgt spid="45"/>
                                        </p:tgtEl>
                                        <p:attrNameLst>
                                          <p:attrName>ppt_w</p:attrName>
                                        </p:attrNameLst>
                                      </p:cBhvr>
                                      <p:tavLst>
                                        <p:tav tm="0">
                                          <p:val>
                                            <p:fltVal val="0"/>
                                          </p:val>
                                        </p:tav>
                                        <p:tav tm="100000">
                                          <p:val>
                                            <p:strVal val="#ppt_w"/>
                                          </p:val>
                                        </p:tav>
                                      </p:tavLst>
                                    </p:anim>
                                    <p:anim calcmode="lin" valueType="num">
                                      <p:cBhvr>
                                        <p:cTn id="215" dur="500" fill="hold"/>
                                        <p:tgtEl>
                                          <p:spTgt spid="45"/>
                                        </p:tgtEl>
                                        <p:attrNameLst>
                                          <p:attrName>ppt_h</p:attrName>
                                        </p:attrNameLst>
                                      </p:cBhvr>
                                      <p:tavLst>
                                        <p:tav tm="0">
                                          <p:val>
                                            <p:fltVal val="0"/>
                                          </p:val>
                                        </p:tav>
                                        <p:tav tm="100000">
                                          <p:val>
                                            <p:strVal val="#ppt_h"/>
                                          </p:val>
                                        </p:tav>
                                      </p:tavLst>
                                    </p:anim>
                                    <p:animEffect transition="in" filter="fade">
                                      <p:cBhvr>
                                        <p:cTn id="216" dur="500"/>
                                        <p:tgtEl>
                                          <p:spTgt spid="45"/>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xit" presetSubtype="4" fill="hold" grpId="1" nodeType="clickEffect">
                                  <p:stCondLst>
                                    <p:cond delay="0"/>
                                  </p:stCondLst>
                                  <p:childTnLst>
                                    <p:animEffect transition="out" filter="wipe(down)">
                                      <p:cBhvr>
                                        <p:cTn id="220" dur="500"/>
                                        <p:tgtEl>
                                          <p:spTgt spid="46"/>
                                        </p:tgtEl>
                                      </p:cBhvr>
                                    </p:animEffect>
                                    <p:set>
                                      <p:cBhvr>
                                        <p:cTn id="221" dur="1" fill="hold">
                                          <p:stCondLst>
                                            <p:cond delay="499"/>
                                          </p:stCondLst>
                                        </p:cTn>
                                        <p:tgtEl>
                                          <p:spTgt spid="46"/>
                                        </p:tgtEl>
                                        <p:attrNameLst>
                                          <p:attrName>style.visibility</p:attrName>
                                        </p:attrNameLst>
                                      </p:cBhvr>
                                      <p:to>
                                        <p:strVal val="hidden"/>
                                      </p:to>
                                    </p:set>
                                  </p:childTnLst>
                                </p:cTn>
                              </p:par>
                              <p:par>
                                <p:cTn id="222" presetID="22" presetClass="exit" presetSubtype="4" fill="hold" grpId="1" nodeType="withEffect">
                                  <p:stCondLst>
                                    <p:cond delay="0"/>
                                  </p:stCondLst>
                                  <p:childTnLst>
                                    <p:animEffect transition="out" filter="wipe(down)">
                                      <p:cBhvr>
                                        <p:cTn id="223" dur="500"/>
                                        <p:tgtEl>
                                          <p:spTgt spid="32"/>
                                        </p:tgtEl>
                                      </p:cBhvr>
                                    </p:animEffect>
                                    <p:set>
                                      <p:cBhvr>
                                        <p:cTn id="224" dur="1" fill="hold">
                                          <p:stCondLst>
                                            <p:cond delay="499"/>
                                          </p:stCondLst>
                                        </p:cTn>
                                        <p:tgtEl>
                                          <p:spTgt spid="32"/>
                                        </p:tgtEl>
                                        <p:attrNameLst>
                                          <p:attrName>style.visibility</p:attrName>
                                        </p:attrNameLst>
                                      </p:cBhvr>
                                      <p:to>
                                        <p:strVal val="hidden"/>
                                      </p:to>
                                    </p:set>
                                  </p:childTnLst>
                                </p:cTn>
                              </p:par>
                              <p:par>
                                <p:cTn id="225" presetID="22" presetClass="exit" presetSubtype="4" fill="hold" grpId="1" nodeType="withEffect">
                                  <p:stCondLst>
                                    <p:cond delay="0"/>
                                  </p:stCondLst>
                                  <p:childTnLst>
                                    <p:animEffect transition="out" filter="wipe(down)">
                                      <p:cBhvr>
                                        <p:cTn id="226" dur="500"/>
                                        <p:tgtEl>
                                          <p:spTgt spid="31"/>
                                        </p:tgtEl>
                                      </p:cBhvr>
                                    </p:animEffect>
                                    <p:set>
                                      <p:cBhvr>
                                        <p:cTn id="227" dur="1" fill="hold">
                                          <p:stCondLst>
                                            <p:cond delay="499"/>
                                          </p:stCondLst>
                                        </p:cTn>
                                        <p:tgtEl>
                                          <p:spTgt spid="31"/>
                                        </p:tgtEl>
                                        <p:attrNameLst>
                                          <p:attrName>style.visibility</p:attrName>
                                        </p:attrNameLst>
                                      </p:cBhvr>
                                      <p:to>
                                        <p:strVal val="hidden"/>
                                      </p:to>
                                    </p:set>
                                  </p:childTnLst>
                                </p:cTn>
                              </p:par>
                              <p:par>
                                <p:cTn id="228" presetID="22" presetClass="exit" presetSubtype="4" fill="hold" grpId="1" nodeType="withEffect">
                                  <p:stCondLst>
                                    <p:cond delay="0"/>
                                  </p:stCondLst>
                                  <p:childTnLst>
                                    <p:animEffect transition="out" filter="wipe(down)">
                                      <p:cBhvr>
                                        <p:cTn id="229" dur="500"/>
                                        <p:tgtEl>
                                          <p:spTgt spid="9"/>
                                        </p:tgtEl>
                                      </p:cBhvr>
                                    </p:animEffect>
                                    <p:set>
                                      <p:cBhvr>
                                        <p:cTn id="230" dur="1" fill="hold">
                                          <p:stCondLst>
                                            <p:cond delay="499"/>
                                          </p:stCondLst>
                                        </p:cTn>
                                        <p:tgtEl>
                                          <p:spTgt spid="9"/>
                                        </p:tgtEl>
                                        <p:attrNameLst>
                                          <p:attrName>style.visibility</p:attrName>
                                        </p:attrNameLst>
                                      </p:cBhvr>
                                      <p:to>
                                        <p:strVal val="hidden"/>
                                      </p:to>
                                    </p:set>
                                  </p:childTnLst>
                                </p:cTn>
                              </p:par>
                              <p:par>
                                <p:cTn id="231" presetID="22" presetClass="exit" presetSubtype="4" fill="hold" grpId="1" nodeType="withEffect">
                                  <p:stCondLst>
                                    <p:cond delay="0"/>
                                  </p:stCondLst>
                                  <p:childTnLst>
                                    <p:animEffect transition="out" filter="wipe(down)">
                                      <p:cBhvr>
                                        <p:cTn id="232" dur="500"/>
                                        <p:tgtEl>
                                          <p:spTgt spid="8"/>
                                        </p:tgtEl>
                                      </p:cBhvr>
                                    </p:animEffect>
                                    <p:set>
                                      <p:cBhvr>
                                        <p:cTn id="233" dur="1" fill="hold">
                                          <p:stCondLst>
                                            <p:cond delay="499"/>
                                          </p:stCondLst>
                                        </p:cTn>
                                        <p:tgtEl>
                                          <p:spTgt spid="8"/>
                                        </p:tgtEl>
                                        <p:attrNameLst>
                                          <p:attrName>style.visibility</p:attrName>
                                        </p:attrNameLst>
                                      </p:cBhvr>
                                      <p:to>
                                        <p:strVal val="hidden"/>
                                      </p:to>
                                    </p:set>
                                  </p:childTnLst>
                                </p:cTn>
                              </p:par>
                              <p:par>
                                <p:cTn id="234" presetID="22" presetClass="exit" presetSubtype="4" fill="hold" grpId="1" nodeType="withEffect">
                                  <p:stCondLst>
                                    <p:cond delay="0"/>
                                  </p:stCondLst>
                                  <p:childTnLst>
                                    <p:animEffect transition="out" filter="wipe(down)">
                                      <p:cBhvr>
                                        <p:cTn id="235" dur="500"/>
                                        <p:tgtEl>
                                          <p:spTgt spid="7"/>
                                        </p:tgtEl>
                                      </p:cBhvr>
                                    </p:animEffect>
                                    <p:set>
                                      <p:cBhvr>
                                        <p:cTn id="236" dur="1" fill="hold">
                                          <p:stCondLst>
                                            <p:cond delay="499"/>
                                          </p:stCondLst>
                                        </p:cTn>
                                        <p:tgtEl>
                                          <p:spTgt spid="7"/>
                                        </p:tgtEl>
                                        <p:attrNameLst>
                                          <p:attrName>style.visibility</p:attrName>
                                        </p:attrNameLst>
                                      </p:cBhvr>
                                      <p:to>
                                        <p:strVal val="hidden"/>
                                      </p:to>
                                    </p:set>
                                  </p:childTnLst>
                                </p:cTn>
                              </p:par>
                              <p:par>
                                <p:cTn id="237" presetID="22" presetClass="exit" presetSubtype="4" fill="hold" grpId="1" nodeType="withEffect">
                                  <p:stCondLst>
                                    <p:cond delay="0"/>
                                  </p:stCondLst>
                                  <p:childTnLst>
                                    <p:animEffect transition="out" filter="wipe(down)">
                                      <p:cBhvr>
                                        <p:cTn id="238" dur="500"/>
                                        <p:tgtEl>
                                          <p:spTgt spid="11"/>
                                        </p:tgtEl>
                                      </p:cBhvr>
                                    </p:animEffect>
                                    <p:set>
                                      <p:cBhvr>
                                        <p:cTn id="239" dur="1" fill="hold">
                                          <p:stCondLst>
                                            <p:cond delay="499"/>
                                          </p:stCondLst>
                                        </p:cTn>
                                        <p:tgtEl>
                                          <p:spTgt spid="11"/>
                                        </p:tgtEl>
                                        <p:attrNameLst>
                                          <p:attrName>style.visibility</p:attrName>
                                        </p:attrNameLst>
                                      </p:cBhvr>
                                      <p:to>
                                        <p:strVal val="hidden"/>
                                      </p:to>
                                    </p:set>
                                  </p:childTnLst>
                                </p:cTn>
                              </p:par>
                              <p:par>
                                <p:cTn id="240" presetID="22" presetClass="exit" presetSubtype="4" fill="hold" grpId="1" nodeType="withEffect">
                                  <p:stCondLst>
                                    <p:cond delay="0"/>
                                  </p:stCondLst>
                                  <p:childTnLst>
                                    <p:animEffect transition="out" filter="wipe(down)">
                                      <p:cBhvr>
                                        <p:cTn id="241" dur="500"/>
                                        <p:tgtEl>
                                          <p:spTgt spid="6"/>
                                        </p:tgtEl>
                                      </p:cBhvr>
                                    </p:animEffect>
                                    <p:set>
                                      <p:cBhvr>
                                        <p:cTn id="242" dur="1" fill="hold">
                                          <p:stCondLst>
                                            <p:cond delay="499"/>
                                          </p:stCondLst>
                                        </p:cTn>
                                        <p:tgtEl>
                                          <p:spTgt spid="6"/>
                                        </p:tgtEl>
                                        <p:attrNameLst>
                                          <p:attrName>style.visibility</p:attrName>
                                        </p:attrNameLst>
                                      </p:cBhvr>
                                      <p:to>
                                        <p:strVal val="hidden"/>
                                      </p:to>
                                    </p:set>
                                  </p:childTnLst>
                                </p:cTn>
                              </p:par>
                              <p:par>
                                <p:cTn id="243" presetID="22" presetClass="exit" presetSubtype="4" fill="hold" grpId="1" nodeType="withEffect">
                                  <p:stCondLst>
                                    <p:cond delay="0"/>
                                  </p:stCondLst>
                                  <p:childTnLst>
                                    <p:animEffect transition="out" filter="wipe(down)">
                                      <p:cBhvr>
                                        <p:cTn id="244" dur="500"/>
                                        <p:tgtEl>
                                          <p:spTgt spid="10"/>
                                        </p:tgtEl>
                                      </p:cBhvr>
                                    </p:animEffect>
                                    <p:set>
                                      <p:cBhvr>
                                        <p:cTn id="245" dur="1" fill="hold">
                                          <p:stCondLst>
                                            <p:cond delay="499"/>
                                          </p:stCondLst>
                                        </p:cTn>
                                        <p:tgtEl>
                                          <p:spTgt spid="10"/>
                                        </p:tgtEl>
                                        <p:attrNameLst>
                                          <p:attrName>style.visibility</p:attrName>
                                        </p:attrNameLst>
                                      </p:cBhvr>
                                      <p:to>
                                        <p:strVal val="hidden"/>
                                      </p:to>
                                    </p:set>
                                  </p:childTnLst>
                                </p:cTn>
                              </p:par>
                              <p:par>
                                <p:cTn id="246" presetID="22" presetClass="exit" presetSubtype="4" fill="hold" grpId="1" nodeType="withEffect">
                                  <p:stCondLst>
                                    <p:cond delay="0"/>
                                  </p:stCondLst>
                                  <p:childTnLst>
                                    <p:animEffect transition="out" filter="wipe(down)">
                                      <p:cBhvr>
                                        <p:cTn id="247" dur="500"/>
                                        <p:tgtEl>
                                          <p:spTgt spid="12"/>
                                        </p:tgtEl>
                                      </p:cBhvr>
                                    </p:animEffect>
                                    <p:set>
                                      <p:cBhvr>
                                        <p:cTn id="248" dur="1" fill="hold">
                                          <p:stCondLst>
                                            <p:cond delay="499"/>
                                          </p:stCondLst>
                                        </p:cTn>
                                        <p:tgtEl>
                                          <p:spTgt spid="12"/>
                                        </p:tgtEl>
                                        <p:attrNameLst>
                                          <p:attrName>style.visibility</p:attrName>
                                        </p:attrNameLst>
                                      </p:cBhvr>
                                      <p:to>
                                        <p:strVal val="hidden"/>
                                      </p:to>
                                    </p:set>
                                  </p:childTnLst>
                                </p:cTn>
                              </p:par>
                              <p:par>
                                <p:cTn id="249" presetID="22" presetClass="exit" presetSubtype="4" fill="hold" grpId="1" nodeType="withEffect">
                                  <p:stCondLst>
                                    <p:cond delay="0"/>
                                  </p:stCondLst>
                                  <p:childTnLst>
                                    <p:animEffect transition="out" filter="wipe(down)">
                                      <p:cBhvr>
                                        <p:cTn id="250" dur="500"/>
                                        <p:tgtEl>
                                          <p:spTgt spid="15"/>
                                        </p:tgtEl>
                                      </p:cBhvr>
                                    </p:animEffect>
                                    <p:set>
                                      <p:cBhvr>
                                        <p:cTn id="251" dur="1" fill="hold">
                                          <p:stCondLst>
                                            <p:cond delay="499"/>
                                          </p:stCondLst>
                                        </p:cTn>
                                        <p:tgtEl>
                                          <p:spTgt spid="15"/>
                                        </p:tgtEl>
                                        <p:attrNameLst>
                                          <p:attrName>style.visibility</p:attrName>
                                        </p:attrNameLst>
                                      </p:cBhvr>
                                      <p:to>
                                        <p:strVal val="hidden"/>
                                      </p:to>
                                    </p:set>
                                  </p:childTnLst>
                                </p:cTn>
                              </p:par>
                              <p:par>
                                <p:cTn id="252" presetID="22" presetClass="exit" presetSubtype="4" fill="hold" grpId="1" nodeType="withEffect">
                                  <p:stCondLst>
                                    <p:cond delay="0"/>
                                  </p:stCondLst>
                                  <p:childTnLst>
                                    <p:animEffect transition="out" filter="wipe(down)">
                                      <p:cBhvr>
                                        <p:cTn id="253" dur="500"/>
                                        <p:tgtEl>
                                          <p:spTgt spid="17"/>
                                        </p:tgtEl>
                                      </p:cBhvr>
                                    </p:animEffect>
                                    <p:set>
                                      <p:cBhvr>
                                        <p:cTn id="254" dur="1" fill="hold">
                                          <p:stCondLst>
                                            <p:cond delay="499"/>
                                          </p:stCondLst>
                                        </p:cTn>
                                        <p:tgtEl>
                                          <p:spTgt spid="17"/>
                                        </p:tgtEl>
                                        <p:attrNameLst>
                                          <p:attrName>style.visibility</p:attrName>
                                        </p:attrNameLst>
                                      </p:cBhvr>
                                      <p:to>
                                        <p:strVal val="hidden"/>
                                      </p:to>
                                    </p:set>
                                  </p:childTnLst>
                                </p:cTn>
                              </p:par>
                              <p:par>
                                <p:cTn id="255" presetID="22" presetClass="exit" presetSubtype="4" fill="hold" grpId="1" nodeType="withEffect">
                                  <p:stCondLst>
                                    <p:cond delay="0"/>
                                  </p:stCondLst>
                                  <p:childTnLst>
                                    <p:animEffect transition="out" filter="wipe(down)">
                                      <p:cBhvr>
                                        <p:cTn id="256" dur="500"/>
                                        <p:tgtEl>
                                          <p:spTgt spid="14"/>
                                        </p:tgtEl>
                                      </p:cBhvr>
                                    </p:animEffect>
                                    <p:set>
                                      <p:cBhvr>
                                        <p:cTn id="257" dur="1" fill="hold">
                                          <p:stCondLst>
                                            <p:cond delay="499"/>
                                          </p:stCondLst>
                                        </p:cTn>
                                        <p:tgtEl>
                                          <p:spTgt spid="14"/>
                                        </p:tgtEl>
                                        <p:attrNameLst>
                                          <p:attrName>style.visibility</p:attrName>
                                        </p:attrNameLst>
                                      </p:cBhvr>
                                      <p:to>
                                        <p:strVal val="hidden"/>
                                      </p:to>
                                    </p:set>
                                  </p:childTnLst>
                                </p:cTn>
                              </p:par>
                              <p:par>
                                <p:cTn id="258" presetID="22" presetClass="exit" presetSubtype="4" fill="hold" grpId="1" nodeType="withEffect">
                                  <p:stCondLst>
                                    <p:cond delay="0"/>
                                  </p:stCondLst>
                                  <p:childTnLst>
                                    <p:animEffect transition="out" filter="wipe(down)">
                                      <p:cBhvr>
                                        <p:cTn id="259" dur="500"/>
                                        <p:tgtEl>
                                          <p:spTgt spid="20"/>
                                        </p:tgtEl>
                                      </p:cBhvr>
                                    </p:animEffect>
                                    <p:set>
                                      <p:cBhvr>
                                        <p:cTn id="260" dur="1" fill="hold">
                                          <p:stCondLst>
                                            <p:cond delay="499"/>
                                          </p:stCondLst>
                                        </p:cTn>
                                        <p:tgtEl>
                                          <p:spTgt spid="20"/>
                                        </p:tgtEl>
                                        <p:attrNameLst>
                                          <p:attrName>style.visibility</p:attrName>
                                        </p:attrNameLst>
                                      </p:cBhvr>
                                      <p:to>
                                        <p:strVal val="hidden"/>
                                      </p:to>
                                    </p:set>
                                  </p:childTnLst>
                                </p:cTn>
                              </p:par>
                              <p:par>
                                <p:cTn id="261" presetID="22" presetClass="exit" presetSubtype="4" fill="hold" grpId="1" nodeType="withEffect">
                                  <p:stCondLst>
                                    <p:cond delay="0"/>
                                  </p:stCondLst>
                                  <p:childTnLst>
                                    <p:animEffect transition="out" filter="wipe(down)">
                                      <p:cBhvr>
                                        <p:cTn id="262" dur="500"/>
                                        <p:tgtEl>
                                          <p:spTgt spid="16"/>
                                        </p:tgtEl>
                                      </p:cBhvr>
                                    </p:animEffect>
                                    <p:set>
                                      <p:cBhvr>
                                        <p:cTn id="263" dur="1" fill="hold">
                                          <p:stCondLst>
                                            <p:cond delay="499"/>
                                          </p:stCondLst>
                                        </p:cTn>
                                        <p:tgtEl>
                                          <p:spTgt spid="16"/>
                                        </p:tgtEl>
                                        <p:attrNameLst>
                                          <p:attrName>style.visibility</p:attrName>
                                        </p:attrNameLst>
                                      </p:cBhvr>
                                      <p:to>
                                        <p:strVal val="hidden"/>
                                      </p:to>
                                    </p:set>
                                  </p:childTnLst>
                                </p:cTn>
                              </p:par>
                              <p:par>
                                <p:cTn id="264" presetID="22" presetClass="exit" presetSubtype="4" fill="hold" grpId="1" nodeType="withEffect">
                                  <p:stCondLst>
                                    <p:cond delay="0"/>
                                  </p:stCondLst>
                                  <p:childTnLst>
                                    <p:animEffect transition="out" filter="wipe(down)">
                                      <p:cBhvr>
                                        <p:cTn id="265" dur="500"/>
                                        <p:tgtEl>
                                          <p:spTgt spid="21"/>
                                        </p:tgtEl>
                                      </p:cBhvr>
                                    </p:animEffect>
                                    <p:set>
                                      <p:cBhvr>
                                        <p:cTn id="266" dur="1" fill="hold">
                                          <p:stCondLst>
                                            <p:cond delay="499"/>
                                          </p:stCondLst>
                                        </p:cTn>
                                        <p:tgtEl>
                                          <p:spTgt spid="21"/>
                                        </p:tgtEl>
                                        <p:attrNameLst>
                                          <p:attrName>style.visibility</p:attrName>
                                        </p:attrNameLst>
                                      </p:cBhvr>
                                      <p:to>
                                        <p:strVal val="hidden"/>
                                      </p:to>
                                    </p:set>
                                  </p:childTnLst>
                                </p:cTn>
                              </p:par>
                              <p:par>
                                <p:cTn id="267" presetID="22" presetClass="exit" presetSubtype="4" fill="hold" grpId="1" nodeType="withEffect">
                                  <p:stCondLst>
                                    <p:cond delay="0"/>
                                  </p:stCondLst>
                                  <p:childTnLst>
                                    <p:animEffect transition="out" filter="wipe(down)">
                                      <p:cBhvr>
                                        <p:cTn id="268" dur="500"/>
                                        <p:tgtEl>
                                          <p:spTgt spid="19"/>
                                        </p:tgtEl>
                                      </p:cBhvr>
                                    </p:animEffect>
                                    <p:set>
                                      <p:cBhvr>
                                        <p:cTn id="269" dur="1" fill="hold">
                                          <p:stCondLst>
                                            <p:cond delay="499"/>
                                          </p:stCondLst>
                                        </p:cTn>
                                        <p:tgtEl>
                                          <p:spTgt spid="19"/>
                                        </p:tgtEl>
                                        <p:attrNameLst>
                                          <p:attrName>style.visibility</p:attrName>
                                        </p:attrNameLst>
                                      </p:cBhvr>
                                      <p:to>
                                        <p:strVal val="hidden"/>
                                      </p:to>
                                    </p:set>
                                  </p:childTnLst>
                                </p:cTn>
                              </p:par>
                              <p:par>
                                <p:cTn id="270" presetID="22" presetClass="exit" presetSubtype="4" fill="hold" grpId="1" nodeType="withEffect">
                                  <p:stCondLst>
                                    <p:cond delay="0"/>
                                  </p:stCondLst>
                                  <p:childTnLst>
                                    <p:animEffect transition="out" filter="wipe(down)">
                                      <p:cBhvr>
                                        <p:cTn id="271" dur="500"/>
                                        <p:tgtEl>
                                          <p:spTgt spid="22"/>
                                        </p:tgtEl>
                                      </p:cBhvr>
                                    </p:animEffect>
                                    <p:set>
                                      <p:cBhvr>
                                        <p:cTn id="272" dur="1" fill="hold">
                                          <p:stCondLst>
                                            <p:cond delay="499"/>
                                          </p:stCondLst>
                                        </p:cTn>
                                        <p:tgtEl>
                                          <p:spTgt spid="22"/>
                                        </p:tgtEl>
                                        <p:attrNameLst>
                                          <p:attrName>style.visibility</p:attrName>
                                        </p:attrNameLst>
                                      </p:cBhvr>
                                      <p:to>
                                        <p:strVal val="hidden"/>
                                      </p:to>
                                    </p:set>
                                  </p:childTnLst>
                                </p:cTn>
                              </p:par>
                              <p:par>
                                <p:cTn id="273" presetID="22" presetClass="exit" presetSubtype="4" fill="hold" grpId="1" nodeType="withEffect">
                                  <p:stCondLst>
                                    <p:cond delay="0"/>
                                  </p:stCondLst>
                                  <p:childTnLst>
                                    <p:animEffect transition="out" filter="wipe(down)">
                                      <p:cBhvr>
                                        <p:cTn id="274" dur="500"/>
                                        <p:tgtEl>
                                          <p:spTgt spid="23"/>
                                        </p:tgtEl>
                                      </p:cBhvr>
                                    </p:animEffect>
                                    <p:set>
                                      <p:cBhvr>
                                        <p:cTn id="275" dur="1" fill="hold">
                                          <p:stCondLst>
                                            <p:cond delay="499"/>
                                          </p:stCondLst>
                                        </p:cTn>
                                        <p:tgtEl>
                                          <p:spTgt spid="23"/>
                                        </p:tgtEl>
                                        <p:attrNameLst>
                                          <p:attrName>style.visibility</p:attrName>
                                        </p:attrNameLst>
                                      </p:cBhvr>
                                      <p:to>
                                        <p:strVal val="hidden"/>
                                      </p:to>
                                    </p:set>
                                  </p:childTnLst>
                                </p:cTn>
                              </p:par>
                              <p:par>
                                <p:cTn id="276" presetID="22" presetClass="exit" presetSubtype="4" fill="hold" grpId="1" nodeType="withEffect">
                                  <p:stCondLst>
                                    <p:cond delay="0"/>
                                  </p:stCondLst>
                                  <p:childTnLst>
                                    <p:animEffect transition="out" filter="wipe(down)">
                                      <p:cBhvr>
                                        <p:cTn id="277" dur="500"/>
                                        <p:tgtEl>
                                          <p:spTgt spid="18"/>
                                        </p:tgtEl>
                                      </p:cBhvr>
                                    </p:animEffect>
                                    <p:set>
                                      <p:cBhvr>
                                        <p:cTn id="278" dur="1" fill="hold">
                                          <p:stCondLst>
                                            <p:cond delay="499"/>
                                          </p:stCondLst>
                                        </p:cTn>
                                        <p:tgtEl>
                                          <p:spTgt spid="18"/>
                                        </p:tgtEl>
                                        <p:attrNameLst>
                                          <p:attrName>style.visibility</p:attrName>
                                        </p:attrNameLst>
                                      </p:cBhvr>
                                      <p:to>
                                        <p:strVal val="hidden"/>
                                      </p:to>
                                    </p:set>
                                  </p:childTnLst>
                                </p:cTn>
                              </p:par>
                              <p:par>
                                <p:cTn id="279" presetID="22" presetClass="exit" presetSubtype="4" fill="hold" grpId="1" nodeType="withEffect">
                                  <p:stCondLst>
                                    <p:cond delay="0"/>
                                  </p:stCondLst>
                                  <p:childTnLst>
                                    <p:animEffect transition="out" filter="wipe(down)">
                                      <p:cBhvr>
                                        <p:cTn id="280" dur="500"/>
                                        <p:tgtEl>
                                          <p:spTgt spid="25"/>
                                        </p:tgtEl>
                                      </p:cBhvr>
                                    </p:animEffect>
                                    <p:set>
                                      <p:cBhvr>
                                        <p:cTn id="281" dur="1" fill="hold">
                                          <p:stCondLst>
                                            <p:cond delay="499"/>
                                          </p:stCondLst>
                                        </p:cTn>
                                        <p:tgtEl>
                                          <p:spTgt spid="25"/>
                                        </p:tgtEl>
                                        <p:attrNameLst>
                                          <p:attrName>style.visibility</p:attrName>
                                        </p:attrNameLst>
                                      </p:cBhvr>
                                      <p:to>
                                        <p:strVal val="hidden"/>
                                      </p:to>
                                    </p:set>
                                  </p:childTnLst>
                                </p:cTn>
                              </p:par>
                              <p:par>
                                <p:cTn id="282" presetID="22" presetClass="exit" presetSubtype="4" fill="hold" grpId="1" nodeType="withEffect">
                                  <p:stCondLst>
                                    <p:cond delay="0"/>
                                  </p:stCondLst>
                                  <p:childTnLst>
                                    <p:animEffect transition="out" filter="wipe(down)">
                                      <p:cBhvr>
                                        <p:cTn id="283" dur="500"/>
                                        <p:tgtEl>
                                          <p:spTgt spid="39"/>
                                        </p:tgtEl>
                                      </p:cBhvr>
                                    </p:animEffect>
                                    <p:set>
                                      <p:cBhvr>
                                        <p:cTn id="284" dur="1" fill="hold">
                                          <p:stCondLst>
                                            <p:cond delay="499"/>
                                          </p:stCondLst>
                                        </p:cTn>
                                        <p:tgtEl>
                                          <p:spTgt spid="39"/>
                                        </p:tgtEl>
                                        <p:attrNameLst>
                                          <p:attrName>style.visibility</p:attrName>
                                        </p:attrNameLst>
                                      </p:cBhvr>
                                      <p:to>
                                        <p:strVal val="hidden"/>
                                      </p:to>
                                    </p:set>
                                  </p:childTnLst>
                                </p:cTn>
                              </p:par>
                              <p:par>
                                <p:cTn id="285" presetID="22" presetClass="exit" presetSubtype="4" fill="hold" grpId="1" nodeType="withEffect">
                                  <p:stCondLst>
                                    <p:cond delay="0"/>
                                  </p:stCondLst>
                                  <p:childTnLst>
                                    <p:animEffect transition="out" filter="wipe(down)">
                                      <p:cBhvr>
                                        <p:cTn id="286" dur="500"/>
                                        <p:tgtEl>
                                          <p:spTgt spid="26"/>
                                        </p:tgtEl>
                                      </p:cBhvr>
                                    </p:animEffect>
                                    <p:set>
                                      <p:cBhvr>
                                        <p:cTn id="287" dur="1" fill="hold">
                                          <p:stCondLst>
                                            <p:cond delay="499"/>
                                          </p:stCondLst>
                                        </p:cTn>
                                        <p:tgtEl>
                                          <p:spTgt spid="26"/>
                                        </p:tgtEl>
                                        <p:attrNameLst>
                                          <p:attrName>style.visibility</p:attrName>
                                        </p:attrNameLst>
                                      </p:cBhvr>
                                      <p:to>
                                        <p:strVal val="hidden"/>
                                      </p:to>
                                    </p:set>
                                  </p:childTnLst>
                                </p:cTn>
                              </p:par>
                              <p:par>
                                <p:cTn id="288" presetID="22" presetClass="exit" presetSubtype="4" fill="hold" grpId="1" nodeType="withEffect">
                                  <p:stCondLst>
                                    <p:cond delay="0"/>
                                  </p:stCondLst>
                                  <p:childTnLst>
                                    <p:animEffect transition="out" filter="wipe(down)">
                                      <p:cBhvr>
                                        <p:cTn id="289" dur="500"/>
                                        <p:tgtEl>
                                          <p:spTgt spid="24"/>
                                        </p:tgtEl>
                                      </p:cBhvr>
                                    </p:animEffect>
                                    <p:set>
                                      <p:cBhvr>
                                        <p:cTn id="290" dur="1" fill="hold">
                                          <p:stCondLst>
                                            <p:cond delay="499"/>
                                          </p:stCondLst>
                                        </p:cTn>
                                        <p:tgtEl>
                                          <p:spTgt spid="24"/>
                                        </p:tgtEl>
                                        <p:attrNameLst>
                                          <p:attrName>style.visibility</p:attrName>
                                        </p:attrNameLst>
                                      </p:cBhvr>
                                      <p:to>
                                        <p:strVal val="hidden"/>
                                      </p:to>
                                    </p:set>
                                  </p:childTnLst>
                                </p:cTn>
                              </p:par>
                              <p:par>
                                <p:cTn id="291" presetID="22" presetClass="exit" presetSubtype="4" fill="hold" grpId="1" nodeType="withEffect">
                                  <p:stCondLst>
                                    <p:cond delay="0"/>
                                  </p:stCondLst>
                                  <p:childTnLst>
                                    <p:animEffect transition="out" filter="wipe(down)">
                                      <p:cBhvr>
                                        <p:cTn id="292" dur="500"/>
                                        <p:tgtEl>
                                          <p:spTgt spid="28"/>
                                        </p:tgtEl>
                                      </p:cBhvr>
                                    </p:animEffect>
                                    <p:set>
                                      <p:cBhvr>
                                        <p:cTn id="293" dur="1" fill="hold">
                                          <p:stCondLst>
                                            <p:cond delay="499"/>
                                          </p:stCondLst>
                                        </p:cTn>
                                        <p:tgtEl>
                                          <p:spTgt spid="28"/>
                                        </p:tgtEl>
                                        <p:attrNameLst>
                                          <p:attrName>style.visibility</p:attrName>
                                        </p:attrNameLst>
                                      </p:cBhvr>
                                      <p:to>
                                        <p:strVal val="hidden"/>
                                      </p:to>
                                    </p:set>
                                  </p:childTnLst>
                                </p:cTn>
                              </p:par>
                              <p:par>
                                <p:cTn id="294" presetID="22" presetClass="exit" presetSubtype="4" fill="hold" grpId="1" nodeType="withEffect">
                                  <p:stCondLst>
                                    <p:cond delay="0"/>
                                  </p:stCondLst>
                                  <p:childTnLst>
                                    <p:animEffect transition="out" filter="wipe(down)">
                                      <p:cBhvr>
                                        <p:cTn id="295" dur="500"/>
                                        <p:tgtEl>
                                          <p:spTgt spid="27"/>
                                        </p:tgtEl>
                                      </p:cBhvr>
                                    </p:animEffect>
                                    <p:set>
                                      <p:cBhvr>
                                        <p:cTn id="296" dur="1" fill="hold">
                                          <p:stCondLst>
                                            <p:cond delay="499"/>
                                          </p:stCondLst>
                                        </p:cTn>
                                        <p:tgtEl>
                                          <p:spTgt spid="27"/>
                                        </p:tgtEl>
                                        <p:attrNameLst>
                                          <p:attrName>style.visibility</p:attrName>
                                        </p:attrNameLst>
                                      </p:cBhvr>
                                      <p:to>
                                        <p:strVal val="hidden"/>
                                      </p:to>
                                    </p:set>
                                  </p:childTnLst>
                                </p:cTn>
                              </p:par>
                              <p:par>
                                <p:cTn id="297" presetID="22" presetClass="exit" presetSubtype="4" fill="hold" grpId="1" nodeType="withEffect">
                                  <p:stCondLst>
                                    <p:cond delay="0"/>
                                  </p:stCondLst>
                                  <p:childTnLst>
                                    <p:animEffect transition="out" filter="wipe(down)">
                                      <p:cBhvr>
                                        <p:cTn id="298" dur="500"/>
                                        <p:tgtEl>
                                          <p:spTgt spid="37"/>
                                        </p:tgtEl>
                                      </p:cBhvr>
                                    </p:animEffect>
                                    <p:set>
                                      <p:cBhvr>
                                        <p:cTn id="299" dur="1" fill="hold">
                                          <p:stCondLst>
                                            <p:cond delay="499"/>
                                          </p:stCondLst>
                                        </p:cTn>
                                        <p:tgtEl>
                                          <p:spTgt spid="37"/>
                                        </p:tgtEl>
                                        <p:attrNameLst>
                                          <p:attrName>style.visibility</p:attrName>
                                        </p:attrNameLst>
                                      </p:cBhvr>
                                      <p:to>
                                        <p:strVal val="hidden"/>
                                      </p:to>
                                    </p:set>
                                  </p:childTnLst>
                                </p:cTn>
                              </p:par>
                              <p:par>
                                <p:cTn id="300" presetID="22" presetClass="exit" presetSubtype="4" fill="hold" grpId="1" nodeType="withEffect">
                                  <p:stCondLst>
                                    <p:cond delay="0"/>
                                  </p:stCondLst>
                                  <p:childTnLst>
                                    <p:animEffect transition="out" filter="wipe(down)">
                                      <p:cBhvr>
                                        <p:cTn id="301" dur="500"/>
                                        <p:tgtEl>
                                          <p:spTgt spid="36"/>
                                        </p:tgtEl>
                                      </p:cBhvr>
                                    </p:animEffect>
                                    <p:set>
                                      <p:cBhvr>
                                        <p:cTn id="302" dur="1" fill="hold">
                                          <p:stCondLst>
                                            <p:cond delay="499"/>
                                          </p:stCondLst>
                                        </p:cTn>
                                        <p:tgtEl>
                                          <p:spTgt spid="36"/>
                                        </p:tgtEl>
                                        <p:attrNameLst>
                                          <p:attrName>style.visibility</p:attrName>
                                        </p:attrNameLst>
                                      </p:cBhvr>
                                      <p:to>
                                        <p:strVal val="hidden"/>
                                      </p:to>
                                    </p:set>
                                  </p:childTnLst>
                                </p:cTn>
                              </p:par>
                              <p:par>
                                <p:cTn id="303" presetID="22" presetClass="exit" presetSubtype="4" fill="hold" grpId="1" nodeType="withEffect">
                                  <p:stCondLst>
                                    <p:cond delay="0"/>
                                  </p:stCondLst>
                                  <p:childTnLst>
                                    <p:animEffect transition="out" filter="wipe(down)">
                                      <p:cBhvr>
                                        <p:cTn id="304" dur="500"/>
                                        <p:tgtEl>
                                          <p:spTgt spid="40"/>
                                        </p:tgtEl>
                                      </p:cBhvr>
                                    </p:animEffect>
                                    <p:set>
                                      <p:cBhvr>
                                        <p:cTn id="305" dur="1" fill="hold">
                                          <p:stCondLst>
                                            <p:cond delay="499"/>
                                          </p:stCondLst>
                                        </p:cTn>
                                        <p:tgtEl>
                                          <p:spTgt spid="40"/>
                                        </p:tgtEl>
                                        <p:attrNameLst>
                                          <p:attrName>style.visibility</p:attrName>
                                        </p:attrNameLst>
                                      </p:cBhvr>
                                      <p:to>
                                        <p:strVal val="hidden"/>
                                      </p:to>
                                    </p:set>
                                  </p:childTnLst>
                                </p:cTn>
                              </p:par>
                              <p:par>
                                <p:cTn id="306" presetID="22" presetClass="exit" presetSubtype="4" fill="hold" grpId="1" nodeType="withEffect">
                                  <p:stCondLst>
                                    <p:cond delay="0"/>
                                  </p:stCondLst>
                                  <p:childTnLst>
                                    <p:animEffect transition="out" filter="wipe(down)">
                                      <p:cBhvr>
                                        <p:cTn id="307" dur="500"/>
                                        <p:tgtEl>
                                          <p:spTgt spid="38"/>
                                        </p:tgtEl>
                                      </p:cBhvr>
                                    </p:animEffect>
                                    <p:set>
                                      <p:cBhvr>
                                        <p:cTn id="308" dur="1" fill="hold">
                                          <p:stCondLst>
                                            <p:cond delay="499"/>
                                          </p:stCondLst>
                                        </p:cTn>
                                        <p:tgtEl>
                                          <p:spTgt spid="38"/>
                                        </p:tgtEl>
                                        <p:attrNameLst>
                                          <p:attrName>style.visibility</p:attrName>
                                        </p:attrNameLst>
                                      </p:cBhvr>
                                      <p:to>
                                        <p:strVal val="hidden"/>
                                      </p:to>
                                    </p:set>
                                  </p:childTnLst>
                                </p:cTn>
                              </p:par>
                              <p:par>
                                <p:cTn id="309" presetID="22" presetClass="exit" presetSubtype="4" fill="hold" grpId="1" nodeType="withEffect">
                                  <p:stCondLst>
                                    <p:cond delay="0"/>
                                  </p:stCondLst>
                                  <p:childTnLst>
                                    <p:animEffect transition="out" filter="wipe(down)">
                                      <p:cBhvr>
                                        <p:cTn id="310" dur="500"/>
                                        <p:tgtEl>
                                          <p:spTgt spid="41"/>
                                        </p:tgtEl>
                                      </p:cBhvr>
                                    </p:animEffect>
                                    <p:set>
                                      <p:cBhvr>
                                        <p:cTn id="311" dur="1" fill="hold">
                                          <p:stCondLst>
                                            <p:cond delay="499"/>
                                          </p:stCondLst>
                                        </p:cTn>
                                        <p:tgtEl>
                                          <p:spTgt spid="41"/>
                                        </p:tgtEl>
                                        <p:attrNameLst>
                                          <p:attrName>style.visibility</p:attrName>
                                        </p:attrNameLst>
                                      </p:cBhvr>
                                      <p:to>
                                        <p:strVal val="hidden"/>
                                      </p:to>
                                    </p:set>
                                  </p:childTnLst>
                                </p:cTn>
                              </p:par>
                              <p:par>
                                <p:cTn id="312" presetID="22" presetClass="exit" presetSubtype="4" fill="hold" grpId="1" nodeType="withEffect">
                                  <p:stCondLst>
                                    <p:cond delay="0"/>
                                  </p:stCondLst>
                                  <p:childTnLst>
                                    <p:animEffect transition="out" filter="wipe(down)">
                                      <p:cBhvr>
                                        <p:cTn id="313" dur="500"/>
                                        <p:tgtEl>
                                          <p:spTgt spid="42"/>
                                        </p:tgtEl>
                                      </p:cBhvr>
                                    </p:animEffect>
                                    <p:set>
                                      <p:cBhvr>
                                        <p:cTn id="314" dur="1" fill="hold">
                                          <p:stCondLst>
                                            <p:cond delay="499"/>
                                          </p:stCondLst>
                                        </p:cTn>
                                        <p:tgtEl>
                                          <p:spTgt spid="42"/>
                                        </p:tgtEl>
                                        <p:attrNameLst>
                                          <p:attrName>style.visibility</p:attrName>
                                        </p:attrNameLst>
                                      </p:cBhvr>
                                      <p:to>
                                        <p:strVal val="hidden"/>
                                      </p:to>
                                    </p:set>
                                  </p:childTnLst>
                                </p:cTn>
                              </p:par>
                              <p:par>
                                <p:cTn id="315" presetID="22" presetClass="exit" presetSubtype="4" fill="hold" grpId="1" nodeType="withEffect">
                                  <p:stCondLst>
                                    <p:cond delay="0"/>
                                  </p:stCondLst>
                                  <p:childTnLst>
                                    <p:animEffect transition="out" filter="wipe(down)">
                                      <p:cBhvr>
                                        <p:cTn id="316" dur="500"/>
                                        <p:tgtEl>
                                          <p:spTgt spid="29"/>
                                        </p:tgtEl>
                                      </p:cBhvr>
                                    </p:animEffect>
                                    <p:set>
                                      <p:cBhvr>
                                        <p:cTn id="317" dur="1" fill="hold">
                                          <p:stCondLst>
                                            <p:cond delay="499"/>
                                          </p:stCondLst>
                                        </p:cTn>
                                        <p:tgtEl>
                                          <p:spTgt spid="29"/>
                                        </p:tgtEl>
                                        <p:attrNameLst>
                                          <p:attrName>style.visibility</p:attrName>
                                        </p:attrNameLst>
                                      </p:cBhvr>
                                      <p:to>
                                        <p:strVal val="hidden"/>
                                      </p:to>
                                    </p:set>
                                  </p:childTnLst>
                                </p:cTn>
                              </p:par>
                              <p:par>
                                <p:cTn id="318" presetID="22" presetClass="exit" presetSubtype="4" fill="hold" grpId="1" nodeType="withEffect">
                                  <p:stCondLst>
                                    <p:cond delay="0"/>
                                  </p:stCondLst>
                                  <p:childTnLst>
                                    <p:animEffect transition="out" filter="wipe(down)">
                                      <p:cBhvr>
                                        <p:cTn id="319" dur="500"/>
                                        <p:tgtEl>
                                          <p:spTgt spid="30"/>
                                        </p:tgtEl>
                                      </p:cBhvr>
                                    </p:animEffect>
                                    <p:set>
                                      <p:cBhvr>
                                        <p:cTn id="320" dur="1" fill="hold">
                                          <p:stCondLst>
                                            <p:cond delay="499"/>
                                          </p:stCondLst>
                                        </p:cTn>
                                        <p:tgtEl>
                                          <p:spTgt spid="30"/>
                                        </p:tgtEl>
                                        <p:attrNameLst>
                                          <p:attrName>style.visibility</p:attrName>
                                        </p:attrNameLst>
                                      </p:cBhvr>
                                      <p:to>
                                        <p:strVal val="hidden"/>
                                      </p:to>
                                    </p:set>
                                  </p:childTnLst>
                                </p:cTn>
                              </p:par>
                              <p:par>
                                <p:cTn id="321" presetID="22" presetClass="exit" presetSubtype="4" fill="hold" grpId="1" nodeType="withEffect">
                                  <p:stCondLst>
                                    <p:cond delay="0"/>
                                  </p:stCondLst>
                                  <p:childTnLst>
                                    <p:animEffect transition="out" filter="wipe(down)">
                                      <p:cBhvr>
                                        <p:cTn id="322" dur="500"/>
                                        <p:tgtEl>
                                          <p:spTgt spid="44"/>
                                        </p:tgtEl>
                                      </p:cBhvr>
                                    </p:animEffect>
                                    <p:set>
                                      <p:cBhvr>
                                        <p:cTn id="323" dur="1" fill="hold">
                                          <p:stCondLst>
                                            <p:cond delay="499"/>
                                          </p:stCondLst>
                                        </p:cTn>
                                        <p:tgtEl>
                                          <p:spTgt spid="44"/>
                                        </p:tgtEl>
                                        <p:attrNameLst>
                                          <p:attrName>style.visibility</p:attrName>
                                        </p:attrNameLst>
                                      </p:cBhvr>
                                      <p:to>
                                        <p:strVal val="hidden"/>
                                      </p:to>
                                    </p:set>
                                  </p:childTnLst>
                                </p:cTn>
                              </p:par>
                              <p:par>
                                <p:cTn id="324" presetID="22" presetClass="exit" presetSubtype="4" fill="hold" grpId="1" nodeType="withEffect">
                                  <p:stCondLst>
                                    <p:cond delay="0"/>
                                  </p:stCondLst>
                                  <p:childTnLst>
                                    <p:animEffect transition="out" filter="wipe(down)">
                                      <p:cBhvr>
                                        <p:cTn id="325" dur="500"/>
                                        <p:tgtEl>
                                          <p:spTgt spid="43"/>
                                        </p:tgtEl>
                                      </p:cBhvr>
                                    </p:animEffect>
                                    <p:set>
                                      <p:cBhvr>
                                        <p:cTn id="326" dur="1" fill="hold">
                                          <p:stCondLst>
                                            <p:cond delay="499"/>
                                          </p:stCondLst>
                                        </p:cTn>
                                        <p:tgtEl>
                                          <p:spTgt spid="43"/>
                                        </p:tgtEl>
                                        <p:attrNameLst>
                                          <p:attrName>style.visibility</p:attrName>
                                        </p:attrNameLst>
                                      </p:cBhvr>
                                      <p:to>
                                        <p:strVal val="hidden"/>
                                      </p:to>
                                    </p:set>
                                  </p:childTnLst>
                                </p:cTn>
                              </p:par>
                              <p:par>
                                <p:cTn id="327" presetID="22" presetClass="exit" presetSubtype="4" fill="hold" grpId="1" nodeType="withEffect">
                                  <p:stCondLst>
                                    <p:cond delay="0"/>
                                  </p:stCondLst>
                                  <p:childTnLst>
                                    <p:animEffect transition="out" filter="wipe(down)">
                                      <p:cBhvr>
                                        <p:cTn id="328" dur="500"/>
                                        <p:tgtEl>
                                          <p:spTgt spid="33"/>
                                        </p:tgtEl>
                                      </p:cBhvr>
                                    </p:animEffect>
                                    <p:set>
                                      <p:cBhvr>
                                        <p:cTn id="329" dur="1" fill="hold">
                                          <p:stCondLst>
                                            <p:cond delay="499"/>
                                          </p:stCondLst>
                                        </p:cTn>
                                        <p:tgtEl>
                                          <p:spTgt spid="33"/>
                                        </p:tgtEl>
                                        <p:attrNameLst>
                                          <p:attrName>style.visibility</p:attrName>
                                        </p:attrNameLst>
                                      </p:cBhvr>
                                      <p:to>
                                        <p:strVal val="hidden"/>
                                      </p:to>
                                    </p:set>
                                  </p:childTnLst>
                                </p:cTn>
                              </p:par>
                              <p:par>
                                <p:cTn id="330" presetID="22" presetClass="exit" presetSubtype="4" fill="hold" grpId="1" nodeType="withEffect">
                                  <p:stCondLst>
                                    <p:cond delay="0"/>
                                  </p:stCondLst>
                                  <p:childTnLst>
                                    <p:animEffect transition="out" filter="wipe(down)">
                                      <p:cBhvr>
                                        <p:cTn id="331" dur="500"/>
                                        <p:tgtEl>
                                          <p:spTgt spid="34"/>
                                        </p:tgtEl>
                                      </p:cBhvr>
                                    </p:animEffect>
                                    <p:set>
                                      <p:cBhvr>
                                        <p:cTn id="332" dur="1" fill="hold">
                                          <p:stCondLst>
                                            <p:cond delay="499"/>
                                          </p:stCondLst>
                                        </p:cTn>
                                        <p:tgtEl>
                                          <p:spTgt spid="34"/>
                                        </p:tgtEl>
                                        <p:attrNameLst>
                                          <p:attrName>style.visibility</p:attrName>
                                        </p:attrNameLst>
                                      </p:cBhvr>
                                      <p:to>
                                        <p:strVal val="hidden"/>
                                      </p:to>
                                    </p:set>
                                  </p:childTnLst>
                                </p:cTn>
                              </p:par>
                              <p:par>
                                <p:cTn id="333" presetID="22" presetClass="exit" presetSubtype="4" fill="hold" grpId="1" nodeType="withEffect">
                                  <p:stCondLst>
                                    <p:cond delay="0"/>
                                  </p:stCondLst>
                                  <p:childTnLst>
                                    <p:animEffect transition="out" filter="wipe(down)">
                                      <p:cBhvr>
                                        <p:cTn id="334" dur="500"/>
                                        <p:tgtEl>
                                          <p:spTgt spid="35"/>
                                        </p:tgtEl>
                                      </p:cBhvr>
                                    </p:animEffect>
                                    <p:set>
                                      <p:cBhvr>
                                        <p:cTn id="335" dur="1" fill="hold">
                                          <p:stCondLst>
                                            <p:cond delay="499"/>
                                          </p:stCondLst>
                                        </p:cTn>
                                        <p:tgtEl>
                                          <p:spTgt spid="35"/>
                                        </p:tgtEl>
                                        <p:attrNameLst>
                                          <p:attrName>style.visibility</p:attrName>
                                        </p:attrNameLst>
                                      </p:cBhvr>
                                      <p:to>
                                        <p:strVal val="hidden"/>
                                      </p:to>
                                    </p:set>
                                  </p:childTnLst>
                                </p:cTn>
                              </p:par>
                              <p:par>
                                <p:cTn id="336" presetID="22" presetClass="exit" presetSubtype="4" fill="hold" grpId="1" nodeType="withEffect">
                                  <p:stCondLst>
                                    <p:cond delay="0"/>
                                  </p:stCondLst>
                                  <p:childTnLst>
                                    <p:animEffect transition="out" filter="wipe(down)">
                                      <p:cBhvr>
                                        <p:cTn id="337" dur="500"/>
                                        <p:tgtEl>
                                          <p:spTgt spid="13"/>
                                        </p:tgtEl>
                                      </p:cBhvr>
                                    </p:animEffect>
                                    <p:set>
                                      <p:cBhvr>
                                        <p:cTn id="338" dur="1" fill="hold">
                                          <p:stCondLst>
                                            <p:cond delay="499"/>
                                          </p:stCondLst>
                                        </p:cTn>
                                        <p:tgtEl>
                                          <p:spTgt spid="13"/>
                                        </p:tgtEl>
                                        <p:attrNameLst>
                                          <p:attrName>style.visibility</p:attrName>
                                        </p:attrNameLst>
                                      </p:cBhvr>
                                      <p:to>
                                        <p:strVal val="hidden"/>
                                      </p:to>
                                    </p:set>
                                  </p:childTnLst>
                                </p:cTn>
                              </p:par>
                              <p:par>
                                <p:cTn id="339" presetID="22" presetClass="exit" presetSubtype="4" fill="hold" grpId="1" nodeType="withEffect">
                                  <p:stCondLst>
                                    <p:cond delay="0"/>
                                  </p:stCondLst>
                                  <p:childTnLst>
                                    <p:animEffect transition="out" filter="wipe(down)">
                                      <p:cBhvr>
                                        <p:cTn id="340" dur="500"/>
                                        <p:tgtEl>
                                          <p:spTgt spid="45"/>
                                        </p:tgtEl>
                                      </p:cBhvr>
                                    </p:animEffect>
                                    <p:set>
                                      <p:cBhvr>
                                        <p:cTn id="341" dur="1" fill="hold">
                                          <p:stCondLst>
                                            <p:cond delay="499"/>
                                          </p:stCondLst>
                                        </p:cTn>
                                        <p:tgtEl>
                                          <p:spTgt spid="45"/>
                                        </p:tgtEl>
                                        <p:attrNameLst>
                                          <p:attrName>style.visibility</p:attrName>
                                        </p:attrNameLst>
                                      </p:cBhvr>
                                      <p:to>
                                        <p:strVal val="hidden"/>
                                      </p:to>
                                    </p:set>
                                  </p:childTnLst>
                                </p:cTn>
                              </p:par>
                            </p:childTnLst>
                          </p:cTn>
                        </p:par>
                      </p:childTnLst>
                    </p:cTn>
                  </p:par>
                  <p:par>
                    <p:cTn id="342" fill="hold">
                      <p:stCondLst>
                        <p:cond delay="indefinite"/>
                      </p:stCondLst>
                      <p:childTnLst>
                        <p:par>
                          <p:cTn id="343" fill="hold">
                            <p:stCondLst>
                              <p:cond delay="0"/>
                            </p:stCondLst>
                            <p:childTnLst>
                              <p:par>
                                <p:cTn id="344" presetID="53" presetClass="entr" presetSubtype="16" fill="hold" grpId="0" nodeType="clickEffect">
                                  <p:stCondLst>
                                    <p:cond delay="0"/>
                                  </p:stCondLst>
                                  <p:childTnLst>
                                    <p:set>
                                      <p:cBhvr>
                                        <p:cTn id="345" dur="1" fill="hold">
                                          <p:stCondLst>
                                            <p:cond delay="0"/>
                                          </p:stCondLst>
                                        </p:cTn>
                                        <p:tgtEl>
                                          <p:spTgt spid="47"/>
                                        </p:tgtEl>
                                        <p:attrNameLst>
                                          <p:attrName>style.visibility</p:attrName>
                                        </p:attrNameLst>
                                      </p:cBhvr>
                                      <p:to>
                                        <p:strVal val="visible"/>
                                      </p:to>
                                    </p:set>
                                    <p:anim calcmode="lin" valueType="num">
                                      <p:cBhvr>
                                        <p:cTn id="346" dur="500" fill="hold"/>
                                        <p:tgtEl>
                                          <p:spTgt spid="47"/>
                                        </p:tgtEl>
                                        <p:attrNameLst>
                                          <p:attrName>ppt_w</p:attrName>
                                        </p:attrNameLst>
                                      </p:cBhvr>
                                      <p:tavLst>
                                        <p:tav tm="0">
                                          <p:val>
                                            <p:fltVal val="0"/>
                                          </p:val>
                                        </p:tav>
                                        <p:tav tm="100000">
                                          <p:val>
                                            <p:strVal val="#ppt_w"/>
                                          </p:val>
                                        </p:tav>
                                      </p:tavLst>
                                    </p:anim>
                                    <p:anim calcmode="lin" valueType="num">
                                      <p:cBhvr>
                                        <p:cTn id="347" dur="500" fill="hold"/>
                                        <p:tgtEl>
                                          <p:spTgt spid="47"/>
                                        </p:tgtEl>
                                        <p:attrNameLst>
                                          <p:attrName>ppt_h</p:attrName>
                                        </p:attrNameLst>
                                      </p:cBhvr>
                                      <p:tavLst>
                                        <p:tav tm="0">
                                          <p:val>
                                            <p:fltVal val="0"/>
                                          </p:val>
                                        </p:tav>
                                        <p:tav tm="100000">
                                          <p:val>
                                            <p:strVal val="#ppt_h"/>
                                          </p:val>
                                        </p:tav>
                                      </p:tavLst>
                                    </p:anim>
                                    <p:animEffect transition="in" filter="fade">
                                      <p:cBhvr>
                                        <p:cTn id="348" dur="500"/>
                                        <p:tgtEl>
                                          <p:spTgt spid="47"/>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4" fill="hold" nodeType="clickEffect">
                                  <p:stCondLst>
                                    <p:cond delay="0"/>
                                  </p:stCondLst>
                                  <p:childTnLst>
                                    <p:set>
                                      <p:cBhvr>
                                        <p:cTn id="352" dur="1" fill="hold">
                                          <p:stCondLst>
                                            <p:cond delay="0"/>
                                          </p:stCondLst>
                                        </p:cTn>
                                        <p:tgtEl>
                                          <p:spTgt spid="49"/>
                                        </p:tgtEl>
                                        <p:attrNameLst>
                                          <p:attrName>style.visibility</p:attrName>
                                        </p:attrNameLst>
                                      </p:cBhvr>
                                      <p:to>
                                        <p:strVal val="visible"/>
                                      </p:to>
                                    </p:set>
                                    <p:animEffect transition="in" filter="wipe(down)">
                                      <p:cBhvr>
                                        <p:cTn id="353" dur="500"/>
                                        <p:tgtEl>
                                          <p:spTgt spid="49"/>
                                        </p:tgtEl>
                                      </p:cBhvr>
                                    </p:animEffect>
                                  </p:childTnLst>
                                </p:cTn>
                              </p:par>
                              <p:par>
                                <p:cTn id="354" presetID="22" presetClass="entr" presetSubtype="4" fill="hold" nodeType="withEffect">
                                  <p:stCondLst>
                                    <p:cond delay="0"/>
                                  </p:stCondLst>
                                  <p:childTnLst>
                                    <p:set>
                                      <p:cBhvr>
                                        <p:cTn id="355" dur="1" fill="hold">
                                          <p:stCondLst>
                                            <p:cond delay="0"/>
                                          </p:stCondLst>
                                        </p:cTn>
                                        <p:tgtEl>
                                          <p:spTgt spid="54"/>
                                        </p:tgtEl>
                                        <p:attrNameLst>
                                          <p:attrName>style.visibility</p:attrName>
                                        </p:attrNameLst>
                                      </p:cBhvr>
                                      <p:to>
                                        <p:strVal val="visible"/>
                                      </p:to>
                                    </p:set>
                                    <p:animEffect transition="in" filter="wipe(down)">
                                      <p:cBhvr>
                                        <p:cTn id="356" dur="500"/>
                                        <p:tgtEl>
                                          <p:spTgt spid="54"/>
                                        </p:tgtEl>
                                      </p:cBhvr>
                                    </p:animEffect>
                                  </p:childTnLst>
                                </p:cTn>
                              </p:par>
                              <p:par>
                                <p:cTn id="357" presetID="22" presetClass="entr" presetSubtype="4" fill="hold" grpId="0" nodeType="withEffect">
                                  <p:stCondLst>
                                    <p:cond delay="0"/>
                                  </p:stCondLst>
                                  <p:childTnLst>
                                    <p:set>
                                      <p:cBhvr>
                                        <p:cTn id="358" dur="1" fill="hold">
                                          <p:stCondLst>
                                            <p:cond delay="0"/>
                                          </p:stCondLst>
                                        </p:cTn>
                                        <p:tgtEl>
                                          <p:spTgt spid="56"/>
                                        </p:tgtEl>
                                        <p:attrNameLst>
                                          <p:attrName>style.visibility</p:attrName>
                                        </p:attrNameLst>
                                      </p:cBhvr>
                                      <p:to>
                                        <p:strVal val="visible"/>
                                      </p:to>
                                    </p:set>
                                    <p:animEffect transition="in" filter="wipe(down)">
                                      <p:cBhvr>
                                        <p:cTn id="359" dur="500"/>
                                        <p:tgtEl>
                                          <p:spTgt spid="56"/>
                                        </p:tgtEl>
                                      </p:cBhvr>
                                    </p:animEffect>
                                  </p:childTnLst>
                                </p:cTn>
                              </p:par>
                              <p:par>
                                <p:cTn id="360" presetID="22" presetClass="entr" presetSubtype="4" fill="hold" nodeType="withEffect">
                                  <p:stCondLst>
                                    <p:cond delay="0"/>
                                  </p:stCondLst>
                                  <p:childTnLst>
                                    <p:set>
                                      <p:cBhvr>
                                        <p:cTn id="361" dur="1" fill="hold">
                                          <p:stCondLst>
                                            <p:cond delay="0"/>
                                          </p:stCondLst>
                                        </p:cTn>
                                        <p:tgtEl>
                                          <p:spTgt spid="52"/>
                                        </p:tgtEl>
                                        <p:attrNameLst>
                                          <p:attrName>style.visibility</p:attrName>
                                        </p:attrNameLst>
                                      </p:cBhvr>
                                      <p:to>
                                        <p:strVal val="visible"/>
                                      </p:to>
                                    </p:set>
                                    <p:animEffect transition="in" filter="wipe(down)">
                                      <p:cBhvr>
                                        <p:cTn id="362" dur="500"/>
                                        <p:tgtEl>
                                          <p:spTgt spid="52"/>
                                        </p:tgtEl>
                                      </p:cBhvr>
                                    </p:animEffect>
                                  </p:childTnLst>
                                </p:cTn>
                              </p:par>
                              <p:par>
                                <p:cTn id="363" presetID="22" presetClass="entr" presetSubtype="4" fill="hold" nodeType="withEffect">
                                  <p:stCondLst>
                                    <p:cond delay="0"/>
                                  </p:stCondLst>
                                  <p:childTnLst>
                                    <p:set>
                                      <p:cBhvr>
                                        <p:cTn id="364" dur="1" fill="hold">
                                          <p:stCondLst>
                                            <p:cond delay="0"/>
                                          </p:stCondLst>
                                        </p:cTn>
                                        <p:tgtEl>
                                          <p:spTgt spid="55"/>
                                        </p:tgtEl>
                                        <p:attrNameLst>
                                          <p:attrName>style.visibility</p:attrName>
                                        </p:attrNameLst>
                                      </p:cBhvr>
                                      <p:to>
                                        <p:strVal val="visible"/>
                                      </p:to>
                                    </p:set>
                                    <p:animEffect transition="in" filter="wipe(down)">
                                      <p:cBhvr>
                                        <p:cTn id="365" dur="500"/>
                                        <p:tgtEl>
                                          <p:spTgt spid="55"/>
                                        </p:tgtEl>
                                      </p:cBhvr>
                                    </p:animEffect>
                                  </p:childTnLst>
                                </p:cTn>
                              </p:par>
                            </p:childTnLst>
                          </p:cTn>
                        </p:par>
                      </p:childTnLst>
                    </p:cTn>
                  </p:par>
                  <p:par>
                    <p:cTn id="366" fill="hold">
                      <p:stCondLst>
                        <p:cond delay="indefinite"/>
                      </p:stCondLst>
                      <p:childTnLst>
                        <p:par>
                          <p:cTn id="367" fill="hold">
                            <p:stCondLst>
                              <p:cond delay="0"/>
                            </p:stCondLst>
                            <p:childTnLst>
                              <p:par>
                                <p:cTn id="368" presetID="22" presetClass="entr" presetSubtype="4" fill="hold" grpId="0" nodeType="clickEffect">
                                  <p:stCondLst>
                                    <p:cond delay="0"/>
                                  </p:stCondLst>
                                  <p:childTnLst>
                                    <p:set>
                                      <p:cBhvr>
                                        <p:cTn id="369" dur="1" fill="hold">
                                          <p:stCondLst>
                                            <p:cond delay="0"/>
                                          </p:stCondLst>
                                        </p:cTn>
                                        <p:tgtEl>
                                          <p:spTgt spid="58"/>
                                        </p:tgtEl>
                                        <p:attrNameLst>
                                          <p:attrName>style.visibility</p:attrName>
                                        </p:attrNameLst>
                                      </p:cBhvr>
                                      <p:to>
                                        <p:strVal val="visible"/>
                                      </p:to>
                                    </p:set>
                                    <p:animEffect transition="in" filter="wipe(down)">
                                      <p:cBhvr>
                                        <p:cTn id="370" dur="500"/>
                                        <p:tgtEl>
                                          <p:spTgt spid="58"/>
                                        </p:tgtEl>
                                      </p:cBhvr>
                                    </p:animEffect>
                                  </p:childTnLst>
                                </p:cTn>
                              </p:par>
                              <p:par>
                                <p:cTn id="371" presetID="22" presetClass="entr" presetSubtype="4" fill="hold" grpId="0" nodeType="withEffect">
                                  <p:stCondLst>
                                    <p:cond delay="0"/>
                                  </p:stCondLst>
                                  <p:childTnLst>
                                    <p:set>
                                      <p:cBhvr>
                                        <p:cTn id="372" dur="1" fill="hold">
                                          <p:stCondLst>
                                            <p:cond delay="0"/>
                                          </p:stCondLst>
                                        </p:cTn>
                                        <p:tgtEl>
                                          <p:spTgt spid="57"/>
                                        </p:tgtEl>
                                        <p:attrNameLst>
                                          <p:attrName>style.visibility</p:attrName>
                                        </p:attrNameLst>
                                      </p:cBhvr>
                                      <p:to>
                                        <p:strVal val="visible"/>
                                      </p:to>
                                    </p:set>
                                    <p:animEffect transition="in" filter="wipe(down)">
                                      <p:cBhvr>
                                        <p:cTn id="373" dur="500"/>
                                        <p:tgtEl>
                                          <p:spTgt spid="57"/>
                                        </p:tgtEl>
                                      </p:cBhvr>
                                    </p:animEffect>
                                  </p:childTnLst>
                                </p:cTn>
                              </p:par>
                              <p:par>
                                <p:cTn id="374" presetID="53" presetClass="entr" presetSubtype="16" fill="hold" grpId="0" nodeType="withEffect">
                                  <p:stCondLst>
                                    <p:cond delay="0"/>
                                  </p:stCondLst>
                                  <p:childTnLst>
                                    <p:set>
                                      <p:cBhvr>
                                        <p:cTn id="375" dur="1" fill="hold">
                                          <p:stCondLst>
                                            <p:cond delay="0"/>
                                          </p:stCondLst>
                                        </p:cTn>
                                        <p:tgtEl>
                                          <p:spTgt spid="59"/>
                                        </p:tgtEl>
                                        <p:attrNameLst>
                                          <p:attrName>style.visibility</p:attrName>
                                        </p:attrNameLst>
                                      </p:cBhvr>
                                      <p:to>
                                        <p:strVal val="visible"/>
                                      </p:to>
                                    </p:set>
                                    <p:anim calcmode="lin" valueType="num">
                                      <p:cBhvr>
                                        <p:cTn id="376" dur="500" fill="hold"/>
                                        <p:tgtEl>
                                          <p:spTgt spid="59"/>
                                        </p:tgtEl>
                                        <p:attrNameLst>
                                          <p:attrName>ppt_w</p:attrName>
                                        </p:attrNameLst>
                                      </p:cBhvr>
                                      <p:tavLst>
                                        <p:tav tm="0">
                                          <p:val>
                                            <p:fltVal val="0"/>
                                          </p:val>
                                        </p:tav>
                                        <p:tav tm="100000">
                                          <p:val>
                                            <p:strVal val="#ppt_w"/>
                                          </p:val>
                                        </p:tav>
                                      </p:tavLst>
                                    </p:anim>
                                    <p:anim calcmode="lin" valueType="num">
                                      <p:cBhvr>
                                        <p:cTn id="377" dur="500" fill="hold"/>
                                        <p:tgtEl>
                                          <p:spTgt spid="59"/>
                                        </p:tgtEl>
                                        <p:attrNameLst>
                                          <p:attrName>ppt_h</p:attrName>
                                        </p:attrNameLst>
                                      </p:cBhvr>
                                      <p:tavLst>
                                        <p:tav tm="0">
                                          <p:val>
                                            <p:fltVal val="0"/>
                                          </p:val>
                                        </p:tav>
                                        <p:tav tm="100000">
                                          <p:val>
                                            <p:strVal val="#ppt_h"/>
                                          </p:val>
                                        </p:tav>
                                      </p:tavLst>
                                    </p:anim>
                                    <p:animEffect transition="in" filter="fade">
                                      <p:cBhvr>
                                        <p:cTn id="378" dur="500"/>
                                        <p:tgtEl>
                                          <p:spTgt spid="59"/>
                                        </p:tgtEl>
                                      </p:cBhvr>
                                    </p:animEffect>
                                  </p:childTnLst>
                                </p:cTn>
                              </p:par>
                            </p:childTnLst>
                          </p:cTn>
                        </p:par>
                      </p:childTnLst>
                    </p:cTn>
                  </p:par>
                  <p:par>
                    <p:cTn id="379" fill="hold">
                      <p:stCondLst>
                        <p:cond delay="indefinite"/>
                      </p:stCondLst>
                      <p:childTnLst>
                        <p:par>
                          <p:cTn id="380" fill="hold">
                            <p:stCondLst>
                              <p:cond delay="0"/>
                            </p:stCondLst>
                            <p:childTnLst>
                              <p:par>
                                <p:cTn id="381" presetID="17" presetClass="entr" presetSubtype="10" fill="hold" nodeType="clickEffect">
                                  <p:stCondLst>
                                    <p:cond delay="0"/>
                                  </p:stCondLst>
                                  <p:childTnLst>
                                    <p:set>
                                      <p:cBhvr>
                                        <p:cTn id="382" dur="1" fill="hold">
                                          <p:stCondLst>
                                            <p:cond delay="0"/>
                                          </p:stCondLst>
                                        </p:cTn>
                                        <p:tgtEl>
                                          <p:spTgt spid="67"/>
                                        </p:tgtEl>
                                        <p:attrNameLst>
                                          <p:attrName>style.visibility</p:attrName>
                                        </p:attrNameLst>
                                      </p:cBhvr>
                                      <p:to>
                                        <p:strVal val="visible"/>
                                      </p:to>
                                    </p:set>
                                    <p:anim calcmode="lin" valueType="num">
                                      <p:cBhvr>
                                        <p:cTn id="383" dur="500" fill="hold"/>
                                        <p:tgtEl>
                                          <p:spTgt spid="67"/>
                                        </p:tgtEl>
                                        <p:attrNameLst>
                                          <p:attrName>ppt_w</p:attrName>
                                        </p:attrNameLst>
                                      </p:cBhvr>
                                      <p:tavLst>
                                        <p:tav tm="0">
                                          <p:val>
                                            <p:fltVal val="0"/>
                                          </p:val>
                                        </p:tav>
                                        <p:tav tm="100000">
                                          <p:val>
                                            <p:strVal val="#ppt_w"/>
                                          </p:val>
                                        </p:tav>
                                      </p:tavLst>
                                    </p:anim>
                                    <p:anim calcmode="lin" valueType="num">
                                      <p:cBhvr>
                                        <p:cTn id="384" dur="500" fill="hold"/>
                                        <p:tgtEl>
                                          <p:spTgt spid="67"/>
                                        </p:tgtEl>
                                        <p:attrNameLst>
                                          <p:attrName>ppt_h</p:attrName>
                                        </p:attrNameLst>
                                      </p:cBhvr>
                                      <p:tavLst>
                                        <p:tav tm="0">
                                          <p:val>
                                            <p:strVal val="#ppt_h"/>
                                          </p:val>
                                        </p:tav>
                                        <p:tav tm="100000">
                                          <p:val>
                                            <p:strVal val="#ppt_h"/>
                                          </p:val>
                                        </p:tav>
                                      </p:tavLst>
                                    </p:anim>
                                  </p:childTnLst>
                                </p:cTn>
                              </p:par>
                              <p:par>
                                <p:cTn id="385" presetID="17" presetClass="entr" presetSubtype="10" fill="hold" nodeType="withEffect">
                                  <p:stCondLst>
                                    <p:cond delay="0"/>
                                  </p:stCondLst>
                                  <p:childTnLst>
                                    <p:set>
                                      <p:cBhvr>
                                        <p:cTn id="386" dur="1" fill="hold">
                                          <p:stCondLst>
                                            <p:cond delay="0"/>
                                          </p:stCondLst>
                                        </p:cTn>
                                        <p:tgtEl>
                                          <p:spTgt spid="61"/>
                                        </p:tgtEl>
                                        <p:attrNameLst>
                                          <p:attrName>style.visibility</p:attrName>
                                        </p:attrNameLst>
                                      </p:cBhvr>
                                      <p:to>
                                        <p:strVal val="visible"/>
                                      </p:to>
                                    </p:set>
                                    <p:anim calcmode="lin" valueType="num">
                                      <p:cBhvr>
                                        <p:cTn id="387" dur="500" fill="hold"/>
                                        <p:tgtEl>
                                          <p:spTgt spid="61"/>
                                        </p:tgtEl>
                                        <p:attrNameLst>
                                          <p:attrName>ppt_w</p:attrName>
                                        </p:attrNameLst>
                                      </p:cBhvr>
                                      <p:tavLst>
                                        <p:tav tm="0">
                                          <p:val>
                                            <p:fltVal val="0"/>
                                          </p:val>
                                        </p:tav>
                                        <p:tav tm="100000">
                                          <p:val>
                                            <p:strVal val="#ppt_w"/>
                                          </p:val>
                                        </p:tav>
                                      </p:tavLst>
                                    </p:anim>
                                    <p:anim calcmode="lin" valueType="num">
                                      <p:cBhvr>
                                        <p:cTn id="388" dur="500" fill="hold"/>
                                        <p:tgtEl>
                                          <p:spTgt spid="61"/>
                                        </p:tgtEl>
                                        <p:attrNameLst>
                                          <p:attrName>ppt_h</p:attrName>
                                        </p:attrNameLst>
                                      </p:cBhvr>
                                      <p:tavLst>
                                        <p:tav tm="0">
                                          <p:val>
                                            <p:strVal val="#ppt_h"/>
                                          </p:val>
                                        </p:tav>
                                        <p:tav tm="100000">
                                          <p:val>
                                            <p:strVal val="#ppt_h"/>
                                          </p:val>
                                        </p:tav>
                                      </p:tavLst>
                                    </p:anim>
                                  </p:childTnLst>
                                </p:cTn>
                              </p:par>
                              <p:par>
                                <p:cTn id="389" presetID="17" presetClass="entr" presetSubtype="10" fill="hold" nodeType="withEffect">
                                  <p:stCondLst>
                                    <p:cond delay="0"/>
                                  </p:stCondLst>
                                  <p:childTnLst>
                                    <p:set>
                                      <p:cBhvr>
                                        <p:cTn id="390" dur="1" fill="hold">
                                          <p:stCondLst>
                                            <p:cond delay="0"/>
                                          </p:stCondLst>
                                        </p:cTn>
                                        <p:tgtEl>
                                          <p:spTgt spid="65"/>
                                        </p:tgtEl>
                                        <p:attrNameLst>
                                          <p:attrName>style.visibility</p:attrName>
                                        </p:attrNameLst>
                                      </p:cBhvr>
                                      <p:to>
                                        <p:strVal val="visible"/>
                                      </p:to>
                                    </p:set>
                                    <p:anim calcmode="lin" valueType="num">
                                      <p:cBhvr>
                                        <p:cTn id="391" dur="500" fill="hold"/>
                                        <p:tgtEl>
                                          <p:spTgt spid="65"/>
                                        </p:tgtEl>
                                        <p:attrNameLst>
                                          <p:attrName>ppt_w</p:attrName>
                                        </p:attrNameLst>
                                      </p:cBhvr>
                                      <p:tavLst>
                                        <p:tav tm="0">
                                          <p:val>
                                            <p:fltVal val="0"/>
                                          </p:val>
                                        </p:tav>
                                        <p:tav tm="100000">
                                          <p:val>
                                            <p:strVal val="#ppt_w"/>
                                          </p:val>
                                        </p:tav>
                                      </p:tavLst>
                                    </p:anim>
                                    <p:anim calcmode="lin" valueType="num">
                                      <p:cBhvr>
                                        <p:cTn id="392" dur="500" fill="hold"/>
                                        <p:tgtEl>
                                          <p:spTgt spid="65"/>
                                        </p:tgtEl>
                                        <p:attrNameLst>
                                          <p:attrName>ppt_h</p:attrName>
                                        </p:attrNameLst>
                                      </p:cBhvr>
                                      <p:tavLst>
                                        <p:tav tm="0">
                                          <p:val>
                                            <p:strVal val="#ppt_h"/>
                                          </p:val>
                                        </p:tav>
                                        <p:tav tm="100000">
                                          <p:val>
                                            <p:strVal val="#ppt_h"/>
                                          </p:val>
                                        </p:tav>
                                      </p:tavLst>
                                    </p:anim>
                                  </p:childTnLst>
                                </p:cTn>
                              </p:par>
                            </p:childTnLst>
                          </p:cTn>
                        </p:par>
                      </p:childTnLst>
                    </p:cTn>
                  </p:par>
                  <p:par>
                    <p:cTn id="393" fill="hold">
                      <p:stCondLst>
                        <p:cond delay="indefinite"/>
                      </p:stCondLst>
                      <p:childTnLst>
                        <p:par>
                          <p:cTn id="394" fill="hold">
                            <p:stCondLst>
                              <p:cond delay="0"/>
                            </p:stCondLst>
                            <p:childTnLst>
                              <p:par>
                                <p:cTn id="395" presetID="42" presetClass="entr" presetSubtype="0" fill="hold" nodeType="clickEffect">
                                  <p:stCondLst>
                                    <p:cond delay="0"/>
                                  </p:stCondLst>
                                  <p:childTnLst>
                                    <p:set>
                                      <p:cBhvr>
                                        <p:cTn id="396" dur="1" fill="hold">
                                          <p:stCondLst>
                                            <p:cond delay="0"/>
                                          </p:stCondLst>
                                        </p:cTn>
                                        <p:tgtEl>
                                          <p:spTgt spid="68"/>
                                        </p:tgtEl>
                                        <p:attrNameLst>
                                          <p:attrName>style.visibility</p:attrName>
                                        </p:attrNameLst>
                                      </p:cBhvr>
                                      <p:to>
                                        <p:strVal val="visible"/>
                                      </p:to>
                                    </p:set>
                                    <p:animEffect transition="in" filter="fade">
                                      <p:cBhvr>
                                        <p:cTn id="397" dur="1000"/>
                                        <p:tgtEl>
                                          <p:spTgt spid="68"/>
                                        </p:tgtEl>
                                      </p:cBhvr>
                                    </p:animEffect>
                                    <p:anim calcmode="lin" valueType="num">
                                      <p:cBhvr>
                                        <p:cTn id="398" dur="1000" fill="hold"/>
                                        <p:tgtEl>
                                          <p:spTgt spid="68"/>
                                        </p:tgtEl>
                                        <p:attrNameLst>
                                          <p:attrName>ppt_x</p:attrName>
                                        </p:attrNameLst>
                                      </p:cBhvr>
                                      <p:tavLst>
                                        <p:tav tm="0">
                                          <p:val>
                                            <p:strVal val="#ppt_x"/>
                                          </p:val>
                                        </p:tav>
                                        <p:tav tm="100000">
                                          <p:val>
                                            <p:strVal val="#ppt_x"/>
                                          </p:val>
                                        </p:tav>
                                      </p:tavLst>
                                    </p:anim>
                                    <p:anim calcmode="lin" valueType="num">
                                      <p:cBhvr>
                                        <p:cTn id="39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400" fill="hold">
                      <p:stCondLst>
                        <p:cond delay="indefinite"/>
                      </p:stCondLst>
                      <p:childTnLst>
                        <p:par>
                          <p:cTn id="401" fill="hold">
                            <p:stCondLst>
                              <p:cond delay="0"/>
                            </p:stCondLst>
                            <p:childTnLst>
                              <p:par>
                                <p:cTn id="402" presetID="22" presetClass="entr" presetSubtype="4" fill="hold" grpId="0" nodeType="clickEffect">
                                  <p:stCondLst>
                                    <p:cond delay="0"/>
                                  </p:stCondLst>
                                  <p:childTnLst>
                                    <p:set>
                                      <p:cBhvr>
                                        <p:cTn id="403" dur="1" fill="hold">
                                          <p:stCondLst>
                                            <p:cond delay="0"/>
                                          </p:stCondLst>
                                        </p:cTn>
                                        <p:tgtEl>
                                          <p:spTgt spid="70"/>
                                        </p:tgtEl>
                                        <p:attrNameLst>
                                          <p:attrName>style.visibility</p:attrName>
                                        </p:attrNameLst>
                                      </p:cBhvr>
                                      <p:to>
                                        <p:strVal val="visible"/>
                                      </p:to>
                                    </p:set>
                                    <p:animEffect transition="in" filter="wipe(down)">
                                      <p:cBhvr>
                                        <p:cTn id="404" dur="500"/>
                                        <p:tgtEl>
                                          <p:spTgt spid="70"/>
                                        </p:tgtEl>
                                      </p:cBhvr>
                                    </p:animEffect>
                                  </p:childTnLst>
                                </p:cTn>
                              </p:par>
                              <p:par>
                                <p:cTn id="405" presetID="22" presetClass="entr" presetSubtype="4" fill="hold" grpId="0" nodeType="withEffect">
                                  <p:stCondLst>
                                    <p:cond delay="0"/>
                                  </p:stCondLst>
                                  <p:childTnLst>
                                    <p:set>
                                      <p:cBhvr>
                                        <p:cTn id="406" dur="1" fill="hold">
                                          <p:stCondLst>
                                            <p:cond delay="0"/>
                                          </p:stCondLst>
                                        </p:cTn>
                                        <p:tgtEl>
                                          <p:spTgt spid="69"/>
                                        </p:tgtEl>
                                        <p:attrNameLst>
                                          <p:attrName>style.visibility</p:attrName>
                                        </p:attrNameLst>
                                      </p:cBhvr>
                                      <p:to>
                                        <p:strVal val="visible"/>
                                      </p:to>
                                    </p:set>
                                    <p:animEffect transition="in" filter="wipe(down)">
                                      <p:cBhvr>
                                        <p:cTn id="407" dur="500"/>
                                        <p:tgtEl>
                                          <p:spTgt spid="69"/>
                                        </p:tgtEl>
                                      </p:cBhvr>
                                    </p:animEffect>
                                  </p:childTnLst>
                                </p:cTn>
                              </p:par>
                              <p:par>
                                <p:cTn id="408" presetID="53" presetClass="entr" presetSubtype="16" fill="hold" grpId="0" nodeType="withEffect">
                                  <p:stCondLst>
                                    <p:cond delay="0"/>
                                  </p:stCondLst>
                                  <p:childTnLst>
                                    <p:set>
                                      <p:cBhvr>
                                        <p:cTn id="409" dur="1" fill="hold">
                                          <p:stCondLst>
                                            <p:cond delay="0"/>
                                          </p:stCondLst>
                                        </p:cTn>
                                        <p:tgtEl>
                                          <p:spTgt spid="72"/>
                                        </p:tgtEl>
                                        <p:attrNameLst>
                                          <p:attrName>style.visibility</p:attrName>
                                        </p:attrNameLst>
                                      </p:cBhvr>
                                      <p:to>
                                        <p:strVal val="visible"/>
                                      </p:to>
                                    </p:set>
                                    <p:anim calcmode="lin" valueType="num">
                                      <p:cBhvr>
                                        <p:cTn id="410" dur="500" fill="hold"/>
                                        <p:tgtEl>
                                          <p:spTgt spid="72"/>
                                        </p:tgtEl>
                                        <p:attrNameLst>
                                          <p:attrName>ppt_w</p:attrName>
                                        </p:attrNameLst>
                                      </p:cBhvr>
                                      <p:tavLst>
                                        <p:tav tm="0">
                                          <p:val>
                                            <p:fltVal val="0"/>
                                          </p:val>
                                        </p:tav>
                                        <p:tav tm="100000">
                                          <p:val>
                                            <p:strVal val="#ppt_w"/>
                                          </p:val>
                                        </p:tav>
                                      </p:tavLst>
                                    </p:anim>
                                    <p:anim calcmode="lin" valueType="num">
                                      <p:cBhvr>
                                        <p:cTn id="411" dur="500" fill="hold"/>
                                        <p:tgtEl>
                                          <p:spTgt spid="72"/>
                                        </p:tgtEl>
                                        <p:attrNameLst>
                                          <p:attrName>ppt_h</p:attrName>
                                        </p:attrNameLst>
                                      </p:cBhvr>
                                      <p:tavLst>
                                        <p:tav tm="0">
                                          <p:val>
                                            <p:fltVal val="0"/>
                                          </p:val>
                                        </p:tav>
                                        <p:tav tm="100000">
                                          <p:val>
                                            <p:strVal val="#ppt_h"/>
                                          </p:val>
                                        </p:tav>
                                      </p:tavLst>
                                    </p:anim>
                                    <p:animEffect transition="in" filter="fade">
                                      <p:cBhvr>
                                        <p:cTn id="41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56" grpId="0"/>
      <p:bldP spid="57" grpId="0" animBg="1"/>
      <p:bldP spid="58" grpId="0" animBg="1"/>
      <p:bldP spid="59" grpId="0"/>
      <p:bldP spid="69" grpId="0" animBg="1"/>
      <p:bldP spid="70" grpId="0" animBg="1"/>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48" y="116632"/>
            <a:ext cx="9144000" cy="6467168"/>
          </a:xfrm>
          <a:prstGeom prst="rect">
            <a:avLst/>
          </a:prstGeom>
        </p:spPr>
      </p:pic>
      <p:pic>
        <p:nvPicPr>
          <p:cNvPr id="2" name="Imagen 1"/>
          <p:cNvPicPr>
            <a:picLocks noChangeAspect="1"/>
          </p:cNvPicPr>
          <p:nvPr/>
        </p:nvPicPr>
        <p:blipFill>
          <a:blip r:embed="rId3"/>
          <a:stretch>
            <a:fillRect/>
          </a:stretch>
        </p:blipFill>
        <p:spPr>
          <a:xfrm>
            <a:off x="3787290" y="6453336"/>
            <a:ext cx="5334462" cy="493819"/>
          </a:xfrm>
          <a:prstGeom prst="rect">
            <a:avLst/>
          </a:prstGeom>
        </p:spPr>
      </p:pic>
    </p:spTree>
    <p:extLst>
      <p:ext uri="{BB962C8B-B14F-4D97-AF65-F5344CB8AC3E}">
        <p14:creationId xmlns:p14="http://schemas.microsoft.com/office/powerpoint/2010/main" val="518726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220072" y="5780782"/>
            <a:ext cx="4190691" cy="1077218"/>
          </a:xfrm>
          <a:prstGeom prst="rect">
            <a:avLst/>
          </a:prstGeom>
          <a:noFill/>
        </p:spPr>
        <p:txBody>
          <a:bodyPr wrap="square" rtlCol="0">
            <a:spAutoFit/>
          </a:bodyPr>
          <a:lstStyle/>
          <a:p>
            <a:r>
              <a:rPr lang="en-US" sz="1200" b="1" dirty="0"/>
              <a:t>The journal coverage of Web of Science and Scopus: a comparative analysis</a:t>
            </a:r>
          </a:p>
          <a:p>
            <a:r>
              <a:rPr lang="es-MX" sz="1000" dirty="0" err="1"/>
              <a:t>Mongeon</a:t>
            </a:r>
            <a:r>
              <a:rPr lang="es-MX" sz="1000" dirty="0"/>
              <a:t>, P. &amp; Paul-</a:t>
            </a:r>
            <a:r>
              <a:rPr lang="es-MX" sz="1000" dirty="0" err="1"/>
              <a:t>Hus</a:t>
            </a:r>
            <a:r>
              <a:rPr lang="es-MX" sz="1000" dirty="0"/>
              <a:t>, A. </a:t>
            </a:r>
            <a:r>
              <a:rPr lang="es-MX" sz="1000" dirty="0" err="1"/>
              <a:t>Scientometrics</a:t>
            </a:r>
            <a:r>
              <a:rPr lang="es-MX" sz="1000" dirty="0"/>
              <a:t> (2016) 106: 213. doi:10.1007/s11192-015-1765-5</a:t>
            </a:r>
          </a:p>
          <a:p>
            <a:r>
              <a:rPr lang="es-MX" sz="1000" dirty="0">
                <a:hlinkClick r:id="rId2"/>
              </a:rPr>
              <a:t>https://link.springer.com/article/10.1007/s11192-015-1765-5</a:t>
            </a:r>
            <a:endParaRPr lang="es-MX" sz="1000" dirty="0"/>
          </a:p>
          <a:p>
            <a:endParaRPr lang="es-MX" sz="1000" dirty="0"/>
          </a:p>
        </p:txBody>
      </p:sp>
      <p:sp>
        <p:nvSpPr>
          <p:cNvPr id="5" name="CuadroTexto 4"/>
          <p:cNvSpPr txBox="1"/>
          <p:nvPr/>
        </p:nvSpPr>
        <p:spPr>
          <a:xfrm>
            <a:off x="539552" y="620688"/>
            <a:ext cx="6397447" cy="2554545"/>
          </a:xfrm>
          <a:prstGeom prst="rect">
            <a:avLst/>
          </a:prstGeom>
          <a:noFill/>
        </p:spPr>
        <p:txBody>
          <a:bodyPr wrap="square" rtlCol="0">
            <a:spAutoFit/>
          </a:bodyPr>
          <a:lstStyle/>
          <a:p>
            <a:r>
              <a:rPr lang="es-MX" sz="1200" dirty="0">
                <a:latin typeface="Yu Gothic UI" panose="020B0500000000000000" pitchFamily="34" charset="-128"/>
                <a:ea typeface="Yu Gothic UI" panose="020B0500000000000000" pitchFamily="34" charset="-128"/>
              </a:rPr>
              <a:t>▶  </a:t>
            </a:r>
            <a:r>
              <a:rPr lang="es-MX" sz="1400" dirty="0">
                <a:latin typeface="Yu Gothic UI" panose="020B0500000000000000" pitchFamily="34" charset="-128"/>
                <a:ea typeface="Yu Gothic UI" panose="020B0500000000000000" pitchFamily="34" charset="-128"/>
              </a:rPr>
              <a:t>Cobertura en </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Ciencias Sociales </a:t>
            </a:r>
            <a:r>
              <a:rPr lang="es-MX" sz="1600" dirty="0">
                <a:latin typeface="Yu Gothic UI" panose="020B0500000000000000" pitchFamily="34" charset="-128"/>
                <a:ea typeface="Yu Gothic UI" panose="020B0500000000000000" pitchFamily="34" charset="-128"/>
              </a:rPr>
              <a:t>y</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en Artes y Humanidades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subrepresentas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en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WoS</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y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Scopus</a:t>
            </a:r>
            <a:r>
              <a:rPr lang="es-MX" sz="1600" dirty="0">
                <a:latin typeface="Yu Gothic UI" panose="020B0500000000000000" pitchFamily="34" charset="-128"/>
                <a:ea typeface="Yu Gothic UI" panose="020B0500000000000000" pitchFamily="34" charset="-128"/>
              </a:rPr>
              <a:t> en comparación con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ULRICH’s</a:t>
            </a:r>
            <a:endPar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a:p>
            <a:endPar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a:p>
            <a:r>
              <a:rPr lang="es-MX" sz="1200" dirty="0">
                <a:latin typeface="Yu Gothic UI" panose="020B0500000000000000" pitchFamily="34" charset="-128"/>
                <a:ea typeface="Yu Gothic UI" panose="020B0500000000000000" pitchFamily="34" charset="-128"/>
              </a:rPr>
              <a:t>▶ </a:t>
            </a:r>
            <a:r>
              <a:rPr lang="es-MX" sz="1400" dirty="0">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Mayor cobertura de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Scopus</a:t>
            </a:r>
            <a:endPar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a:p>
            <a:endPar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a:p>
            <a:r>
              <a:rPr lang="es-MX" sz="1200" dirty="0">
                <a:latin typeface="Yu Gothic UI" panose="020B0500000000000000" pitchFamily="34" charset="-128"/>
                <a:ea typeface="Yu Gothic UI" panose="020B0500000000000000" pitchFamily="34" charset="-128"/>
              </a:rPr>
              <a:t>▶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WoS</a:t>
            </a:r>
            <a:r>
              <a:rPr lang="es-MX" sz="14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 </a:t>
            </a:r>
            <a:r>
              <a:rPr lang="es-MX" sz="1600" dirty="0">
                <a:latin typeface="Yu Gothic UI" panose="020B0500000000000000" pitchFamily="34" charset="-128"/>
                <a:ea typeface="Yu Gothic UI" panose="020B0500000000000000" pitchFamily="34" charset="-128"/>
              </a:rPr>
              <a:t>sesgo favorable a </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Ciencias Naturales e Ingeniería</a:t>
            </a:r>
            <a:endParaRPr lang="es-MX" sz="14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a:p>
            <a:r>
              <a:rPr lang="es-MX" sz="1100" dirty="0">
                <a:latin typeface="Yu Gothic UI" panose="020B0500000000000000" pitchFamily="34" charset="-128"/>
                <a:ea typeface="Yu Gothic UI" panose="020B0500000000000000" pitchFamily="34" charset="-128"/>
              </a:rPr>
              <a:t>▶ </a:t>
            </a:r>
            <a:r>
              <a:rPr lang="es-MX" sz="1600" b="1" dirty="0" err="1">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Scopus</a:t>
            </a:r>
            <a:r>
              <a:rPr lang="es-MX" sz="12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 : </a:t>
            </a:r>
            <a:r>
              <a:rPr lang="es-MX" sz="1600" dirty="0">
                <a:latin typeface="Yu Gothic UI" panose="020B0500000000000000" pitchFamily="34" charset="-128"/>
                <a:ea typeface="Yu Gothic UI" panose="020B0500000000000000" pitchFamily="34" charset="-128"/>
              </a:rPr>
              <a:t>sesgo favorable a </a:t>
            </a:r>
            <a:r>
              <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rPr>
              <a:t>Biomedicina</a:t>
            </a:r>
          </a:p>
          <a:p>
            <a:endParaRPr lang="es-MX" sz="1600"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a:p>
            <a:r>
              <a:rPr lang="es-MX" sz="1200" dirty="0">
                <a:latin typeface="Yu Gothic UI" panose="020B0500000000000000" pitchFamily="34" charset="-128"/>
                <a:ea typeface="Yu Gothic UI" panose="020B0500000000000000" pitchFamily="34" charset="-128"/>
              </a:rPr>
              <a:t>▶  </a:t>
            </a:r>
            <a:r>
              <a:rPr lang="es-MX" sz="1600" dirty="0">
                <a:latin typeface="Yu Gothic UI" panose="020B0500000000000000" pitchFamily="34" charset="-128"/>
                <a:ea typeface="Yu Gothic UI" panose="020B0500000000000000" pitchFamily="34" charset="-128"/>
              </a:rPr>
              <a:t>Sobre-representación del idioma Inglés</a:t>
            </a:r>
            <a:endParaRPr lang="es-MX" b="1" dirty="0">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a:p>
            <a:endParaRPr lang="es-MX" sz="1600" b="1" dirty="0">
              <a:effectLst>
                <a:outerShdw blurRad="38100" dist="38100" dir="2700000" algn="tl">
                  <a:srgbClr val="000000">
                    <a:alpha val="43137"/>
                  </a:srgbClr>
                </a:outerShdw>
              </a:effectLst>
            </a:endParaRPr>
          </a:p>
        </p:txBody>
      </p:sp>
      <p:sp>
        <p:nvSpPr>
          <p:cNvPr id="6" name="CuadroTexto 5"/>
          <p:cNvSpPr txBox="1"/>
          <p:nvPr/>
        </p:nvSpPr>
        <p:spPr>
          <a:xfrm>
            <a:off x="395537" y="3501008"/>
            <a:ext cx="8064896" cy="1569660"/>
          </a:xfrm>
          <a:prstGeom prst="rect">
            <a:avLst/>
          </a:prstGeom>
          <a:noFill/>
        </p:spPr>
        <p:txBody>
          <a:bodyPr wrap="square" rtlCol="0">
            <a:spAutoFit/>
          </a:bodyPr>
          <a:lstStyle/>
          <a:p>
            <a:r>
              <a:rPr lang="es-MX" sz="1200" dirty="0">
                <a:solidFill>
                  <a:schemeClr val="accent6">
                    <a:lumMod val="75000"/>
                  </a:schemeClr>
                </a:solidFill>
                <a:latin typeface="Yu Gothic UI" panose="020B0500000000000000" pitchFamily="34" charset="-128"/>
                <a:ea typeface="Yu Gothic UI" panose="020B0500000000000000" pitchFamily="34" charset="-128"/>
              </a:rPr>
              <a:t>▶  </a:t>
            </a:r>
            <a:r>
              <a:rPr lang="es-MX" sz="1600" dirty="0">
                <a:solidFill>
                  <a:schemeClr val="accent6">
                    <a:lumMod val="75000"/>
                  </a:schemeClr>
                </a:solidFill>
                <a:latin typeface="Yu Gothic UI" panose="020B0500000000000000" pitchFamily="34" charset="-128"/>
                <a:ea typeface="Yu Gothic UI" panose="020B0500000000000000" pitchFamily="34" charset="-128"/>
              </a:rPr>
              <a:t>Existen índices especializados por disciplina con mayor y más representativa cobertura, como </a:t>
            </a:r>
            <a:r>
              <a:rPr lang="es-MX" sz="1600" b="1" dirty="0">
                <a:solidFill>
                  <a:schemeClr val="accent6">
                    <a:lumMod val="75000"/>
                  </a:schemeClr>
                </a:solidFill>
                <a:latin typeface="Yu Gothic UI" panose="020B0500000000000000" pitchFamily="34" charset="-128"/>
                <a:ea typeface="Yu Gothic UI" panose="020B0500000000000000" pitchFamily="34" charset="-128"/>
              </a:rPr>
              <a:t>Chemical </a:t>
            </a:r>
            <a:r>
              <a:rPr lang="es-MX" sz="1600" b="1" dirty="0" err="1">
                <a:solidFill>
                  <a:schemeClr val="accent6">
                    <a:lumMod val="75000"/>
                  </a:schemeClr>
                </a:solidFill>
                <a:latin typeface="Yu Gothic UI" panose="020B0500000000000000" pitchFamily="34" charset="-128"/>
                <a:ea typeface="Yu Gothic UI" panose="020B0500000000000000" pitchFamily="34" charset="-128"/>
              </a:rPr>
              <a:t>Abstracts</a:t>
            </a:r>
            <a:r>
              <a:rPr lang="es-MX" sz="1600" b="1" dirty="0">
                <a:solidFill>
                  <a:schemeClr val="accent6">
                    <a:lumMod val="75000"/>
                  </a:schemeClr>
                </a:solidFill>
                <a:latin typeface="Yu Gothic UI" panose="020B0500000000000000" pitchFamily="34" charset="-128"/>
                <a:ea typeface="Yu Gothic UI" panose="020B0500000000000000" pitchFamily="34" charset="-128"/>
              </a:rPr>
              <a:t> </a:t>
            </a:r>
            <a:r>
              <a:rPr lang="es-MX" sz="1600" b="1" dirty="0" err="1">
                <a:solidFill>
                  <a:schemeClr val="accent6">
                    <a:lumMod val="75000"/>
                  </a:schemeClr>
                </a:solidFill>
                <a:latin typeface="Yu Gothic UI" panose="020B0500000000000000" pitchFamily="34" charset="-128"/>
                <a:ea typeface="Yu Gothic UI" panose="020B0500000000000000" pitchFamily="34" charset="-128"/>
              </a:rPr>
              <a:t>Services</a:t>
            </a:r>
            <a:r>
              <a:rPr lang="es-MX" sz="1600" b="1" dirty="0">
                <a:solidFill>
                  <a:schemeClr val="accent6">
                    <a:lumMod val="75000"/>
                  </a:schemeClr>
                </a:solidFill>
                <a:latin typeface="Yu Gothic UI" panose="020B0500000000000000" pitchFamily="34" charset="-128"/>
                <a:ea typeface="Yu Gothic UI" panose="020B0500000000000000" pitchFamily="34" charset="-128"/>
              </a:rPr>
              <a:t> </a:t>
            </a:r>
            <a:r>
              <a:rPr lang="es-MX" sz="1600" dirty="0">
                <a:solidFill>
                  <a:schemeClr val="accent6">
                    <a:lumMod val="75000"/>
                  </a:schemeClr>
                </a:solidFill>
                <a:latin typeface="Yu Gothic UI" panose="020B0500000000000000" pitchFamily="34" charset="-128"/>
                <a:ea typeface="Yu Gothic UI" panose="020B0500000000000000" pitchFamily="34" charset="-128"/>
              </a:rPr>
              <a:t>y </a:t>
            </a:r>
            <a:r>
              <a:rPr lang="es-MX" sz="1600" b="1" dirty="0">
                <a:solidFill>
                  <a:schemeClr val="accent6">
                    <a:lumMod val="75000"/>
                  </a:schemeClr>
                </a:solidFill>
                <a:latin typeface="Yu Gothic UI" panose="020B0500000000000000" pitchFamily="34" charset="-128"/>
                <a:ea typeface="Yu Gothic UI" panose="020B0500000000000000" pitchFamily="34" charset="-128"/>
              </a:rPr>
              <a:t>CAB </a:t>
            </a:r>
            <a:r>
              <a:rPr lang="es-MX" sz="1600" b="1" dirty="0" err="1">
                <a:solidFill>
                  <a:schemeClr val="accent6">
                    <a:lumMod val="75000"/>
                  </a:schemeClr>
                </a:solidFill>
                <a:latin typeface="Yu Gothic UI" panose="020B0500000000000000" pitchFamily="34" charset="-128"/>
                <a:ea typeface="Yu Gothic UI" panose="020B0500000000000000" pitchFamily="34" charset="-128"/>
              </a:rPr>
              <a:t>Abstracts</a:t>
            </a:r>
            <a:r>
              <a:rPr lang="es-MX" sz="1600" dirty="0">
                <a:solidFill>
                  <a:schemeClr val="accent6">
                    <a:lumMod val="75000"/>
                  </a:schemeClr>
                </a:solidFill>
                <a:latin typeface="Yu Gothic UI" panose="020B0500000000000000" pitchFamily="34" charset="-128"/>
                <a:ea typeface="Yu Gothic UI" panose="020B0500000000000000" pitchFamily="34" charset="-128"/>
              </a:rPr>
              <a:t> (</a:t>
            </a:r>
            <a:r>
              <a:rPr lang="es-MX" sz="1600" dirty="0" err="1">
                <a:solidFill>
                  <a:schemeClr val="accent6">
                    <a:lumMod val="75000"/>
                  </a:schemeClr>
                </a:solidFill>
                <a:latin typeface="Yu Gothic UI" panose="020B0500000000000000" pitchFamily="34" charset="-128"/>
                <a:ea typeface="Yu Gothic UI" panose="020B0500000000000000" pitchFamily="34" charset="-128"/>
              </a:rPr>
              <a:t>agrociencias</a:t>
            </a:r>
            <a:r>
              <a:rPr lang="es-MX" sz="1600" dirty="0">
                <a:solidFill>
                  <a:schemeClr val="accent6">
                    <a:lumMod val="75000"/>
                  </a:schemeClr>
                </a:solidFill>
                <a:latin typeface="Yu Gothic UI" panose="020B0500000000000000" pitchFamily="34" charset="-128"/>
                <a:ea typeface="Yu Gothic UI" panose="020B0500000000000000" pitchFamily="34" charset="-128"/>
              </a:rPr>
              <a:t>, veterinaria)</a:t>
            </a:r>
            <a:endParaRPr lang="es-MX" sz="1600" b="1" dirty="0">
              <a:solidFill>
                <a:schemeClr val="accent6">
                  <a:lumMod val="75000"/>
                </a:schemeClr>
              </a:solidFill>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a:p>
            <a:endParaRPr lang="es-MX" sz="1600" b="1" dirty="0">
              <a:solidFill>
                <a:schemeClr val="accent6">
                  <a:lumMod val="75000"/>
                </a:schemeClr>
              </a:solidFill>
              <a:effectLst>
                <a:outerShdw blurRad="38100" dist="38100" dir="2700000" algn="tl">
                  <a:srgbClr val="000000">
                    <a:alpha val="43137"/>
                  </a:srgbClr>
                </a:outerShdw>
              </a:effectLst>
              <a:latin typeface="Yu Gothic UI" panose="020B0500000000000000" pitchFamily="34" charset="-128"/>
              <a:ea typeface="Yu Gothic UI" panose="020B0500000000000000" pitchFamily="34" charset="-128"/>
            </a:endParaRPr>
          </a:p>
          <a:p>
            <a:r>
              <a:rPr lang="es-MX" sz="1200" dirty="0">
                <a:solidFill>
                  <a:schemeClr val="accent6">
                    <a:lumMod val="75000"/>
                  </a:schemeClr>
                </a:solidFill>
                <a:latin typeface="Yu Gothic UI" panose="020B0500000000000000" pitchFamily="34" charset="-128"/>
                <a:ea typeface="Yu Gothic UI" panose="020B0500000000000000" pitchFamily="34" charset="-128"/>
              </a:rPr>
              <a:t>▶ </a:t>
            </a:r>
            <a:r>
              <a:rPr lang="es-MX" sz="1600" dirty="0">
                <a:solidFill>
                  <a:schemeClr val="accent6">
                    <a:lumMod val="75000"/>
                  </a:schemeClr>
                </a:solidFill>
                <a:latin typeface="Yu Gothic UI" panose="020B0500000000000000" pitchFamily="34" charset="-128"/>
                <a:ea typeface="Yu Gothic UI" panose="020B0500000000000000" pitchFamily="34" charset="-128"/>
              </a:rPr>
              <a:t>Desarrollo de índices nacionales para suplir esta falta de visibilidad: </a:t>
            </a:r>
            <a:r>
              <a:rPr lang="es-MX" sz="1600" b="1" dirty="0" err="1">
                <a:solidFill>
                  <a:schemeClr val="accent6">
                    <a:lumMod val="75000"/>
                  </a:schemeClr>
                </a:solidFill>
                <a:latin typeface="Yu Gothic UI" panose="020B0500000000000000" pitchFamily="34" charset="-128"/>
                <a:ea typeface="Yu Gothic UI" panose="020B0500000000000000" pitchFamily="34" charset="-128"/>
              </a:rPr>
              <a:t>Indian</a:t>
            </a:r>
            <a:r>
              <a:rPr lang="es-MX" sz="1600" b="1" dirty="0">
                <a:solidFill>
                  <a:schemeClr val="accent6">
                    <a:lumMod val="75000"/>
                  </a:schemeClr>
                </a:solidFill>
                <a:latin typeface="Yu Gothic UI" panose="020B0500000000000000" pitchFamily="34" charset="-128"/>
                <a:ea typeface="Yu Gothic UI" panose="020B0500000000000000" pitchFamily="34" charset="-128"/>
              </a:rPr>
              <a:t> </a:t>
            </a:r>
            <a:r>
              <a:rPr lang="es-MX" sz="1600" b="1" dirty="0" err="1">
                <a:solidFill>
                  <a:schemeClr val="accent6">
                    <a:lumMod val="75000"/>
                  </a:schemeClr>
                </a:solidFill>
                <a:latin typeface="Yu Gothic UI" panose="020B0500000000000000" pitchFamily="34" charset="-128"/>
                <a:ea typeface="Yu Gothic UI" panose="020B0500000000000000" pitchFamily="34" charset="-128"/>
              </a:rPr>
              <a:t>Citation</a:t>
            </a:r>
            <a:r>
              <a:rPr lang="es-MX" sz="1600" b="1" dirty="0">
                <a:solidFill>
                  <a:schemeClr val="accent6">
                    <a:lumMod val="75000"/>
                  </a:schemeClr>
                </a:solidFill>
                <a:latin typeface="Yu Gothic UI" panose="020B0500000000000000" pitchFamily="34" charset="-128"/>
                <a:ea typeface="Yu Gothic UI" panose="020B0500000000000000" pitchFamily="34" charset="-128"/>
              </a:rPr>
              <a:t> </a:t>
            </a:r>
            <a:r>
              <a:rPr lang="es-MX" sz="1600" b="1" dirty="0" err="1">
                <a:solidFill>
                  <a:schemeClr val="accent6">
                    <a:lumMod val="75000"/>
                  </a:schemeClr>
                </a:solidFill>
                <a:latin typeface="Yu Gothic UI" panose="020B0500000000000000" pitchFamily="34" charset="-128"/>
                <a:ea typeface="Yu Gothic UI" panose="020B0500000000000000" pitchFamily="34" charset="-128"/>
              </a:rPr>
              <a:t>Index</a:t>
            </a:r>
            <a:r>
              <a:rPr lang="es-MX" sz="1600" dirty="0">
                <a:solidFill>
                  <a:schemeClr val="accent6">
                    <a:lumMod val="75000"/>
                  </a:schemeClr>
                </a:solidFill>
                <a:latin typeface="Yu Gothic UI" panose="020B0500000000000000" pitchFamily="34" charset="-128"/>
                <a:ea typeface="Yu Gothic UI" panose="020B0500000000000000" pitchFamily="34" charset="-128"/>
              </a:rPr>
              <a:t> (ICI), </a:t>
            </a:r>
            <a:r>
              <a:rPr lang="es-MX" sz="1600" b="1" dirty="0" err="1">
                <a:solidFill>
                  <a:schemeClr val="accent6">
                    <a:lumMod val="75000"/>
                  </a:schemeClr>
                </a:solidFill>
                <a:latin typeface="Yu Gothic UI" panose="020B0500000000000000" pitchFamily="34" charset="-128"/>
                <a:ea typeface="Yu Gothic UI" panose="020B0500000000000000" pitchFamily="34" charset="-128"/>
              </a:rPr>
              <a:t>Serbian</a:t>
            </a:r>
            <a:r>
              <a:rPr lang="es-MX" sz="1600" b="1" dirty="0">
                <a:solidFill>
                  <a:schemeClr val="accent6">
                    <a:lumMod val="75000"/>
                  </a:schemeClr>
                </a:solidFill>
                <a:latin typeface="Yu Gothic UI" panose="020B0500000000000000" pitchFamily="34" charset="-128"/>
                <a:ea typeface="Yu Gothic UI" panose="020B0500000000000000" pitchFamily="34" charset="-128"/>
              </a:rPr>
              <a:t> </a:t>
            </a:r>
            <a:r>
              <a:rPr lang="es-MX" sz="1600" b="1" dirty="0" err="1">
                <a:solidFill>
                  <a:schemeClr val="accent6">
                    <a:lumMod val="75000"/>
                  </a:schemeClr>
                </a:solidFill>
                <a:latin typeface="Yu Gothic UI" panose="020B0500000000000000" pitchFamily="34" charset="-128"/>
                <a:ea typeface="Yu Gothic UI" panose="020B0500000000000000" pitchFamily="34" charset="-128"/>
              </a:rPr>
              <a:t>Citation</a:t>
            </a:r>
            <a:r>
              <a:rPr lang="es-MX" sz="1600" b="1" dirty="0">
                <a:solidFill>
                  <a:schemeClr val="accent6">
                    <a:lumMod val="75000"/>
                  </a:schemeClr>
                </a:solidFill>
                <a:latin typeface="Yu Gothic UI" panose="020B0500000000000000" pitchFamily="34" charset="-128"/>
                <a:ea typeface="Yu Gothic UI" panose="020B0500000000000000" pitchFamily="34" charset="-128"/>
              </a:rPr>
              <a:t> </a:t>
            </a:r>
            <a:r>
              <a:rPr lang="es-MX" sz="1600" b="1" dirty="0" err="1">
                <a:solidFill>
                  <a:schemeClr val="accent6">
                    <a:lumMod val="75000"/>
                  </a:schemeClr>
                </a:solidFill>
                <a:latin typeface="Yu Gothic UI" panose="020B0500000000000000" pitchFamily="34" charset="-128"/>
                <a:ea typeface="Yu Gothic UI" panose="020B0500000000000000" pitchFamily="34" charset="-128"/>
              </a:rPr>
              <a:t>Index</a:t>
            </a:r>
            <a:r>
              <a:rPr lang="es-MX" sz="1600" b="1" dirty="0">
                <a:solidFill>
                  <a:schemeClr val="accent6">
                    <a:lumMod val="75000"/>
                  </a:schemeClr>
                </a:solidFill>
                <a:latin typeface="Yu Gothic UI" panose="020B0500000000000000" pitchFamily="34" charset="-128"/>
                <a:ea typeface="Yu Gothic UI" panose="020B0500000000000000" pitchFamily="34" charset="-128"/>
              </a:rPr>
              <a:t> </a:t>
            </a:r>
            <a:r>
              <a:rPr lang="es-MX" sz="1600" dirty="0">
                <a:solidFill>
                  <a:schemeClr val="accent6">
                    <a:lumMod val="75000"/>
                  </a:schemeClr>
                </a:solidFill>
                <a:latin typeface="Yu Gothic UI" panose="020B0500000000000000" pitchFamily="34" charset="-128"/>
                <a:ea typeface="Yu Gothic UI" panose="020B0500000000000000" pitchFamily="34" charset="-128"/>
              </a:rPr>
              <a:t>(</a:t>
            </a:r>
            <a:r>
              <a:rPr lang="es-MX" sz="1600" dirty="0" err="1">
                <a:solidFill>
                  <a:schemeClr val="accent6">
                    <a:lumMod val="75000"/>
                  </a:schemeClr>
                </a:solidFill>
                <a:latin typeface="Yu Gothic UI" panose="020B0500000000000000" pitchFamily="34" charset="-128"/>
                <a:ea typeface="Yu Gothic UI" panose="020B0500000000000000" pitchFamily="34" charset="-128"/>
              </a:rPr>
              <a:t>SCIndeks</a:t>
            </a:r>
            <a:r>
              <a:rPr lang="es-MX" sz="1600" dirty="0">
                <a:solidFill>
                  <a:schemeClr val="accent6">
                    <a:lumMod val="75000"/>
                  </a:schemeClr>
                </a:solidFill>
                <a:latin typeface="Yu Gothic UI" panose="020B0500000000000000" pitchFamily="34" charset="-128"/>
                <a:ea typeface="Yu Gothic UI" panose="020B0500000000000000" pitchFamily="34" charset="-128"/>
              </a:rPr>
              <a:t>) y el </a:t>
            </a:r>
            <a:r>
              <a:rPr lang="es-MX" sz="1600" b="1" dirty="0">
                <a:solidFill>
                  <a:schemeClr val="accent6">
                    <a:lumMod val="75000"/>
                  </a:schemeClr>
                </a:solidFill>
                <a:latin typeface="Yu Gothic UI" panose="020B0500000000000000" pitchFamily="34" charset="-128"/>
                <a:ea typeface="Yu Gothic UI" panose="020B0500000000000000" pitchFamily="34" charset="-128"/>
              </a:rPr>
              <a:t>Thai-Journal </a:t>
            </a:r>
            <a:r>
              <a:rPr lang="es-MX" sz="1600" b="1" dirty="0" err="1">
                <a:solidFill>
                  <a:schemeClr val="accent6">
                    <a:lumMod val="75000"/>
                  </a:schemeClr>
                </a:solidFill>
                <a:latin typeface="Yu Gothic UI" panose="020B0500000000000000" pitchFamily="34" charset="-128"/>
                <a:ea typeface="Yu Gothic UI" panose="020B0500000000000000" pitchFamily="34" charset="-128"/>
              </a:rPr>
              <a:t>Citation</a:t>
            </a:r>
            <a:r>
              <a:rPr lang="es-MX" sz="1600" b="1" dirty="0">
                <a:solidFill>
                  <a:schemeClr val="accent6">
                    <a:lumMod val="75000"/>
                  </a:schemeClr>
                </a:solidFill>
                <a:latin typeface="Yu Gothic UI" panose="020B0500000000000000" pitchFamily="34" charset="-128"/>
                <a:ea typeface="Yu Gothic UI" panose="020B0500000000000000" pitchFamily="34" charset="-128"/>
              </a:rPr>
              <a:t> </a:t>
            </a:r>
            <a:r>
              <a:rPr lang="es-MX" sz="1600" b="1" dirty="0" err="1">
                <a:solidFill>
                  <a:schemeClr val="accent6">
                    <a:lumMod val="75000"/>
                  </a:schemeClr>
                </a:solidFill>
                <a:latin typeface="Yu Gothic UI" panose="020B0500000000000000" pitchFamily="34" charset="-128"/>
                <a:ea typeface="Yu Gothic UI" panose="020B0500000000000000" pitchFamily="34" charset="-128"/>
              </a:rPr>
              <a:t>Index</a:t>
            </a:r>
            <a:r>
              <a:rPr lang="es-MX" sz="1600" b="1" dirty="0">
                <a:solidFill>
                  <a:schemeClr val="accent6">
                    <a:lumMod val="75000"/>
                  </a:schemeClr>
                </a:solidFill>
                <a:latin typeface="Yu Gothic UI" panose="020B0500000000000000" pitchFamily="34" charset="-128"/>
                <a:ea typeface="Yu Gothic UI" panose="020B0500000000000000" pitchFamily="34" charset="-128"/>
              </a:rPr>
              <a:t> </a:t>
            </a:r>
            <a:r>
              <a:rPr lang="es-MX" sz="1600" dirty="0">
                <a:solidFill>
                  <a:schemeClr val="accent6">
                    <a:lumMod val="75000"/>
                  </a:schemeClr>
                </a:solidFill>
                <a:latin typeface="Yu Gothic UI" panose="020B0500000000000000" pitchFamily="34" charset="-128"/>
                <a:ea typeface="Yu Gothic UI" panose="020B0500000000000000" pitchFamily="34" charset="-128"/>
              </a:rPr>
              <a:t>(TCI)</a:t>
            </a:r>
            <a:endParaRPr lang="es-MX" sz="1600" b="1" dirty="0">
              <a:solidFill>
                <a:schemeClr val="accent6">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2997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1"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416" y="332656"/>
            <a:ext cx="8292032" cy="6048672"/>
          </a:xfrm>
        </p:spPr>
      </p:pic>
      <p:sp>
        <p:nvSpPr>
          <p:cNvPr id="5" name="CuadroTexto 4"/>
          <p:cNvSpPr txBox="1"/>
          <p:nvPr/>
        </p:nvSpPr>
        <p:spPr>
          <a:xfrm>
            <a:off x="3419872" y="6381328"/>
            <a:ext cx="5544616" cy="400110"/>
          </a:xfrm>
          <a:prstGeom prst="rect">
            <a:avLst/>
          </a:prstGeom>
          <a:noFill/>
        </p:spPr>
        <p:txBody>
          <a:bodyPr wrap="square" rtlCol="0">
            <a:spAutoFit/>
          </a:bodyPr>
          <a:lstStyle/>
          <a:p>
            <a:r>
              <a:rPr lang="es-MX" sz="1200" dirty="0"/>
              <a:t>https://globalhighered.files.wordpress.com/</a:t>
            </a:r>
            <a:r>
              <a:rPr lang="es-MX" sz="2000" b="1" dirty="0"/>
              <a:t>2011</a:t>
            </a:r>
            <a:r>
              <a:rPr lang="es-MX" sz="1200" dirty="0"/>
              <a:t>/09/acaknowllanguage.jpg</a:t>
            </a:r>
          </a:p>
        </p:txBody>
      </p:sp>
    </p:spTree>
    <p:extLst>
      <p:ext uri="{BB962C8B-B14F-4D97-AF65-F5344CB8AC3E}">
        <p14:creationId xmlns:p14="http://schemas.microsoft.com/office/powerpoint/2010/main" val="22593996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432883" y="12982"/>
            <a:ext cx="8229600" cy="7778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3600" b="1" dirty="0">
                <a:solidFill>
                  <a:srgbClr val="0070C0"/>
                </a:solidFill>
                <a:effectLst>
                  <a:outerShdw blurRad="38100" dist="38100" dir="2700000" algn="tl">
                    <a:srgbClr val="C0C0C0"/>
                  </a:outerShdw>
                </a:effectLst>
                <a:latin typeface="Calibri" pitchFamily="34" charset="0"/>
              </a:rPr>
              <a:t>Indicadores </a:t>
            </a:r>
            <a:r>
              <a:rPr lang="es-MX" sz="3600" b="1" dirty="0" err="1">
                <a:solidFill>
                  <a:srgbClr val="0070C0"/>
                </a:solidFill>
                <a:effectLst>
                  <a:outerShdw blurRad="38100" dist="38100" dir="2700000" algn="tl">
                    <a:srgbClr val="C0C0C0"/>
                  </a:outerShdw>
                </a:effectLst>
                <a:latin typeface="Calibri" pitchFamily="34" charset="0"/>
              </a:rPr>
              <a:t>bibliom</a:t>
            </a:r>
            <a:r>
              <a:rPr lang="es-MX" sz="3600" b="1" dirty="0" err="1">
                <a:solidFill>
                  <a:srgbClr val="0070C0"/>
                </a:solidFill>
                <a:effectLst>
                  <a:outerShdw blurRad="38100" dist="38100" dir="2700000" algn="tl">
                    <a:srgbClr val="C0C0C0"/>
                  </a:outerShdw>
                </a:effectLst>
              </a:rPr>
              <a:t>é</a:t>
            </a:r>
            <a:r>
              <a:rPr lang="es-MX" sz="3600" b="1" dirty="0" err="1">
                <a:solidFill>
                  <a:srgbClr val="0070C0"/>
                </a:solidFill>
                <a:effectLst>
                  <a:outerShdw blurRad="38100" dist="38100" dir="2700000" algn="tl">
                    <a:srgbClr val="C0C0C0"/>
                  </a:outerShdw>
                </a:effectLst>
                <a:latin typeface="Calibri" pitchFamily="34" charset="0"/>
              </a:rPr>
              <a:t>tricos</a:t>
            </a:r>
            <a:r>
              <a:rPr lang="es-MX" sz="3600" b="1" dirty="0">
                <a:solidFill>
                  <a:srgbClr val="0070C0"/>
                </a:solidFill>
                <a:effectLst>
                  <a:outerShdw blurRad="38100" dist="38100" dir="2700000" algn="tl">
                    <a:srgbClr val="C0C0C0"/>
                  </a:outerShdw>
                </a:effectLst>
                <a:latin typeface="Calibri" pitchFamily="34" charset="0"/>
              </a:rPr>
              <a:t> </a:t>
            </a:r>
            <a:endParaRPr lang="es-ES" sz="3600" b="1" dirty="0">
              <a:solidFill>
                <a:srgbClr val="0070C0"/>
              </a:solidFill>
              <a:effectLst>
                <a:outerShdw blurRad="38100" dist="38100" dir="2700000" algn="tl">
                  <a:srgbClr val="C0C0C0"/>
                </a:outerShdw>
              </a:effectLst>
              <a:latin typeface="Calibri" pitchFamily="34" charset="0"/>
            </a:endParaRPr>
          </a:p>
        </p:txBody>
      </p:sp>
      <p:grpSp>
        <p:nvGrpSpPr>
          <p:cNvPr id="2" name="Grupo 19"/>
          <p:cNvGrpSpPr/>
          <p:nvPr/>
        </p:nvGrpSpPr>
        <p:grpSpPr>
          <a:xfrm>
            <a:off x="-32651" y="3273960"/>
            <a:ext cx="2595547" cy="864096"/>
            <a:chOff x="-69883" y="3728531"/>
            <a:chExt cx="2996043" cy="864096"/>
          </a:xfrm>
          <a:effectLst>
            <a:outerShdw blurRad="50800" dist="38100" dir="5400000" algn="t" rotWithShape="0">
              <a:prstClr val="black">
                <a:alpha val="40000"/>
              </a:prstClr>
            </a:outerShdw>
          </a:effectLst>
        </p:grpSpPr>
        <p:sp>
          <p:nvSpPr>
            <p:cNvPr id="11" name="Pentágono 10"/>
            <p:cNvSpPr/>
            <p:nvPr/>
          </p:nvSpPr>
          <p:spPr>
            <a:xfrm>
              <a:off x="-1" y="3728531"/>
              <a:ext cx="2698729" cy="86409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p:cNvSpPr txBox="1"/>
            <p:nvPr/>
          </p:nvSpPr>
          <p:spPr>
            <a:xfrm>
              <a:off x="-69883" y="3953326"/>
              <a:ext cx="2996043" cy="338554"/>
            </a:xfrm>
            <a:prstGeom prst="rect">
              <a:avLst/>
            </a:prstGeom>
            <a:noFill/>
          </p:spPr>
          <p:txBody>
            <a:bodyPr wrap="square" rtlCol="0">
              <a:spAutoFit/>
            </a:bodyPr>
            <a:lstStyle/>
            <a:p>
              <a:r>
                <a:rPr lang="es-MX" sz="1600" b="1" dirty="0">
                  <a:solidFill>
                    <a:schemeClr val="bg1">
                      <a:lumMod val="95000"/>
                    </a:schemeClr>
                  </a:solidFill>
                </a:rPr>
                <a:t>Indicadores </a:t>
              </a:r>
              <a:r>
                <a:rPr lang="es-MX" sz="1600" b="1" dirty="0" err="1">
                  <a:solidFill>
                    <a:schemeClr val="bg1">
                      <a:lumMod val="95000"/>
                    </a:schemeClr>
                  </a:solidFill>
                </a:rPr>
                <a:t>bibliométricos</a:t>
              </a:r>
              <a:endParaRPr lang="es-MX" sz="1600" b="1" dirty="0">
                <a:solidFill>
                  <a:schemeClr val="bg1">
                    <a:lumMod val="95000"/>
                  </a:schemeClr>
                </a:solidFill>
              </a:endParaRPr>
            </a:p>
          </p:txBody>
        </p:sp>
      </p:grpSp>
      <p:sp>
        <p:nvSpPr>
          <p:cNvPr id="13" name="Abrir llave 12"/>
          <p:cNvSpPr/>
          <p:nvPr/>
        </p:nvSpPr>
        <p:spPr>
          <a:xfrm>
            <a:off x="2413075" y="2097025"/>
            <a:ext cx="578189" cy="3209126"/>
          </a:xfrm>
          <a:prstGeom prst="leftBrace">
            <a:avLst>
              <a:gd name="adj1" fmla="val 11138"/>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6" name="CuadroTexto 15"/>
          <p:cNvSpPr txBox="1"/>
          <p:nvPr/>
        </p:nvSpPr>
        <p:spPr>
          <a:xfrm>
            <a:off x="3032214" y="1920815"/>
            <a:ext cx="2736304" cy="923330"/>
          </a:xfrm>
          <a:prstGeom prst="rect">
            <a:avLst/>
          </a:prstGeom>
          <a:solidFill>
            <a:schemeClr val="accent1">
              <a:lumMod val="75000"/>
            </a:schemeClr>
          </a:solidFill>
          <a:effectLst>
            <a:outerShdw blurRad="76200" dir="13500000" sy="23000" kx="1200000" algn="br" rotWithShape="0">
              <a:prstClr val="black">
                <a:alpha val="20000"/>
              </a:prstClr>
            </a:outerShdw>
          </a:effectLst>
        </p:spPr>
        <p:txBody>
          <a:bodyPr wrap="square" rtlCol="0">
            <a:spAutoFit/>
          </a:bodyPr>
          <a:lstStyle/>
          <a:p>
            <a:pPr algn="ctr"/>
            <a:r>
              <a:rPr lang="es-MX" b="1" dirty="0">
                <a:solidFill>
                  <a:schemeClr val="bg1"/>
                </a:solidFill>
              </a:rPr>
              <a:t>Indicadores de actividad </a:t>
            </a:r>
          </a:p>
          <a:p>
            <a:pPr algn="ctr"/>
            <a:r>
              <a:rPr lang="es-MX" b="1" dirty="0">
                <a:solidFill>
                  <a:schemeClr val="bg1"/>
                </a:solidFill>
              </a:rPr>
              <a:t>o</a:t>
            </a:r>
          </a:p>
          <a:p>
            <a:pPr algn="ctr"/>
            <a:r>
              <a:rPr lang="es-MX" b="1" dirty="0">
                <a:solidFill>
                  <a:schemeClr val="bg1"/>
                </a:solidFill>
              </a:rPr>
              <a:t>Producción</a:t>
            </a:r>
          </a:p>
        </p:txBody>
      </p:sp>
      <p:sp>
        <p:nvSpPr>
          <p:cNvPr id="17" name="CuadroTexto 16"/>
          <p:cNvSpPr txBox="1"/>
          <p:nvPr/>
        </p:nvSpPr>
        <p:spPr>
          <a:xfrm>
            <a:off x="3032214" y="5204629"/>
            <a:ext cx="2736304" cy="369332"/>
          </a:xfrm>
          <a:prstGeom prst="rect">
            <a:avLst/>
          </a:prstGeom>
          <a:solidFill>
            <a:schemeClr val="accent1">
              <a:lumMod val="75000"/>
            </a:schemeClr>
          </a:solidFill>
          <a:effectLst>
            <a:outerShdw blurRad="76200" dir="13500000" sy="23000" kx="1200000" algn="br" rotWithShape="0">
              <a:prstClr val="black">
                <a:alpha val="20000"/>
              </a:prstClr>
            </a:outerShdw>
          </a:effectLst>
        </p:spPr>
        <p:txBody>
          <a:bodyPr wrap="square" rtlCol="0">
            <a:spAutoFit/>
          </a:bodyPr>
          <a:lstStyle/>
          <a:p>
            <a:pPr algn="ctr"/>
            <a:r>
              <a:rPr lang="es-MX" b="1" dirty="0">
                <a:solidFill>
                  <a:schemeClr val="bg1"/>
                </a:solidFill>
              </a:rPr>
              <a:t>Indicadores de impacto</a:t>
            </a:r>
          </a:p>
        </p:txBody>
      </p:sp>
      <p:sp>
        <p:nvSpPr>
          <p:cNvPr id="18" name="Abrir llave 17"/>
          <p:cNvSpPr/>
          <p:nvPr/>
        </p:nvSpPr>
        <p:spPr>
          <a:xfrm>
            <a:off x="5868630" y="768929"/>
            <a:ext cx="578189" cy="3369127"/>
          </a:xfrm>
          <a:prstGeom prst="leftBrace">
            <a:avLst>
              <a:gd name="adj1" fmla="val 11138"/>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21" name="CuadroTexto 20"/>
          <p:cNvSpPr txBox="1"/>
          <p:nvPr/>
        </p:nvSpPr>
        <p:spPr>
          <a:xfrm>
            <a:off x="6446819" y="639047"/>
            <a:ext cx="2445661" cy="646331"/>
          </a:xfrm>
          <a:prstGeom prst="rect">
            <a:avLst/>
          </a:prstGeom>
          <a:solidFill>
            <a:schemeClr val="accent1">
              <a:lumMod val="75000"/>
            </a:schemeClr>
          </a:solidFill>
        </p:spPr>
        <p:txBody>
          <a:bodyPr wrap="square" rtlCol="0">
            <a:spAutoFit/>
          </a:bodyPr>
          <a:lstStyle/>
          <a:p>
            <a:r>
              <a:rPr lang="es-MX" b="1" dirty="0">
                <a:solidFill>
                  <a:schemeClr val="bg1"/>
                </a:solidFill>
              </a:rPr>
              <a:t>Número de publicaciones por:</a:t>
            </a:r>
          </a:p>
        </p:txBody>
      </p:sp>
      <p:sp>
        <p:nvSpPr>
          <p:cNvPr id="22" name="CuadroTexto 21"/>
          <p:cNvSpPr txBox="1"/>
          <p:nvPr/>
        </p:nvSpPr>
        <p:spPr>
          <a:xfrm>
            <a:off x="6517521" y="1347344"/>
            <a:ext cx="1008112" cy="369332"/>
          </a:xfrm>
          <a:prstGeom prst="rect">
            <a:avLst/>
          </a:prstGeom>
          <a:solidFill>
            <a:srgbClr val="00B0F0"/>
          </a:solidFill>
        </p:spPr>
        <p:txBody>
          <a:bodyPr wrap="square" rtlCol="0">
            <a:spAutoFit/>
          </a:bodyPr>
          <a:lstStyle/>
          <a:p>
            <a:r>
              <a:rPr lang="es-MX" b="1" dirty="0"/>
              <a:t>AUTOR</a:t>
            </a:r>
          </a:p>
        </p:txBody>
      </p:sp>
      <p:sp>
        <p:nvSpPr>
          <p:cNvPr id="24" name="CuadroTexto 23"/>
          <p:cNvSpPr txBox="1"/>
          <p:nvPr/>
        </p:nvSpPr>
        <p:spPr>
          <a:xfrm>
            <a:off x="7663964" y="1347344"/>
            <a:ext cx="1008112" cy="369332"/>
          </a:xfrm>
          <a:prstGeom prst="rect">
            <a:avLst/>
          </a:prstGeom>
          <a:solidFill>
            <a:srgbClr val="00B0F0"/>
          </a:solidFill>
        </p:spPr>
        <p:txBody>
          <a:bodyPr wrap="square" rtlCol="0">
            <a:spAutoFit/>
          </a:bodyPr>
          <a:lstStyle/>
          <a:p>
            <a:r>
              <a:rPr lang="es-MX" b="1" dirty="0"/>
              <a:t>REVISTA</a:t>
            </a:r>
          </a:p>
        </p:txBody>
      </p:sp>
      <p:sp>
        <p:nvSpPr>
          <p:cNvPr id="25" name="CuadroTexto 24"/>
          <p:cNvSpPr txBox="1"/>
          <p:nvPr/>
        </p:nvSpPr>
        <p:spPr>
          <a:xfrm>
            <a:off x="6517521" y="1817948"/>
            <a:ext cx="1461617" cy="369332"/>
          </a:xfrm>
          <a:prstGeom prst="rect">
            <a:avLst/>
          </a:prstGeom>
          <a:solidFill>
            <a:srgbClr val="00B0F0"/>
          </a:solidFill>
        </p:spPr>
        <p:txBody>
          <a:bodyPr wrap="square" rtlCol="0">
            <a:spAutoFit/>
          </a:bodyPr>
          <a:lstStyle/>
          <a:p>
            <a:r>
              <a:rPr lang="es-MX" b="1" dirty="0"/>
              <a:t>INSTITUCIÓN</a:t>
            </a:r>
          </a:p>
        </p:txBody>
      </p:sp>
      <p:sp>
        <p:nvSpPr>
          <p:cNvPr id="26" name="CuadroTexto 25"/>
          <p:cNvSpPr txBox="1"/>
          <p:nvPr/>
        </p:nvSpPr>
        <p:spPr>
          <a:xfrm>
            <a:off x="8049840" y="1811519"/>
            <a:ext cx="735264" cy="369332"/>
          </a:xfrm>
          <a:prstGeom prst="rect">
            <a:avLst/>
          </a:prstGeom>
          <a:solidFill>
            <a:srgbClr val="00B0F0"/>
          </a:solidFill>
        </p:spPr>
        <p:txBody>
          <a:bodyPr wrap="square" rtlCol="0">
            <a:spAutoFit/>
          </a:bodyPr>
          <a:lstStyle/>
          <a:p>
            <a:r>
              <a:rPr lang="es-MX" b="1" dirty="0"/>
              <a:t>PAÍS</a:t>
            </a:r>
          </a:p>
        </p:txBody>
      </p:sp>
      <p:sp>
        <p:nvSpPr>
          <p:cNvPr id="28" name="CuadroTexto 27"/>
          <p:cNvSpPr txBox="1"/>
          <p:nvPr/>
        </p:nvSpPr>
        <p:spPr>
          <a:xfrm>
            <a:off x="6402086" y="2740826"/>
            <a:ext cx="2741914" cy="369332"/>
          </a:xfrm>
          <a:prstGeom prst="rect">
            <a:avLst/>
          </a:prstGeom>
          <a:solidFill>
            <a:schemeClr val="accent1">
              <a:lumMod val="75000"/>
            </a:schemeClr>
          </a:solidFill>
        </p:spPr>
        <p:txBody>
          <a:bodyPr wrap="square" rtlCol="0">
            <a:spAutoFit/>
          </a:bodyPr>
          <a:lstStyle/>
          <a:p>
            <a:r>
              <a:rPr lang="es-MX" b="1" dirty="0">
                <a:solidFill>
                  <a:schemeClr val="bg1"/>
                </a:solidFill>
              </a:rPr>
              <a:t>Concentración / Dispersión</a:t>
            </a:r>
          </a:p>
        </p:txBody>
      </p:sp>
      <p:sp>
        <p:nvSpPr>
          <p:cNvPr id="29" name="CuadroTexto 28"/>
          <p:cNvSpPr txBox="1"/>
          <p:nvPr/>
        </p:nvSpPr>
        <p:spPr>
          <a:xfrm>
            <a:off x="6513064" y="2273299"/>
            <a:ext cx="867247" cy="369332"/>
          </a:xfrm>
          <a:prstGeom prst="rect">
            <a:avLst/>
          </a:prstGeom>
          <a:solidFill>
            <a:srgbClr val="00B0F0"/>
          </a:solidFill>
        </p:spPr>
        <p:txBody>
          <a:bodyPr wrap="square" rtlCol="0">
            <a:spAutoFit/>
          </a:bodyPr>
          <a:lstStyle/>
          <a:p>
            <a:r>
              <a:rPr lang="es-MX" b="1" dirty="0"/>
              <a:t>TEMA</a:t>
            </a:r>
          </a:p>
        </p:txBody>
      </p:sp>
      <p:sp>
        <p:nvSpPr>
          <p:cNvPr id="30" name="CuadroTexto 29"/>
          <p:cNvSpPr txBox="1"/>
          <p:nvPr/>
        </p:nvSpPr>
        <p:spPr>
          <a:xfrm>
            <a:off x="6402086" y="3250362"/>
            <a:ext cx="1577052" cy="369332"/>
          </a:xfrm>
          <a:prstGeom prst="rect">
            <a:avLst/>
          </a:prstGeom>
          <a:solidFill>
            <a:schemeClr val="accent1">
              <a:lumMod val="75000"/>
            </a:schemeClr>
          </a:solidFill>
        </p:spPr>
        <p:txBody>
          <a:bodyPr wrap="square" rtlCol="0">
            <a:spAutoFit/>
          </a:bodyPr>
          <a:lstStyle/>
          <a:p>
            <a:r>
              <a:rPr lang="es-MX" b="1" dirty="0">
                <a:solidFill>
                  <a:schemeClr val="bg1"/>
                </a:solidFill>
              </a:rPr>
              <a:t>Colaboración</a:t>
            </a:r>
          </a:p>
        </p:txBody>
      </p:sp>
      <p:sp>
        <p:nvSpPr>
          <p:cNvPr id="31" name="CuadroTexto 30"/>
          <p:cNvSpPr txBox="1"/>
          <p:nvPr/>
        </p:nvSpPr>
        <p:spPr>
          <a:xfrm>
            <a:off x="6435622" y="3692335"/>
            <a:ext cx="1008112" cy="369332"/>
          </a:xfrm>
          <a:prstGeom prst="rect">
            <a:avLst/>
          </a:prstGeom>
          <a:solidFill>
            <a:srgbClr val="00B0F0"/>
          </a:solidFill>
        </p:spPr>
        <p:txBody>
          <a:bodyPr wrap="square" rtlCol="0">
            <a:spAutoFit/>
          </a:bodyPr>
          <a:lstStyle/>
          <a:p>
            <a:r>
              <a:rPr lang="es-MX" b="1" dirty="0"/>
              <a:t>AUTOR</a:t>
            </a:r>
          </a:p>
        </p:txBody>
      </p:sp>
      <p:sp>
        <p:nvSpPr>
          <p:cNvPr id="32" name="CuadroTexto 31"/>
          <p:cNvSpPr txBox="1"/>
          <p:nvPr/>
        </p:nvSpPr>
        <p:spPr>
          <a:xfrm>
            <a:off x="7525633" y="3701588"/>
            <a:ext cx="1461617" cy="369332"/>
          </a:xfrm>
          <a:prstGeom prst="rect">
            <a:avLst/>
          </a:prstGeom>
          <a:solidFill>
            <a:srgbClr val="00B0F0"/>
          </a:solidFill>
        </p:spPr>
        <p:txBody>
          <a:bodyPr wrap="square" rtlCol="0">
            <a:spAutoFit/>
          </a:bodyPr>
          <a:lstStyle/>
          <a:p>
            <a:r>
              <a:rPr lang="es-MX" b="1" dirty="0"/>
              <a:t>INSTITUCIÓN</a:t>
            </a:r>
          </a:p>
        </p:txBody>
      </p:sp>
      <p:sp>
        <p:nvSpPr>
          <p:cNvPr id="33" name="CuadroTexto 32"/>
          <p:cNvSpPr txBox="1"/>
          <p:nvPr/>
        </p:nvSpPr>
        <p:spPr>
          <a:xfrm>
            <a:off x="6477714" y="4122318"/>
            <a:ext cx="735264" cy="369332"/>
          </a:xfrm>
          <a:prstGeom prst="rect">
            <a:avLst/>
          </a:prstGeom>
          <a:solidFill>
            <a:srgbClr val="00B0F0"/>
          </a:solidFill>
        </p:spPr>
        <p:txBody>
          <a:bodyPr wrap="square" rtlCol="0">
            <a:spAutoFit/>
          </a:bodyPr>
          <a:lstStyle/>
          <a:p>
            <a:r>
              <a:rPr lang="es-MX" b="1" dirty="0"/>
              <a:t>PAÍS</a:t>
            </a:r>
          </a:p>
        </p:txBody>
      </p:sp>
      <p:sp>
        <p:nvSpPr>
          <p:cNvPr id="34" name="CuadroTexto 33"/>
          <p:cNvSpPr txBox="1"/>
          <p:nvPr/>
        </p:nvSpPr>
        <p:spPr>
          <a:xfrm>
            <a:off x="7300773" y="4134308"/>
            <a:ext cx="867247" cy="369332"/>
          </a:xfrm>
          <a:prstGeom prst="rect">
            <a:avLst/>
          </a:prstGeom>
          <a:solidFill>
            <a:srgbClr val="00B0F0"/>
          </a:solidFill>
        </p:spPr>
        <p:txBody>
          <a:bodyPr wrap="square" rtlCol="0">
            <a:spAutoFit/>
          </a:bodyPr>
          <a:lstStyle/>
          <a:p>
            <a:r>
              <a:rPr lang="es-MX" b="1" dirty="0"/>
              <a:t>TEMA</a:t>
            </a:r>
          </a:p>
        </p:txBody>
      </p:sp>
      <p:sp>
        <p:nvSpPr>
          <p:cNvPr id="36" name="CuadroTexto 35"/>
          <p:cNvSpPr txBox="1"/>
          <p:nvPr/>
        </p:nvSpPr>
        <p:spPr>
          <a:xfrm>
            <a:off x="6319089" y="5117715"/>
            <a:ext cx="2854315" cy="461665"/>
          </a:xfrm>
          <a:prstGeom prst="rect">
            <a:avLst/>
          </a:prstGeom>
          <a:solidFill>
            <a:schemeClr val="accent1">
              <a:lumMod val="75000"/>
            </a:schemeClr>
          </a:solidFill>
        </p:spPr>
        <p:txBody>
          <a:bodyPr wrap="square" rtlCol="0">
            <a:spAutoFit/>
          </a:bodyPr>
          <a:lstStyle/>
          <a:p>
            <a:r>
              <a:rPr lang="es-MX" sz="2400" b="1" dirty="0">
                <a:solidFill>
                  <a:schemeClr val="bg1"/>
                </a:solidFill>
              </a:rPr>
              <a:t>= CITAS RECIBIDAS</a:t>
            </a:r>
          </a:p>
        </p:txBody>
      </p:sp>
      <p:sp>
        <p:nvSpPr>
          <p:cNvPr id="38" name="CuadroTexto 37"/>
          <p:cNvSpPr txBox="1"/>
          <p:nvPr/>
        </p:nvSpPr>
        <p:spPr>
          <a:xfrm>
            <a:off x="7371729" y="5653601"/>
            <a:ext cx="1008112" cy="369332"/>
          </a:xfrm>
          <a:prstGeom prst="rect">
            <a:avLst/>
          </a:prstGeom>
          <a:solidFill>
            <a:srgbClr val="00B0F0"/>
          </a:solidFill>
        </p:spPr>
        <p:txBody>
          <a:bodyPr wrap="square" rtlCol="0">
            <a:spAutoFit/>
          </a:bodyPr>
          <a:lstStyle/>
          <a:p>
            <a:r>
              <a:rPr lang="es-MX" b="1" dirty="0"/>
              <a:t>REVISTA</a:t>
            </a:r>
          </a:p>
        </p:txBody>
      </p:sp>
      <p:sp>
        <p:nvSpPr>
          <p:cNvPr id="39" name="CuadroTexto 38"/>
          <p:cNvSpPr txBox="1"/>
          <p:nvPr/>
        </p:nvSpPr>
        <p:spPr>
          <a:xfrm>
            <a:off x="6377045" y="6157134"/>
            <a:ext cx="1461617" cy="369332"/>
          </a:xfrm>
          <a:prstGeom prst="rect">
            <a:avLst/>
          </a:prstGeom>
          <a:solidFill>
            <a:srgbClr val="00B0F0"/>
          </a:solidFill>
        </p:spPr>
        <p:txBody>
          <a:bodyPr wrap="square" rtlCol="0">
            <a:spAutoFit/>
          </a:bodyPr>
          <a:lstStyle/>
          <a:p>
            <a:r>
              <a:rPr lang="es-MX" b="1" dirty="0"/>
              <a:t>INSTITUCIÓN</a:t>
            </a:r>
          </a:p>
        </p:txBody>
      </p:sp>
      <p:sp>
        <p:nvSpPr>
          <p:cNvPr id="40" name="CuadroTexto 39"/>
          <p:cNvSpPr txBox="1"/>
          <p:nvPr/>
        </p:nvSpPr>
        <p:spPr>
          <a:xfrm>
            <a:off x="8450798" y="5655354"/>
            <a:ext cx="735264" cy="369332"/>
          </a:xfrm>
          <a:prstGeom prst="rect">
            <a:avLst/>
          </a:prstGeom>
          <a:solidFill>
            <a:srgbClr val="00B0F0"/>
          </a:solidFill>
        </p:spPr>
        <p:txBody>
          <a:bodyPr wrap="square" rtlCol="0">
            <a:spAutoFit/>
          </a:bodyPr>
          <a:lstStyle/>
          <a:p>
            <a:r>
              <a:rPr lang="es-MX" b="1" dirty="0"/>
              <a:t>PAÍS</a:t>
            </a:r>
          </a:p>
        </p:txBody>
      </p:sp>
      <p:sp>
        <p:nvSpPr>
          <p:cNvPr id="41" name="CuadroTexto 40"/>
          <p:cNvSpPr txBox="1"/>
          <p:nvPr/>
        </p:nvSpPr>
        <p:spPr>
          <a:xfrm>
            <a:off x="8017174" y="6141865"/>
            <a:ext cx="867247" cy="369332"/>
          </a:xfrm>
          <a:prstGeom prst="rect">
            <a:avLst/>
          </a:prstGeom>
          <a:solidFill>
            <a:srgbClr val="00B0F0"/>
          </a:solidFill>
        </p:spPr>
        <p:txBody>
          <a:bodyPr wrap="square" rtlCol="0">
            <a:spAutoFit/>
          </a:bodyPr>
          <a:lstStyle/>
          <a:p>
            <a:r>
              <a:rPr lang="es-MX" b="1" dirty="0"/>
              <a:t>TEMA</a:t>
            </a:r>
          </a:p>
        </p:txBody>
      </p:sp>
      <p:sp>
        <p:nvSpPr>
          <p:cNvPr id="46" name="CuadroTexto 45"/>
          <p:cNvSpPr txBox="1"/>
          <p:nvPr/>
        </p:nvSpPr>
        <p:spPr>
          <a:xfrm>
            <a:off x="6292661" y="5655354"/>
            <a:ext cx="1008112" cy="369332"/>
          </a:xfrm>
          <a:prstGeom prst="rect">
            <a:avLst/>
          </a:prstGeom>
          <a:solidFill>
            <a:srgbClr val="00B0F0"/>
          </a:solidFill>
        </p:spPr>
        <p:txBody>
          <a:bodyPr wrap="square" rtlCol="0">
            <a:spAutoFit/>
          </a:bodyPr>
          <a:lstStyle/>
          <a:p>
            <a:r>
              <a:rPr lang="es-MX" b="1" dirty="0"/>
              <a:t>AUTOR</a:t>
            </a:r>
          </a:p>
        </p:txBody>
      </p:sp>
    </p:spTree>
    <p:extLst>
      <p:ext uri="{BB962C8B-B14F-4D97-AF65-F5344CB8AC3E}">
        <p14:creationId xmlns:p14="http://schemas.microsoft.com/office/powerpoint/2010/main" val="380192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3"/>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strVal val="#ppt_w+.3"/>
                                          </p:val>
                                        </p:tav>
                                        <p:tav tm="100000">
                                          <p:val>
                                            <p:strVal val="#ppt_w"/>
                                          </p:val>
                                        </p:tav>
                                      </p:tavLst>
                                    </p:anim>
                                    <p:anim calcmode="lin" valueType="num">
                                      <p:cBhvr>
                                        <p:cTn id="13" dur="1000" fill="hold"/>
                                        <p:tgtEl>
                                          <p:spTgt spid="16"/>
                                        </p:tgtEl>
                                        <p:attrNameLst>
                                          <p:attrName>ppt_h</p:attrName>
                                        </p:attrNameLst>
                                      </p:cBhvr>
                                      <p:tavLst>
                                        <p:tav tm="0">
                                          <p:val>
                                            <p:strVal val="#ppt_h"/>
                                          </p:val>
                                        </p:tav>
                                        <p:tav tm="100000">
                                          <p:val>
                                            <p:strVal val="#ppt_h"/>
                                          </p:val>
                                        </p:tav>
                                      </p:tavLst>
                                    </p:anim>
                                    <p:animEffect transition="in" filter="fade">
                                      <p:cBhvr>
                                        <p:cTn id="14" dur="1000"/>
                                        <p:tgtEl>
                                          <p:spTgt spid="16"/>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strVal val="#ppt_w+.3"/>
                                          </p:val>
                                        </p:tav>
                                        <p:tav tm="100000">
                                          <p:val>
                                            <p:strVal val="#ppt_w"/>
                                          </p:val>
                                        </p:tav>
                                      </p:tavLst>
                                    </p:anim>
                                    <p:anim calcmode="lin" valueType="num">
                                      <p:cBhvr>
                                        <p:cTn id="18" dur="1000" fill="hold"/>
                                        <p:tgtEl>
                                          <p:spTgt spid="17"/>
                                        </p:tgtEl>
                                        <p:attrNameLst>
                                          <p:attrName>ppt_h</p:attrName>
                                        </p:attrNameLst>
                                      </p:cBhvr>
                                      <p:tavLst>
                                        <p:tav tm="0">
                                          <p:val>
                                            <p:strVal val="#ppt_h"/>
                                          </p:val>
                                        </p:tav>
                                        <p:tav tm="100000">
                                          <p:val>
                                            <p:strVal val="#ppt_h"/>
                                          </p:val>
                                        </p:tav>
                                      </p:tavLst>
                                    </p:anim>
                                    <p:animEffect transition="in" filter="fade">
                                      <p:cBhvr>
                                        <p:cTn id="19" dur="1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randombar(horizontal)">
                                      <p:cBhvr>
                                        <p:cTn id="24" dur="500"/>
                                        <p:tgtEl>
                                          <p:spTgt spid="18"/>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randombar(horizontal)">
                                      <p:cBhvr>
                                        <p:cTn id="30" dur="500"/>
                                        <p:tgtEl>
                                          <p:spTgt spid="28"/>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randombar(horizontal)">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randombar(horizontal)">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21" grpId="0" animBg="1"/>
      <p:bldP spid="22" grpId="0" animBg="1"/>
      <p:bldP spid="24" grpId="0" animBg="1"/>
      <p:bldP spid="25" grpId="0" animBg="1"/>
      <p:bldP spid="26" grpId="0" animBg="1"/>
      <p:bldP spid="28" grpId="0" animBg="1"/>
      <p:bldP spid="29" grpId="0" animBg="1"/>
      <p:bldP spid="30" grpId="0" animBg="1"/>
      <p:bldP spid="31" grpId="0" animBg="1"/>
      <p:bldP spid="32" grpId="0" animBg="1"/>
      <p:bldP spid="33" grpId="0" animBg="1"/>
      <p:bldP spid="34" grpId="0" animBg="1"/>
      <p:bldP spid="36" grpId="0" animBg="1"/>
      <p:bldP spid="38" grpId="0" animBg="1"/>
      <p:bldP spid="39" grpId="0" animBg="1"/>
      <p:bldP spid="40" grpId="0" animBg="1"/>
      <p:bldP spid="41"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091"/>
            <a:ext cx="9144000" cy="6647818"/>
          </a:xfrm>
          <a:prstGeom prst="rect">
            <a:avLst/>
          </a:prstGeom>
        </p:spPr>
      </p:pic>
      <p:sp>
        <p:nvSpPr>
          <p:cNvPr id="5" name="CuadroTexto 4"/>
          <p:cNvSpPr txBox="1"/>
          <p:nvPr/>
        </p:nvSpPr>
        <p:spPr>
          <a:xfrm>
            <a:off x="4139952" y="6553124"/>
            <a:ext cx="5328592" cy="369332"/>
          </a:xfrm>
          <a:prstGeom prst="rect">
            <a:avLst/>
          </a:prstGeom>
          <a:noFill/>
        </p:spPr>
        <p:txBody>
          <a:bodyPr wrap="square" rtlCol="0">
            <a:spAutoFit/>
          </a:bodyPr>
          <a:lstStyle/>
          <a:p>
            <a:r>
              <a:rPr lang="es-MX" sz="1200" dirty="0"/>
              <a:t>https://globalhighered.files.wordpress.com/</a:t>
            </a:r>
            <a:r>
              <a:rPr lang="es-MX" b="1" dirty="0"/>
              <a:t>2011</a:t>
            </a:r>
            <a:r>
              <a:rPr lang="es-MX" sz="1200" dirty="0"/>
              <a:t>/09/acaknowlpublishers.jpg</a:t>
            </a:r>
          </a:p>
        </p:txBody>
      </p:sp>
    </p:spTree>
    <p:extLst>
      <p:ext uri="{BB962C8B-B14F-4D97-AF65-F5344CB8AC3E}">
        <p14:creationId xmlns:p14="http://schemas.microsoft.com/office/powerpoint/2010/main" val="227001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227" y="1297390"/>
            <a:ext cx="3670395" cy="716507"/>
          </a:xfrm>
        </p:spPr>
        <p:txBody>
          <a:bodyPr>
            <a:normAutofit fontScale="90000"/>
          </a:bodyPr>
          <a:lstStyle/>
          <a:p>
            <a:r>
              <a:rPr lang="es-MX" b="1" dirty="0"/>
              <a:t>Indicadores </a:t>
            </a:r>
            <a:r>
              <a:rPr lang="es-MX" b="1" dirty="0" err="1"/>
              <a:t>bibliométricos</a:t>
            </a:r>
            <a:endParaRPr lang="es-MX" b="1" dirty="0"/>
          </a:p>
        </p:txBody>
      </p:sp>
      <p:sp>
        <p:nvSpPr>
          <p:cNvPr id="4" name="Título 1"/>
          <p:cNvSpPr txBox="1">
            <a:spLocks/>
          </p:cNvSpPr>
          <p:nvPr/>
        </p:nvSpPr>
        <p:spPr>
          <a:xfrm>
            <a:off x="5337128" y="1297390"/>
            <a:ext cx="2523983" cy="71650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000" b="1" dirty="0"/>
              <a:t>Bases de datos </a:t>
            </a:r>
          </a:p>
          <a:p>
            <a:r>
              <a:rPr lang="es-MX" sz="3000" b="1" dirty="0" err="1"/>
              <a:t>bibliométricas</a:t>
            </a:r>
            <a:endParaRPr lang="es-MX" sz="3000" b="1" dirty="0"/>
          </a:p>
        </p:txBody>
      </p:sp>
      <p:sp>
        <p:nvSpPr>
          <p:cNvPr id="9" name="CuadroTexto 8"/>
          <p:cNvSpPr txBox="1"/>
          <p:nvPr/>
        </p:nvSpPr>
        <p:spPr>
          <a:xfrm>
            <a:off x="3741194" y="3747234"/>
            <a:ext cx="2088108" cy="461665"/>
          </a:xfrm>
          <a:prstGeom prst="rect">
            <a:avLst/>
          </a:prstGeom>
          <a:noFill/>
        </p:spPr>
        <p:txBody>
          <a:bodyPr wrap="square" rtlCol="0">
            <a:spAutoFit/>
          </a:bodyPr>
          <a:lstStyle/>
          <a:p>
            <a:r>
              <a:rPr lang="es-MX" sz="2400" b="1" dirty="0" err="1"/>
              <a:t>Prestige</a:t>
            </a:r>
            <a:r>
              <a:rPr lang="es-MX" sz="2400" b="1" dirty="0"/>
              <a:t> Factor</a:t>
            </a:r>
          </a:p>
        </p:txBody>
      </p:sp>
      <p:sp>
        <p:nvSpPr>
          <p:cNvPr id="10" name="CuadroTexto 9"/>
          <p:cNvSpPr txBox="1"/>
          <p:nvPr/>
        </p:nvSpPr>
        <p:spPr>
          <a:xfrm>
            <a:off x="3741193" y="4363386"/>
            <a:ext cx="1791269" cy="461665"/>
          </a:xfrm>
          <a:prstGeom prst="rect">
            <a:avLst/>
          </a:prstGeom>
          <a:noFill/>
        </p:spPr>
        <p:txBody>
          <a:bodyPr wrap="square" rtlCol="0">
            <a:spAutoFit/>
          </a:bodyPr>
          <a:lstStyle/>
          <a:p>
            <a:r>
              <a:rPr lang="es-MX" sz="2400" b="1" dirty="0"/>
              <a:t>Euro Factor</a:t>
            </a:r>
          </a:p>
        </p:txBody>
      </p:sp>
      <p:grpSp>
        <p:nvGrpSpPr>
          <p:cNvPr id="11" name="Grupo 10"/>
          <p:cNvGrpSpPr/>
          <p:nvPr/>
        </p:nvGrpSpPr>
        <p:grpSpPr>
          <a:xfrm>
            <a:off x="126244" y="2811100"/>
            <a:ext cx="3347114" cy="3009332"/>
            <a:chOff x="482223" y="2395182"/>
            <a:chExt cx="4462818" cy="4012442"/>
          </a:xfrm>
        </p:grpSpPr>
        <p:sp>
          <p:nvSpPr>
            <p:cNvPr id="12" name="Elipse 11"/>
            <p:cNvSpPr/>
            <p:nvPr/>
          </p:nvSpPr>
          <p:spPr>
            <a:xfrm>
              <a:off x="482223" y="2395182"/>
              <a:ext cx="4462818" cy="401244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Rectángulo 12"/>
            <p:cNvSpPr/>
            <p:nvPr/>
          </p:nvSpPr>
          <p:spPr>
            <a:xfrm>
              <a:off x="1355680" y="3753134"/>
              <a:ext cx="2715904" cy="129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950" b="1" dirty="0">
                  <a:solidFill>
                    <a:schemeClr val="tx1"/>
                  </a:solidFill>
                  <a:effectLst>
                    <a:outerShdw blurRad="38100" dist="38100" dir="2700000" algn="tl">
                      <a:srgbClr val="000000">
                        <a:alpha val="43137"/>
                      </a:srgbClr>
                    </a:outerShdw>
                  </a:effectLst>
                </a:rPr>
                <a:t>FI</a:t>
              </a:r>
            </a:p>
            <a:p>
              <a:pPr algn="ctr"/>
              <a:r>
                <a:rPr lang="es-MX" sz="4950" b="1" dirty="0">
                  <a:solidFill>
                    <a:schemeClr val="tx1"/>
                  </a:solidFill>
                  <a:effectLst>
                    <a:outerShdw blurRad="38100" dist="38100" dir="2700000" algn="tl">
                      <a:srgbClr val="000000">
                        <a:alpha val="43137"/>
                      </a:srgbClr>
                    </a:outerShdw>
                  </a:effectLst>
                </a:rPr>
                <a:t>I S I </a:t>
              </a:r>
            </a:p>
          </p:txBody>
        </p:sp>
      </p:grpSp>
    </p:spTree>
    <p:extLst>
      <p:ext uri="{BB962C8B-B14F-4D97-AF65-F5344CB8AC3E}">
        <p14:creationId xmlns:p14="http://schemas.microsoft.com/office/powerpoint/2010/main" val="136076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3227" y="1297390"/>
            <a:ext cx="3670395" cy="716507"/>
          </a:xfrm>
        </p:spPr>
        <p:txBody>
          <a:bodyPr>
            <a:normAutofit fontScale="90000"/>
          </a:bodyPr>
          <a:lstStyle/>
          <a:p>
            <a:r>
              <a:rPr lang="es-MX" b="1" dirty="0"/>
              <a:t>Indicadores </a:t>
            </a:r>
            <a:r>
              <a:rPr lang="es-MX" b="1" dirty="0" err="1"/>
              <a:t>bibliométricos</a:t>
            </a:r>
            <a:endParaRPr lang="es-MX" b="1" dirty="0"/>
          </a:p>
        </p:txBody>
      </p:sp>
      <p:sp>
        <p:nvSpPr>
          <p:cNvPr id="4" name="Título 1"/>
          <p:cNvSpPr txBox="1">
            <a:spLocks/>
          </p:cNvSpPr>
          <p:nvPr/>
        </p:nvSpPr>
        <p:spPr>
          <a:xfrm>
            <a:off x="5337128" y="1297390"/>
            <a:ext cx="2523983" cy="71650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000" b="1" dirty="0"/>
              <a:t>Bases de datos </a:t>
            </a:r>
          </a:p>
          <a:p>
            <a:r>
              <a:rPr lang="es-MX" sz="3000" b="1" dirty="0" err="1"/>
              <a:t>bibliométricas</a:t>
            </a:r>
            <a:endParaRPr lang="es-MX" sz="3000" b="1" dirty="0"/>
          </a:p>
        </p:txBody>
      </p:sp>
      <p:grpSp>
        <p:nvGrpSpPr>
          <p:cNvPr id="11" name="Grupo 10"/>
          <p:cNvGrpSpPr/>
          <p:nvPr/>
        </p:nvGrpSpPr>
        <p:grpSpPr>
          <a:xfrm>
            <a:off x="2695435" y="2811100"/>
            <a:ext cx="3347114" cy="3009332"/>
            <a:chOff x="482223" y="2395182"/>
            <a:chExt cx="4462818" cy="4012442"/>
          </a:xfrm>
        </p:grpSpPr>
        <p:sp>
          <p:nvSpPr>
            <p:cNvPr id="12" name="Elipse 11"/>
            <p:cNvSpPr/>
            <p:nvPr/>
          </p:nvSpPr>
          <p:spPr>
            <a:xfrm>
              <a:off x="482223" y="2395182"/>
              <a:ext cx="4462818" cy="401244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Rectángulo 12"/>
            <p:cNvSpPr/>
            <p:nvPr/>
          </p:nvSpPr>
          <p:spPr>
            <a:xfrm>
              <a:off x="1355680" y="3753134"/>
              <a:ext cx="2715904" cy="129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950" b="1" dirty="0">
                  <a:solidFill>
                    <a:schemeClr val="tx1"/>
                  </a:solidFill>
                  <a:effectLst>
                    <a:outerShdw blurRad="38100" dist="38100" dir="2700000" algn="tl">
                      <a:srgbClr val="000000">
                        <a:alpha val="43137"/>
                      </a:srgbClr>
                    </a:outerShdw>
                  </a:effectLst>
                </a:rPr>
                <a:t>FI</a:t>
              </a:r>
            </a:p>
            <a:p>
              <a:pPr algn="ctr"/>
              <a:r>
                <a:rPr lang="es-MX" sz="4950" b="1" dirty="0">
                  <a:solidFill>
                    <a:schemeClr val="tx1"/>
                  </a:solidFill>
                  <a:effectLst>
                    <a:outerShdw blurRad="38100" dist="38100" dir="2700000" algn="tl">
                      <a:srgbClr val="000000">
                        <a:alpha val="43137"/>
                      </a:srgbClr>
                    </a:outerShdw>
                  </a:effectLst>
                </a:rPr>
                <a:t>I S I </a:t>
              </a:r>
            </a:p>
          </p:txBody>
        </p:sp>
      </p:grpSp>
      <p:grpSp>
        <p:nvGrpSpPr>
          <p:cNvPr id="6" name="Grupo 5"/>
          <p:cNvGrpSpPr/>
          <p:nvPr/>
        </p:nvGrpSpPr>
        <p:grpSpPr>
          <a:xfrm>
            <a:off x="9144000" y="2686762"/>
            <a:ext cx="3347114" cy="3009332"/>
            <a:chOff x="12192000" y="2439349"/>
            <a:chExt cx="4462818" cy="4012442"/>
          </a:xfrm>
        </p:grpSpPr>
        <p:grpSp>
          <p:nvGrpSpPr>
            <p:cNvPr id="14" name="Grupo 13"/>
            <p:cNvGrpSpPr/>
            <p:nvPr/>
          </p:nvGrpSpPr>
          <p:grpSpPr>
            <a:xfrm>
              <a:off x="12192000" y="2439349"/>
              <a:ext cx="4462818" cy="4012442"/>
              <a:chOff x="482223" y="2395182"/>
              <a:chExt cx="4462818" cy="4012442"/>
            </a:xfrm>
          </p:grpSpPr>
          <p:sp>
            <p:nvSpPr>
              <p:cNvPr id="15" name="Elipse 14"/>
              <p:cNvSpPr/>
              <p:nvPr/>
            </p:nvSpPr>
            <p:spPr>
              <a:xfrm>
                <a:off x="482223" y="2395182"/>
                <a:ext cx="4462818" cy="401244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6" name="Rectángulo 15"/>
              <p:cNvSpPr/>
              <p:nvPr/>
            </p:nvSpPr>
            <p:spPr>
              <a:xfrm>
                <a:off x="1355680" y="3753134"/>
                <a:ext cx="2715904" cy="129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950" b="1" dirty="0" err="1">
                    <a:solidFill>
                      <a:schemeClr val="bg2">
                        <a:lumMod val="90000"/>
                      </a:schemeClr>
                    </a:solidFill>
                    <a:effectLst>
                      <a:outerShdw blurRad="38100" dist="38100" dir="2700000" algn="tl">
                        <a:srgbClr val="000000">
                          <a:alpha val="43137"/>
                        </a:srgbClr>
                      </a:outerShdw>
                    </a:effectLst>
                  </a:rPr>
                  <a:t>Scopus</a:t>
                </a:r>
                <a:endParaRPr lang="es-MX" sz="4950" b="1" dirty="0">
                  <a:solidFill>
                    <a:schemeClr val="bg2">
                      <a:lumMod val="90000"/>
                    </a:schemeClr>
                  </a:solidFill>
                  <a:effectLst>
                    <a:outerShdw blurRad="38100" dist="38100" dir="2700000" algn="tl">
                      <a:srgbClr val="000000">
                        <a:alpha val="43137"/>
                      </a:srgbClr>
                    </a:outerShdw>
                  </a:effectLst>
                </a:endParaRPr>
              </a:p>
            </p:txBody>
          </p:sp>
        </p:grpSp>
        <p:sp>
          <p:nvSpPr>
            <p:cNvPr id="5" name="CuadroTexto 4"/>
            <p:cNvSpPr txBox="1"/>
            <p:nvPr/>
          </p:nvSpPr>
          <p:spPr>
            <a:xfrm>
              <a:off x="13893422" y="3150970"/>
              <a:ext cx="1337480" cy="677108"/>
            </a:xfrm>
            <a:prstGeom prst="rect">
              <a:avLst/>
            </a:prstGeom>
            <a:noFill/>
          </p:spPr>
          <p:txBody>
            <a:bodyPr wrap="square" rtlCol="0">
              <a:spAutoFit/>
            </a:bodyPr>
            <a:lstStyle/>
            <a:p>
              <a:r>
                <a:rPr lang="es-MX" sz="2700" b="1" dirty="0">
                  <a:solidFill>
                    <a:schemeClr val="bg1"/>
                  </a:solidFill>
                </a:rPr>
                <a:t>2004</a:t>
              </a:r>
            </a:p>
          </p:txBody>
        </p:sp>
      </p:grpSp>
    </p:spTree>
    <p:extLst>
      <p:ext uri="{BB962C8B-B14F-4D97-AF65-F5344CB8AC3E}">
        <p14:creationId xmlns:p14="http://schemas.microsoft.com/office/powerpoint/2010/main" val="133734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0833E-6 1.85185E-6 L -0.46536 0.02454 " pathEditMode="relative" rAng="0" ptsTypes="AA">
                                      <p:cBhvr>
                                        <p:cTn id="6" dur="2000" fill="hold"/>
                                        <p:tgtEl>
                                          <p:spTgt spid="6"/>
                                        </p:tgtEl>
                                        <p:attrNameLst>
                                          <p:attrName>ppt_x</p:attrName>
                                          <p:attrName>ppt_y</p:attrName>
                                        </p:attrNameLst>
                                      </p:cBhvr>
                                      <p:rCtr x="-23268" y="1227"/>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0 0 L -0.25 0 E" pathEditMode="relative" ptsTypes="">
                                      <p:cBhvr>
                                        <p:cTn id="10"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6193" y="143769"/>
            <a:ext cx="3670395" cy="716507"/>
          </a:xfrm>
        </p:spPr>
        <p:txBody>
          <a:bodyPr>
            <a:noAutofit/>
          </a:bodyPr>
          <a:lstStyle/>
          <a:p>
            <a:r>
              <a:rPr lang="es-MX" sz="3200" b="1" dirty="0"/>
              <a:t>Indicadores </a:t>
            </a:r>
            <a:r>
              <a:rPr lang="es-MX" sz="3200" b="1" dirty="0" err="1"/>
              <a:t>bibliométricos</a:t>
            </a:r>
            <a:endParaRPr lang="es-MX" sz="3200" b="1" dirty="0"/>
          </a:p>
        </p:txBody>
      </p:sp>
      <p:sp>
        <p:nvSpPr>
          <p:cNvPr id="4" name="Título 1"/>
          <p:cNvSpPr txBox="1">
            <a:spLocks/>
          </p:cNvSpPr>
          <p:nvPr/>
        </p:nvSpPr>
        <p:spPr>
          <a:xfrm>
            <a:off x="5517472" y="276654"/>
            <a:ext cx="2523983" cy="716507"/>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000" b="1" dirty="0"/>
              <a:t>Bases de datos </a:t>
            </a:r>
          </a:p>
          <a:p>
            <a:r>
              <a:rPr lang="es-MX" sz="3000" b="1" dirty="0" err="1"/>
              <a:t>bibliométricas</a:t>
            </a:r>
            <a:endParaRPr lang="es-MX" sz="3000" b="1" dirty="0"/>
          </a:p>
        </p:txBody>
      </p:sp>
      <p:grpSp>
        <p:nvGrpSpPr>
          <p:cNvPr id="11" name="Grupo 10"/>
          <p:cNvGrpSpPr/>
          <p:nvPr/>
        </p:nvGrpSpPr>
        <p:grpSpPr>
          <a:xfrm>
            <a:off x="488090" y="3368921"/>
            <a:ext cx="3347114" cy="3009332"/>
            <a:chOff x="-2356512" y="2381533"/>
            <a:chExt cx="4462818" cy="4012442"/>
          </a:xfrm>
        </p:grpSpPr>
        <p:sp>
          <p:nvSpPr>
            <p:cNvPr id="12" name="Elipse 11"/>
            <p:cNvSpPr/>
            <p:nvPr/>
          </p:nvSpPr>
          <p:spPr>
            <a:xfrm>
              <a:off x="-2356512" y="2381533"/>
              <a:ext cx="4462818" cy="401244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Rectángulo 12"/>
            <p:cNvSpPr/>
            <p:nvPr/>
          </p:nvSpPr>
          <p:spPr>
            <a:xfrm>
              <a:off x="-1434720" y="4712857"/>
              <a:ext cx="2715904" cy="129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950" b="1" dirty="0">
                  <a:solidFill>
                    <a:schemeClr val="tx1"/>
                  </a:solidFill>
                  <a:effectLst>
                    <a:outerShdw blurRad="38100" dist="38100" dir="2700000" algn="tl">
                      <a:srgbClr val="000000">
                        <a:alpha val="43137"/>
                      </a:srgbClr>
                    </a:outerShdw>
                  </a:effectLst>
                </a:rPr>
                <a:t>I S I</a:t>
              </a:r>
              <a:br>
                <a:rPr lang="es-MX" sz="4950" b="1" dirty="0">
                  <a:solidFill>
                    <a:schemeClr val="tx1"/>
                  </a:solidFill>
                  <a:effectLst>
                    <a:outerShdw blurRad="38100" dist="38100" dir="2700000" algn="tl">
                      <a:srgbClr val="000000">
                        <a:alpha val="43137"/>
                      </a:srgbClr>
                    </a:outerShdw>
                  </a:effectLst>
                </a:rPr>
              </a:br>
              <a:r>
                <a:rPr lang="es-MX" sz="4950" b="1" dirty="0" err="1">
                  <a:solidFill>
                    <a:schemeClr val="tx1"/>
                  </a:solidFill>
                  <a:effectLst>
                    <a:outerShdw blurRad="38100" dist="38100" dir="2700000" algn="tl">
                      <a:srgbClr val="000000">
                        <a:alpha val="43137"/>
                      </a:srgbClr>
                    </a:outerShdw>
                  </a:effectLst>
                </a:rPr>
                <a:t>WoS</a:t>
              </a:r>
              <a:endParaRPr lang="es-MX" sz="4950" b="1" dirty="0">
                <a:solidFill>
                  <a:schemeClr val="tx1"/>
                </a:solidFill>
                <a:effectLst>
                  <a:outerShdw blurRad="38100" dist="38100" dir="2700000" algn="tl">
                    <a:srgbClr val="000000">
                      <a:alpha val="43137"/>
                    </a:srgbClr>
                  </a:outerShdw>
                </a:effectLst>
              </a:endParaRPr>
            </a:p>
          </p:txBody>
        </p:sp>
      </p:grpSp>
      <p:grpSp>
        <p:nvGrpSpPr>
          <p:cNvPr id="6" name="Grupo 5"/>
          <p:cNvGrpSpPr/>
          <p:nvPr/>
        </p:nvGrpSpPr>
        <p:grpSpPr>
          <a:xfrm>
            <a:off x="5562610" y="3339325"/>
            <a:ext cx="3347114" cy="3009332"/>
            <a:chOff x="7456227" y="2708776"/>
            <a:chExt cx="4462818" cy="4012442"/>
          </a:xfrm>
        </p:grpSpPr>
        <p:sp>
          <p:nvSpPr>
            <p:cNvPr id="15" name="Elipse 14"/>
            <p:cNvSpPr/>
            <p:nvPr/>
          </p:nvSpPr>
          <p:spPr>
            <a:xfrm>
              <a:off x="7456227" y="2708776"/>
              <a:ext cx="4462818" cy="401244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5" name="CuadroTexto 4"/>
            <p:cNvSpPr txBox="1"/>
            <p:nvPr/>
          </p:nvSpPr>
          <p:spPr>
            <a:xfrm>
              <a:off x="9144001" y="6028185"/>
              <a:ext cx="1337480" cy="677108"/>
            </a:xfrm>
            <a:prstGeom prst="rect">
              <a:avLst/>
            </a:prstGeom>
            <a:noFill/>
          </p:spPr>
          <p:txBody>
            <a:bodyPr wrap="square" rtlCol="0">
              <a:spAutoFit/>
            </a:bodyPr>
            <a:lstStyle/>
            <a:p>
              <a:r>
                <a:rPr lang="es-MX" sz="2700" b="1" dirty="0">
                  <a:solidFill>
                    <a:schemeClr val="bg1"/>
                  </a:solidFill>
                </a:rPr>
                <a:t>2004</a:t>
              </a:r>
            </a:p>
          </p:txBody>
        </p:sp>
      </p:grpSp>
      <p:grpSp>
        <p:nvGrpSpPr>
          <p:cNvPr id="8" name="Grupo 7"/>
          <p:cNvGrpSpPr/>
          <p:nvPr/>
        </p:nvGrpSpPr>
        <p:grpSpPr>
          <a:xfrm>
            <a:off x="4683182" y="2881869"/>
            <a:ext cx="1248770" cy="1242459"/>
            <a:chOff x="5989091" y="1894118"/>
            <a:chExt cx="1665027" cy="1656612"/>
          </a:xfrm>
        </p:grpSpPr>
        <p:sp>
          <p:nvSpPr>
            <p:cNvPr id="7" name="Elipse 6"/>
            <p:cNvSpPr/>
            <p:nvPr/>
          </p:nvSpPr>
          <p:spPr>
            <a:xfrm>
              <a:off x="5989091" y="1894118"/>
              <a:ext cx="1665027" cy="165661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7" name="CuadroTexto 16"/>
            <p:cNvSpPr txBox="1"/>
            <p:nvPr/>
          </p:nvSpPr>
          <p:spPr>
            <a:xfrm>
              <a:off x="6408759" y="2358698"/>
              <a:ext cx="825689" cy="892552"/>
            </a:xfrm>
            <a:prstGeom prst="rect">
              <a:avLst/>
            </a:prstGeom>
            <a:solidFill>
              <a:srgbClr val="0070C0"/>
            </a:solidFill>
          </p:spPr>
          <p:txBody>
            <a:bodyPr wrap="square" rtlCol="0">
              <a:spAutoFit/>
            </a:bodyPr>
            <a:lstStyle/>
            <a:p>
              <a:r>
                <a:rPr lang="es-MX" sz="2400" b="1" dirty="0">
                  <a:solidFill>
                    <a:srgbClr val="FFC000"/>
                  </a:solidFill>
                </a:rPr>
                <a:t>SJR</a:t>
              </a:r>
            </a:p>
            <a:p>
              <a:endParaRPr lang="es-MX" sz="1350" dirty="0"/>
            </a:p>
          </p:txBody>
        </p:sp>
      </p:grpSp>
      <p:sp>
        <p:nvSpPr>
          <p:cNvPr id="9" name="CuadroTexto 8"/>
          <p:cNvSpPr txBox="1"/>
          <p:nvPr/>
        </p:nvSpPr>
        <p:spPr>
          <a:xfrm>
            <a:off x="7497770" y="3734327"/>
            <a:ext cx="1012172" cy="507831"/>
          </a:xfrm>
          <a:prstGeom prst="rect">
            <a:avLst/>
          </a:prstGeom>
          <a:noFill/>
        </p:spPr>
        <p:txBody>
          <a:bodyPr wrap="square" rtlCol="0">
            <a:spAutoFit/>
          </a:bodyPr>
          <a:lstStyle/>
          <a:p>
            <a:r>
              <a:rPr lang="es-MX" sz="2700" b="1" dirty="0">
                <a:solidFill>
                  <a:schemeClr val="bg1"/>
                </a:solidFill>
              </a:rPr>
              <a:t>2007</a:t>
            </a:r>
          </a:p>
        </p:txBody>
      </p:sp>
      <p:grpSp>
        <p:nvGrpSpPr>
          <p:cNvPr id="20" name="Grupo 19"/>
          <p:cNvGrpSpPr/>
          <p:nvPr/>
        </p:nvGrpSpPr>
        <p:grpSpPr>
          <a:xfrm>
            <a:off x="3660905" y="2431377"/>
            <a:ext cx="1272761" cy="1242459"/>
            <a:chOff x="4881207" y="2098836"/>
            <a:chExt cx="1697014" cy="1656612"/>
          </a:xfrm>
        </p:grpSpPr>
        <p:sp>
          <p:nvSpPr>
            <p:cNvPr id="18" name="Elipse 17"/>
            <p:cNvSpPr/>
            <p:nvPr/>
          </p:nvSpPr>
          <p:spPr>
            <a:xfrm>
              <a:off x="4881207" y="2098836"/>
              <a:ext cx="1697014" cy="165661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9" name="Rectángulo 18"/>
            <p:cNvSpPr/>
            <p:nvPr/>
          </p:nvSpPr>
          <p:spPr>
            <a:xfrm>
              <a:off x="5124164" y="2544553"/>
              <a:ext cx="1242514" cy="8043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00" b="1" dirty="0" err="1">
                  <a:solidFill>
                    <a:schemeClr val="tx1"/>
                  </a:solidFill>
                </a:rPr>
                <a:t>Eigen</a:t>
              </a:r>
              <a:r>
                <a:rPr lang="es-MX" sz="2100" b="1" dirty="0">
                  <a:solidFill>
                    <a:schemeClr val="tx1"/>
                  </a:solidFill>
                </a:rPr>
                <a:t> Factor</a:t>
              </a:r>
            </a:p>
          </p:txBody>
        </p:sp>
      </p:grpSp>
      <p:sp>
        <p:nvSpPr>
          <p:cNvPr id="21" name="CuadroTexto 20"/>
          <p:cNvSpPr txBox="1"/>
          <p:nvPr/>
        </p:nvSpPr>
        <p:spPr>
          <a:xfrm>
            <a:off x="944913" y="4139582"/>
            <a:ext cx="1106478" cy="507831"/>
          </a:xfrm>
          <a:prstGeom prst="rect">
            <a:avLst/>
          </a:prstGeom>
          <a:noFill/>
        </p:spPr>
        <p:txBody>
          <a:bodyPr wrap="square" rtlCol="0">
            <a:spAutoFit/>
          </a:bodyPr>
          <a:lstStyle/>
          <a:p>
            <a:r>
              <a:rPr lang="es-MX" sz="2700" b="1" dirty="0">
                <a:solidFill>
                  <a:schemeClr val="bg1"/>
                </a:solidFill>
              </a:rPr>
              <a:t>2007</a:t>
            </a:r>
          </a:p>
        </p:txBody>
      </p:sp>
      <p:sp>
        <p:nvSpPr>
          <p:cNvPr id="25" name="CuadroTexto 24"/>
          <p:cNvSpPr txBox="1"/>
          <p:nvPr/>
        </p:nvSpPr>
        <p:spPr>
          <a:xfrm>
            <a:off x="6918593" y="4154138"/>
            <a:ext cx="912957" cy="507831"/>
          </a:xfrm>
          <a:prstGeom prst="rect">
            <a:avLst/>
          </a:prstGeom>
          <a:noFill/>
        </p:spPr>
        <p:txBody>
          <a:bodyPr wrap="square" rtlCol="0">
            <a:spAutoFit/>
          </a:bodyPr>
          <a:lstStyle/>
          <a:p>
            <a:r>
              <a:rPr lang="es-MX" sz="2700" b="1" dirty="0">
                <a:solidFill>
                  <a:schemeClr val="bg1"/>
                </a:solidFill>
              </a:rPr>
              <a:t>2010</a:t>
            </a:r>
          </a:p>
        </p:txBody>
      </p:sp>
      <p:grpSp>
        <p:nvGrpSpPr>
          <p:cNvPr id="27" name="Grupo 26"/>
          <p:cNvGrpSpPr/>
          <p:nvPr/>
        </p:nvGrpSpPr>
        <p:grpSpPr>
          <a:xfrm>
            <a:off x="7662655" y="2322552"/>
            <a:ext cx="1248770" cy="1242459"/>
            <a:chOff x="5235754" y="1920007"/>
            <a:chExt cx="1665027" cy="1656612"/>
          </a:xfrm>
        </p:grpSpPr>
        <p:sp>
          <p:nvSpPr>
            <p:cNvPr id="28" name="Elipse 27"/>
            <p:cNvSpPr/>
            <p:nvPr/>
          </p:nvSpPr>
          <p:spPr>
            <a:xfrm>
              <a:off x="5235754" y="1920007"/>
              <a:ext cx="1665027" cy="165661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9" name="CuadroTexto 28"/>
            <p:cNvSpPr txBox="1"/>
            <p:nvPr/>
          </p:nvSpPr>
          <p:spPr>
            <a:xfrm>
              <a:off x="5621874" y="2371790"/>
              <a:ext cx="984342" cy="677108"/>
            </a:xfrm>
            <a:prstGeom prst="rect">
              <a:avLst/>
            </a:prstGeom>
            <a:solidFill>
              <a:srgbClr val="0070C0"/>
            </a:solidFill>
          </p:spPr>
          <p:txBody>
            <a:bodyPr wrap="square" rtlCol="0">
              <a:spAutoFit/>
            </a:bodyPr>
            <a:lstStyle/>
            <a:p>
              <a:r>
                <a:rPr lang="es-MX" sz="2700" b="1" dirty="0">
                  <a:solidFill>
                    <a:srgbClr val="FFC000"/>
                  </a:solidFill>
                </a:rPr>
                <a:t>IPP</a:t>
              </a:r>
              <a:endParaRPr lang="es-MX" sz="1350" dirty="0"/>
            </a:p>
          </p:txBody>
        </p:sp>
      </p:grpSp>
      <p:sp>
        <p:nvSpPr>
          <p:cNvPr id="30" name="CuadroTexto 29"/>
          <p:cNvSpPr txBox="1"/>
          <p:nvPr/>
        </p:nvSpPr>
        <p:spPr>
          <a:xfrm>
            <a:off x="7746194" y="4900715"/>
            <a:ext cx="986605" cy="507831"/>
          </a:xfrm>
          <a:prstGeom prst="rect">
            <a:avLst/>
          </a:prstGeom>
          <a:noFill/>
        </p:spPr>
        <p:txBody>
          <a:bodyPr wrap="square" rtlCol="0">
            <a:spAutoFit/>
          </a:bodyPr>
          <a:lstStyle/>
          <a:p>
            <a:r>
              <a:rPr lang="es-MX" sz="2700" b="1" dirty="0">
                <a:solidFill>
                  <a:schemeClr val="bg1"/>
                </a:solidFill>
              </a:rPr>
              <a:t>2014</a:t>
            </a:r>
          </a:p>
        </p:txBody>
      </p:sp>
      <p:grpSp>
        <p:nvGrpSpPr>
          <p:cNvPr id="31" name="Grupo 30"/>
          <p:cNvGrpSpPr/>
          <p:nvPr/>
        </p:nvGrpSpPr>
        <p:grpSpPr>
          <a:xfrm>
            <a:off x="4230430" y="4124328"/>
            <a:ext cx="1248770" cy="1242459"/>
            <a:chOff x="5811416" y="1687255"/>
            <a:chExt cx="1665027" cy="1656612"/>
          </a:xfrm>
        </p:grpSpPr>
        <p:sp>
          <p:nvSpPr>
            <p:cNvPr id="32" name="Elipse 31"/>
            <p:cNvSpPr/>
            <p:nvPr/>
          </p:nvSpPr>
          <p:spPr>
            <a:xfrm>
              <a:off x="5811416" y="1687255"/>
              <a:ext cx="1665027" cy="165661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3" name="CuadroTexto 32"/>
            <p:cNvSpPr txBox="1"/>
            <p:nvPr/>
          </p:nvSpPr>
          <p:spPr>
            <a:xfrm>
              <a:off x="6150093" y="2151835"/>
              <a:ext cx="1245359" cy="677108"/>
            </a:xfrm>
            <a:prstGeom prst="rect">
              <a:avLst/>
            </a:prstGeom>
            <a:solidFill>
              <a:srgbClr val="0070C0"/>
            </a:solidFill>
          </p:spPr>
          <p:txBody>
            <a:bodyPr wrap="square" rtlCol="0">
              <a:spAutoFit/>
            </a:bodyPr>
            <a:lstStyle/>
            <a:p>
              <a:r>
                <a:rPr lang="es-MX" sz="2700" b="1" dirty="0">
                  <a:solidFill>
                    <a:srgbClr val="FFC000"/>
                  </a:solidFill>
                </a:rPr>
                <a:t>SNIP</a:t>
              </a:r>
              <a:endParaRPr lang="es-MX" sz="1350" dirty="0"/>
            </a:p>
          </p:txBody>
        </p:sp>
      </p:grpSp>
      <p:grpSp>
        <p:nvGrpSpPr>
          <p:cNvPr id="36" name="Grupo 35"/>
          <p:cNvGrpSpPr/>
          <p:nvPr/>
        </p:nvGrpSpPr>
        <p:grpSpPr>
          <a:xfrm>
            <a:off x="4516932" y="5117692"/>
            <a:ext cx="1248770" cy="1242459"/>
            <a:chOff x="6070657" y="1894118"/>
            <a:chExt cx="1665027" cy="1656612"/>
          </a:xfrm>
        </p:grpSpPr>
        <p:sp>
          <p:nvSpPr>
            <p:cNvPr id="37" name="Elipse 36"/>
            <p:cNvSpPr/>
            <p:nvPr/>
          </p:nvSpPr>
          <p:spPr>
            <a:xfrm>
              <a:off x="6070657" y="1894118"/>
              <a:ext cx="1665027" cy="165661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8" name="CuadroTexto 37"/>
            <p:cNvSpPr txBox="1"/>
            <p:nvPr/>
          </p:nvSpPr>
          <p:spPr>
            <a:xfrm>
              <a:off x="6289336" y="2408366"/>
              <a:ext cx="1245359" cy="738664"/>
            </a:xfrm>
            <a:prstGeom prst="rect">
              <a:avLst/>
            </a:prstGeom>
            <a:solidFill>
              <a:srgbClr val="0070C0"/>
            </a:solidFill>
          </p:spPr>
          <p:txBody>
            <a:bodyPr wrap="square" rtlCol="0">
              <a:spAutoFit/>
            </a:bodyPr>
            <a:lstStyle/>
            <a:p>
              <a:pPr algn="ctr"/>
              <a:r>
                <a:rPr lang="es-MX" sz="1500" b="1" dirty="0" err="1">
                  <a:solidFill>
                    <a:srgbClr val="FFC000"/>
                  </a:solidFill>
                </a:rPr>
                <a:t>Snowball</a:t>
              </a:r>
              <a:r>
                <a:rPr lang="es-MX" sz="1500" b="1" dirty="0">
                  <a:solidFill>
                    <a:srgbClr val="FFC000"/>
                  </a:solidFill>
                </a:rPr>
                <a:t> </a:t>
              </a:r>
              <a:r>
                <a:rPr lang="es-MX" sz="1500" b="1" dirty="0" err="1">
                  <a:solidFill>
                    <a:srgbClr val="FFC000"/>
                  </a:solidFill>
                </a:rPr>
                <a:t>metrics</a:t>
              </a:r>
              <a:endParaRPr lang="es-MX" sz="1350" dirty="0"/>
            </a:p>
          </p:txBody>
        </p:sp>
      </p:grpSp>
      <p:sp>
        <p:nvSpPr>
          <p:cNvPr id="39" name="Rectángulo 38"/>
          <p:cNvSpPr/>
          <p:nvPr/>
        </p:nvSpPr>
        <p:spPr>
          <a:xfrm>
            <a:off x="6273465" y="5150059"/>
            <a:ext cx="2036928" cy="972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950" b="1" dirty="0" err="1">
                <a:solidFill>
                  <a:schemeClr val="bg2">
                    <a:lumMod val="90000"/>
                  </a:schemeClr>
                </a:solidFill>
                <a:effectLst>
                  <a:outerShdw blurRad="38100" dist="38100" dir="2700000" algn="tl">
                    <a:srgbClr val="000000">
                      <a:alpha val="43137"/>
                    </a:srgbClr>
                  </a:outerShdw>
                </a:effectLst>
              </a:rPr>
              <a:t>Scopus</a:t>
            </a:r>
            <a:endParaRPr lang="es-MX" sz="4950" b="1" dirty="0">
              <a:solidFill>
                <a:schemeClr val="bg2">
                  <a:lumMod val="90000"/>
                </a:schemeClr>
              </a:solidFill>
              <a:effectLst>
                <a:outerShdw blurRad="38100" dist="38100" dir="2700000" algn="tl">
                  <a:srgbClr val="000000">
                    <a:alpha val="43137"/>
                  </a:srgbClr>
                </a:outerShdw>
              </a:effectLst>
            </a:endParaRPr>
          </a:p>
        </p:txBody>
      </p:sp>
      <p:sp>
        <p:nvSpPr>
          <p:cNvPr id="40" name="CuadroTexto 39"/>
          <p:cNvSpPr txBox="1"/>
          <p:nvPr/>
        </p:nvSpPr>
        <p:spPr>
          <a:xfrm>
            <a:off x="6820718" y="4968590"/>
            <a:ext cx="1010831" cy="507831"/>
          </a:xfrm>
          <a:prstGeom prst="rect">
            <a:avLst/>
          </a:prstGeom>
          <a:noFill/>
        </p:spPr>
        <p:txBody>
          <a:bodyPr wrap="square" rtlCol="0">
            <a:spAutoFit/>
          </a:bodyPr>
          <a:lstStyle/>
          <a:p>
            <a:r>
              <a:rPr lang="es-MX" sz="2700" b="1" dirty="0">
                <a:solidFill>
                  <a:schemeClr val="bg1"/>
                </a:solidFill>
              </a:rPr>
              <a:t>2015</a:t>
            </a:r>
          </a:p>
        </p:txBody>
      </p:sp>
      <p:pic>
        <p:nvPicPr>
          <p:cNvPr id="2050" name="Picture 2" descr="http://library.cmu.ac.th/e-database/reference_database/InCi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07" y="2408501"/>
            <a:ext cx="2275157" cy="9454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research.ucdavis.edu/wp-content/uploads/scival-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219" y="2440353"/>
            <a:ext cx="2256733" cy="81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File:Elsevier.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3465" y="1036597"/>
            <a:ext cx="1221383" cy="13424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igi-global.com/images/newsroom/thomson-reuter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310" y="1225479"/>
            <a:ext cx="1039755" cy="1143187"/>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n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009" y="1245236"/>
            <a:ext cx="2203008" cy="1158903"/>
          </a:xfrm>
          <a:prstGeom prst="rect">
            <a:avLst/>
          </a:prstGeom>
        </p:spPr>
      </p:pic>
      <p:grpSp>
        <p:nvGrpSpPr>
          <p:cNvPr id="41" name="Grupo 40"/>
          <p:cNvGrpSpPr/>
          <p:nvPr/>
        </p:nvGrpSpPr>
        <p:grpSpPr>
          <a:xfrm>
            <a:off x="9417830" y="5949280"/>
            <a:ext cx="1248770" cy="1242459"/>
            <a:chOff x="6070657" y="1894118"/>
            <a:chExt cx="1665027" cy="1656612"/>
          </a:xfrm>
        </p:grpSpPr>
        <p:sp>
          <p:nvSpPr>
            <p:cNvPr id="42" name="Elipse 41"/>
            <p:cNvSpPr/>
            <p:nvPr/>
          </p:nvSpPr>
          <p:spPr>
            <a:xfrm>
              <a:off x="6070657" y="1894118"/>
              <a:ext cx="1665027" cy="165661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43" name="CuadroTexto 42"/>
            <p:cNvSpPr txBox="1"/>
            <p:nvPr/>
          </p:nvSpPr>
          <p:spPr>
            <a:xfrm>
              <a:off x="6139817" y="2408366"/>
              <a:ext cx="1589007" cy="533480"/>
            </a:xfrm>
            <a:prstGeom prst="rect">
              <a:avLst/>
            </a:prstGeom>
            <a:solidFill>
              <a:srgbClr val="0070C0"/>
            </a:solidFill>
          </p:spPr>
          <p:txBody>
            <a:bodyPr wrap="square" rtlCol="0">
              <a:spAutoFit/>
            </a:bodyPr>
            <a:lstStyle/>
            <a:p>
              <a:pPr algn="ctr"/>
              <a:r>
                <a:rPr lang="es-MX" sz="2000" b="1" dirty="0" err="1">
                  <a:solidFill>
                    <a:srgbClr val="FFC000"/>
                  </a:solidFill>
                </a:rPr>
                <a:t>CiteScore</a:t>
              </a:r>
              <a:endParaRPr lang="es-MX" sz="1350" dirty="0"/>
            </a:p>
          </p:txBody>
        </p:sp>
      </p:grpSp>
      <p:sp>
        <p:nvSpPr>
          <p:cNvPr id="44" name="CuadroTexto 43"/>
          <p:cNvSpPr txBox="1"/>
          <p:nvPr/>
        </p:nvSpPr>
        <p:spPr>
          <a:xfrm>
            <a:off x="5841406" y="4416033"/>
            <a:ext cx="912957" cy="507831"/>
          </a:xfrm>
          <a:prstGeom prst="rect">
            <a:avLst/>
          </a:prstGeom>
          <a:noFill/>
        </p:spPr>
        <p:txBody>
          <a:bodyPr wrap="square" rtlCol="0">
            <a:spAutoFit/>
          </a:bodyPr>
          <a:lstStyle/>
          <a:p>
            <a:r>
              <a:rPr lang="es-MX" sz="2700" b="1" dirty="0">
                <a:solidFill>
                  <a:schemeClr val="bg1"/>
                </a:solidFill>
              </a:rPr>
              <a:t>2016</a:t>
            </a:r>
          </a:p>
        </p:txBody>
      </p:sp>
    </p:spTree>
    <p:extLst>
      <p:ext uri="{BB962C8B-B14F-4D97-AF65-F5344CB8AC3E}">
        <p14:creationId xmlns:p14="http://schemas.microsoft.com/office/powerpoint/2010/main" val="9936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1.85185E-6 L 0.2066 0.10278 " pathEditMode="relative" rAng="0" ptsTypes="AA">
                                      <p:cBhvr>
                                        <p:cTn id="6" dur="2000" fill="hold"/>
                                        <p:tgtEl>
                                          <p:spTgt spid="8"/>
                                        </p:tgtEl>
                                        <p:attrNameLst>
                                          <p:attrName>ppt_x</p:attrName>
                                          <p:attrName>ppt_y</p:attrName>
                                        </p:attrNameLst>
                                      </p:cBhvr>
                                      <p:rCtr x="10330" y="513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72222E-6 1.11111E-6 L -0.20244 0.17338 " pathEditMode="relative" rAng="0" ptsTypes="AA">
                                      <p:cBhvr>
                                        <p:cTn id="14" dur="2000" fill="hold"/>
                                        <p:tgtEl>
                                          <p:spTgt spid="20"/>
                                        </p:tgtEl>
                                        <p:attrNameLst>
                                          <p:attrName>ppt_x</p:attrName>
                                          <p:attrName>ppt_y</p:attrName>
                                        </p:attrNameLst>
                                      </p:cBhvr>
                                      <p:rCtr x="-10122" y="8657"/>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77778E-6 1.85185E-6 L 0.16476 -0.06435 " pathEditMode="relative" rAng="0" ptsTypes="AA">
                                      <p:cBhvr>
                                        <p:cTn id="22" dur="2000" fill="hold"/>
                                        <p:tgtEl>
                                          <p:spTgt spid="31"/>
                                        </p:tgtEl>
                                        <p:attrNameLst>
                                          <p:attrName>ppt_x</p:attrName>
                                          <p:attrName>ppt_y</p:attrName>
                                        </p:attrNameLst>
                                      </p:cBhvr>
                                      <p:rCtr x="8229" y="-321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0 3.33333E-6 L -0.00903 0.27939 " pathEditMode="relative" rAng="0" ptsTypes="AA">
                                      <p:cBhvr>
                                        <p:cTn id="30" dur="2000" fill="hold"/>
                                        <p:tgtEl>
                                          <p:spTgt spid="27"/>
                                        </p:tgtEl>
                                        <p:attrNameLst>
                                          <p:attrName>ppt_x</p:attrName>
                                          <p:attrName>ppt_y</p:attrName>
                                        </p:attrNameLst>
                                      </p:cBhvr>
                                      <p:rCtr x="-451" y="13958"/>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77778E-6 4.44444E-6 L 0.14618 -0.11135 " pathEditMode="relative" rAng="0" ptsTypes="AA">
                                      <p:cBhvr>
                                        <p:cTn id="42" dur="2000" fill="hold"/>
                                        <p:tgtEl>
                                          <p:spTgt spid="36"/>
                                        </p:tgtEl>
                                        <p:attrNameLst>
                                          <p:attrName>ppt_x</p:attrName>
                                          <p:attrName>ppt_y</p:attrName>
                                        </p:attrNameLst>
                                      </p:cBhvr>
                                      <p:rCtr x="7309" y="-5579"/>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0.01788 -0.00717 L -0.41059 -0.24074 " pathEditMode="relative" rAng="0" ptsTypes="AA">
                                      <p:cBhvr>
                                        <p:cTn id="50" dur="2000" fill="hold"/>
                                        <p:tgtEl>
                                          <p:spTgt spid="41"/>
                                        </p:tgtEl>
                                        <p:attrNameLst>
                                          <p:attrName>ppt_x</p:attrName>
                                          <p:attrName>ppt_y</p:attrName>
                                        </p:attrNameLst>
                                      </p:cBhvr>
                                      <p:rCtr x="-21424" y="-11690"/>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052"/>
                                        </p:tgtEl>
                                        <p:attrNameLst>
                                          <p:attrName>style.visibility</p:attrName>
                                        </p:attrNameLst>
                                      </p:cBhvr>
                                      <p:to>
                                        <p:strVal val="visible"/>
                                      </p:to>
                                    </p:set>
                                    <p:animEffect transition="in" filter="fade">
                                      <p:cBhvr>
                                        <p:cTn id="59" dur="1000"/>
                                        <p:tgtEl>
                                          <p:spTgt spid="2052"/>
                                        </p:tgtEl>
                                      </p:cBhvr>
                                    </p:animEffect>
                                    <p:anim calcmode="lin" valueType="num">
                                      <p:cBhvr>
                                        <p:cTn id="60" dur="1000" fill="hold"/>
                                        <p:tgtEl>
                                          <p:spTgt spid="2052"/>
                                        </p:tgtEl>
                                        <p:attrNameLst>
                                          <p:attrName>ppt_x</p:attrName>
                                        </p:attrNameLst>
                                      </p:cBhvr>
                                      <p:tavLst>
                                        <p:tav tm="0">
                                          <p:val>
                                            <p:strVal val="#ppt_x"/>
                                          </p:val>
                                        </p:tav>
                                        <p:tav tm="100000">
                                          <p:val>
                                            <p:strVal val="#ppt_x"/>
                                          </p:val>
                                        </p:tav>
                                      </p:tavLst>
                                    </p:anim>
                                    <p:anim calcmode="lin" valueType="num">
                                      <p:cBhvr>
                                        <p:cTn id="61" dur="1000" fill="hold"/>
                                        <p:tgtEl>
                                          <p:spTgt spid="2052"/>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050"/>
                                        </p:tgtEl>
                                        <p:attrNameLst>
                                          <p:attrName>style.visibility</p:attrName>
                                        </p:attrNameLst>
                                      </p:cBhvr>
                                      <p:to>
                                        <p:strVal val="visible"/>
                                      </p:to>
                                    </p:set>
                                    <p:animEffect transition="in" filter="fade">
                                      <p:cBhvr>
                                        <p:cTn id="64" dur="1000"/>
                                        <p:tgtEl>
                                          <p:spTgt spid="2050"/>
                                        </p:tgtEl>
                                      </p:cBhvr>
                                    </p:animEffect>
                                    <p:anim calcmode="lin" valueType="num">
                                      <p:cBhvr>
                                        <p:cTn id="65" dur="1000" fill="hold"/>
                                        <p:tgtEl>
                                          <p:spTgt spid="2050"/>
                                        </p:tgtEl>
                                        <p:attrNameLst>
                                          <p:attrName>ppt_x</p:attrName>
                                        </p:attrNameLst>
                                      </p:cBhvr>
                                      <p:tavLst>
                                        <p:tav tm="0">
                                          <p:val>
                                            <p:strVal val="#ppt_x"/>
                                          </p:val>
                                        </p:tav>
                                        <p:tav tm="100000">
                                          <p:val>
                                            <p:strVal val="#ppt_x"/>
                                          </p:val>
                                        </p:tav>
                                      </p:tavLst>
                                    </p:anim>
                                    <p:anim calcmode="lin" valueType="num">
                                      <p:cBhvr>
                                        <p:cTn id="6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2056"/>
                                        </p:tgtEl>
                                        <p:attrNameLst>
                                          <p:attrName>style.visibility</p:attrName>
                                        </p:attrNameLst>
                                      </p:cBhvr>
                                      <p:to>
                                        <p:strVal val="visible"/>
                                      </p:to>
                                    </p:set>
                                    <p:animEffect transition="in" filter="wipe(down)">
                                      <p:cBhvr>
                                        <p:cTn id="71" dur="500"/>
                                        <p:tgtEl>
                                          <p:spTgt spid="2056"/>
                                        </p:tgtEl>
                                      </p:cBhvr>
                                    </p:animEffect>
                                  </p:childTnLst>
                                </p:cTn>
                              </p:par>
                              <p:par>
                                <p:cTn id="72" presetID="22" presetClass="entr" presetSubtype="4" fill="hold" nodeType="withEffect">
                                  <p:stCondLst>
                                    <p:cond delay="0"/>
                                  </p:stCondLst>
                                  <p:childTnLst>
                                    <p:set>
                                      <p:cBhvr>
                                        <p:cTn id="73" dur="1" fill="hold">
                                          <p:stCondLst>
                                            <p:cond delay="0"/>
                                          </p:stCondLst>
                                        </p:cTn>
                                        <p:tgtEl>
                                          <p:spTgt spid="2054"/>
                                        </p:tgtEl>
                                        <p:attrNameLst>
                                          <p:attrName>style.visibility</p:attrName>
                                        </p:attrNameLst>
                                      </p:cBhvr>
                                      <p:to>
                                        <p:strVal val="visible"/>
                                      </p:to>
                                    </p:set>
                                    <p:animEffect transition="in" filter="wipe(down)">
                                      <p:cBhvr>
                                        <p:cTn id="74" dur="500"/>
                                        <p:tgtEl>
                                          <p:spTgt spid="205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5" grpId="0"/>
      <p:bldP spid="30" grpId="0"/>
      <p:bldP spid="40"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95628" y="1403260"/>
            <a:ext cx="2127139" cy="646331"/>
          </a:xfrm>
          <a:prstGeom prst="rect">
            <a:avLst/>
          </a:prstGeom>
        </p:spPr>
        <p:txBody>
          <a:bodyPr wrap="square">
            <a:spAutoFit/>
          </a:bodyPr>
          <a:lstStyle/>
          <a:p>
            <a:r>
              <a:rPr lang="es-MX" b="1" u="sng"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Factor </a:t>
            </a:r>
            <a:endPar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endParaRPr>
          </a:p>
          <a:p>
            <a:r>
              <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de </a:t>
            </a:r>
            <a:r>
              <a:rPr lang="es-MX" b="1" u="sng"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Impacto</a:t>
            </a:r>
            <a:endParaRPr lang="es-MX" dirty="0"/>
          </a:p>
        </p:txBody>
      </p:sp>
      <p:sp>
        <p:nvSpPr>
          <p:cNvPr id="6" name="Rectángulo 5"/>
          <p:cNvSpPr/>
          <p:nvPr/>
        </p:nvSpPr>
        <p:spPr>
          <a:xfrm>
            <a:off x="1600292" y="1403260"/>
            <a:ext cx="3762164" cy="1477328"/>
          </a:xfrm>
          <a:prstGeom prst="rect">
            <a:avLst/>
          </a:prstGeom>
        </p:spPr>
        <p:txBody>
          <a:bodyPr wrap="square">
            <a:spAutoFit/>
          </a:bodyPr>
          <a:lstStyle/>
          <a:p>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Citas totales en un año dado a todos los trabajos publicados en los últimos 2 años, divididos por el número total de artículos y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reseñas</a:t>
            </a:r>
            <a:endParaRPr lang="es-MX" dirty="0"/>
          </a:p>
        </p:txBody>
      </p:sp>
      <p:sp>
        <p:nvSpPr>
          <p:cNvPr id="7" name="CuadroTexto 6"/>
          <p:cNvSpPr txBox="1"/>
          <p:nvPr/>
        </p:nvSpPr>
        <p:spPr>
          <a:xfrm>
            <a:off x="5200110" y="260648"/>
            <a:ext cx="1152128" cy="646331"/>
          </a:xfrm>
          <a:prstGeom prst="rect">
            <a:avLst/>
          </a:prstGeom>
          <a:noFill/>
        </p:spPr>
        <p:txBody>
          <a:bodyPr wrap="square" rtlCol="0">
            <a:spAutoFit/>
          </a:bodyPr>
          <a:lstStyle/>
          <a:p>
            <a:pPr algn="ctr"/>
            <a:r>
              <a:rPr lang="es-MX" dirty="0" smtClean="0"/>
              <a:t>Ventana de tiempo</a:t>
            </a:r>
          </a:p>
        </p:txBody>
      </p:sp>
      <p:sp>
        <p:nvSpPr>
          <p:cNvPr id="8" name="Rectángulo 7"/>
          <p:cNvSpPr/>
          <p:nvPr/>
        </p:nvSpPr>
        <p:spPr>
          <a:xfrm>
            <a:off x="5447729" y="1675563"/>
            <a:ext cx="1062372" cy="369332"/>
          </a:xfrm>
          <a:prstGeom prst="rect">
            <a:avLst/>
          </a:prstGeom>
        </p:spPr>
        <p:txBody>
          <a:bodyPr wrap="square">
            <a:spAutoFit/>
          </a:bodyPr>
          <a:lstStyle/>
          <a:p>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2 años</a:t>
            </a:r>
            <a:endParaRPr lang="es-MX" dirty="0"/>
          </a:p>
        </p:txBody>
      </p:sp>
      <p:sp>
        <p:nvSpPr>
          <p:cNvPr id="9" name="CuadroTexto 8"/>
          <p:cNvSpPr txBox="1"/>
          <p:nvPr/>
        </p:nvSpPr>
        <p:spPr>
          <a:xfrm>
            <a:off x="7810146" y="516456"/>
            <a:ext cx="1152128" cy="369332"/>
          </a:xfrm>
          <a:prstGeom prst="rect">
            <a:avLst/>
          </a:prstGeom>
          <a:noFill/>
        </p:spPr>
        <p:txBody>
          <a:bodyPr wrap="square" rtlCol="0">
            <a:spAutoFit/>
          </a:bodyPr>
          <a:lstStyle/>
          <a:p>
            <a:pPr algn="ctr"/>
            <a:r>
              <a:rPr lang="es-MX" dirty="0" smtClean="0"/>
              <a:t>Productor</a:t>
            </a:r>
          </a:p>
        </p:txBody>
      </p:sp>
      <p:sp>
        <p:nvSpPr>
          <p:cNvPr id="10" name="CuadroTexto 9"/>
          <p:cNvSpPr txBox="1"/>
          <p:nvPr/>
        </p:nvSpPr>
        <p:spPr>
          <a:xfrm>
            <a:off x="6307006" y="516456"/>
            <a:ext cx="1642919" cy="369332"/>
          </a:xfrm>
          <a:prstGeom prst="rect">
            <a:avLst/>
          </a:prstGeom>
          <a:noFill/>
        </p:spPr>
        <p:txBody>
          <a:bodyPr wrap="square" rtlCol="0">
            <a:spAutoFit/>
          </a:bodyPr>
          <a:lstStyle/>
          <a:p>
            <a:pPr algn="ctr"/>
            <a:r>
              <a:rPr lang="es-MX" dirty="0" smtClean="0"/>
              <a:t>Actualización</a:t>
            </a:r>
          </a:p>
        </p:txBody>
      </p:sp>
      <p:sp>
        <p:nvSpPr>
          <p:cNvPr id="11" name="Rectángulo 10"/>
          <p:cNvSpPr/>
          <p:nvPr/>
        </p:nvSpPr>
        <p:spPr>
          <a:xfrm>
            <a:off x="6506690" y="1577102"/>
            <a:ext cx="1062372" cy="646331"/>
          </a:xfrm>
          <a:prstGeom prst="rect">
            <a:avLst/>
          </a:prstGeom>
        </p:spPr>
        <p:txBody>
          <a:bodyPr wrap="square">
            <a:spAutoFit/>
          </a:bodyPr>
          <a:lstStyle/>
          <a:p>
            <a:pPr algn="ct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Anual</a:t>
            </a:r>
          </a:p>
          <a:p>
            <a:pPr algn="ctr"/>
            <a:r>
              <a:rPr lang="es-MX" dirty="0" smtClean="0">
                <a:solidFill>
                  <a:srgbClr val="2F5496"/>
                </a:solidFill>
                <a:latin typeface="Trebuchet MS" panose="020B0603020202020204" pitchFamily="34" charset="0"/>
                <a:cs typeface="Times" panose="02020603050405020304" pitchFamily="18" charset="0"/>
              </a:rPr>
              <a:t>(junio)</a:t>
            </a:r>
            <a:endParaRPr lang="es-MX" dirty="0"/>
          </a:p>
        </p:txBody>
      </p:sp>
      <p:sp>
        <p:nvSpPr>
          <p:cNvPr id="12" name="Rectángulo 11"/>
          <p:cNvSpPr/>
          <p:nvPr/>
        </p:nvSpPr>
        <p:spPr>
          <a:xfrm>
            <a:off x="7654335" y="1568759"/>
            <a:ext cx="1470284" cy="646331"/>
          </a:xfrm>
          <a:prstGeom prst="rect">
            <a:avLst/>
          </a:prstGeom>
        </p:spPr>
        <p:txBody>
          <a:bodyPr wrap="square">
            <a:spAutoFit/>
          </a:bodyPr>
          <a:lstStyle/>
          <a:p>
            <a:pPr algn="ctr"/>
            <a:r>
              <a:rPr lang="es-MX" dirty="0" err="1"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WoS</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 CLARIVATE</a:t>
            </a:r>
            <a:endParaRPr lang="es-MX" dirty="0"/>
          </a:p>
        </p:txBody>
      </p:sp>
      <p:sp>
        <p:nvSpPr>
          <p:cNvPr id="13" name="CuadroTexto 12"/>
          <p:cNvSpPr txBox="1"/>
          <p:nvPr/>
        </p:nvSpPr>
        <p:spPr>
          <a:xfrm>
            <a:off x="1603703" y="2907936"/>
            <a:ext cx="7539208" cy="646331"/>
          </a:xfrm>
          <a:prstGeom prst="rect">
            <a:avLst/>
          </a:prstGeom>
          <a:noFill/>
        </p:spPr>
        <p:txBody>
          <a:bodyPr wrap="square" rtlCol="0">
            <a:spAutoFit/>
          </a:bodyPr>
          <a:lstStyle/>
          <a:p>
            <a:r>
              <a:rPr lang="es-MX" b="1" dirty="0" smtClean="0"/>
              <a:t>CONTRAS</a:t>
            </a:r>
            <a:r>
              <a:rPr lang="es-MX" dirty="0" smtClean="0"/>
              <a:t>: la ventada de 2 años es demasiado corta para la mayoría de revistas/disciplinas</a:t>
            </a:r>
            <a:endParaRPr lang="es-MX" dirty="0"/>
          </a:p>
        </p:txBody>
      </p:sp>
      <p:sp>
        <p:nvSpPr>
          <p:cNvPr id="14" name="Rectángulo 13"/>
          <p:cNvSpPr/>
          <p:nvPr/>
        </p:nvSpPr>
        <p:spPr>
          <a:xfrm>
            <a:off x="171511" y="4398091"/>
            <a:ext cx="2127139" cy="923330"/>
          </a:xfrm>
          <a:prstGeom prst="rect">
            <a:avLst/>
          </a:prstGeom>
        </p:spPr>
        <p:txBody>
          <a:bodyPr wrap="square">
            <a:spAutoFit/>
          </a:bodyPr>
          <a:lstStyle/>
          <a:p>
            <a:r>
              <a:rPr lang="es-MX" b="1" u="sng"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Factor </a:t>
            </a:r>
            <a:endPar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endParaRPr>
          </a:p>
          <a:p>
            <a:r>
              <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de Impacto</a:t>
            </a:r>
          </a:p>
          <a:p>
            <a:r>
              <a:rPr lang="es-MX" b="1" u="sng" dirty="0" smtClean="0">
                <a:solidFill>
                  <a:srgbClr val="2F5496"/>
                </a:solidFill>
                <a:latin typeface="Trebuchet MS" panose="020B0603020202020204" pitchFamily="34" charset="0"/>
                <a:cs typeface="Times" panose="02020603050405020304" pitchFamily="18" charset="0"/>
              </a:rPr>
              <a:t>(5 años)</a:t>
            </a:r>
            <a:endParaRPr lang="es-MX" dirty="0"/>
          </a:p>
        </p:txBody>
      </p:sp>
      <p:sp>
        <p:nvSpPr>
          <p:cNvPr id="15" name="Rectángulo 14"/>
          <p:cNvSpPr/>
          <p:nvPr/>
        </p:nvSpPr>
        <p:spPr>
          <a:xfrm>
            <a:off x="5423613" y="4398091"/>
            <a:ext cx="1062372" cy="369332"/>
          </a:xfrm>
          <a:prstGeom prst="rect">
            <a:avLst/>
          </a:prstGeom>
        </p:spPr>
        <p:txBody>
          <a:bodyPr wrap="square">
            <a:spAutoFit/>
          </a:bodyPr>
          <a:lstStyle/>
          <a:p>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5 años</a:t>
            </a:r>
            <a:endParaRPr lang="es-MX" dirty="0"/>
          </a:p>
        </p:txBody>
      </p:sp>
      <p:sp>
        <p:nvSpPr>
          <p:cNvPr id="16" name="CuadroTexto 15"/>
          <p:cNvSpPr txBox="1"/>
          <p:nvPr/>
        </p:nvSpPr>
        <p:spPr>
          <a:xfrm>
            <a:off x="1524675" y="5284895"/>
            <a:ext cx="7539208" cy="646331"/>
          </a:xfrm>
          <a:prstGeom prst="rect">
            <a:avLst/>
          </a:prstGeom>
          <a:noFill/>
        </p:spPr>
        <p:txBody>
          <a:bodyPr wrap="square" rtlCol="0">
            <a:spAutoFit/>
          </a:bodyPr>
          <a:lstStyle/>
          <a:p>
            <a:r>
              <a:rPr lang="es-MX" b="1" dirty="0" smtClean="0"/>
              <a:t>PROS</a:t>
            </a:r>
            <a:r>
              <a:rPr lang="es-MX" dirty="0" smtClean="0"/>
              <a:t>: la ventana de 5 años conviene a las áreas en las que el ciclo de citación es largo (como las ciencias sociales)</a:t>
            </a:r>
            <a:endParaRPr lang="es-MX" dirty="0"/>
          </a:p>
        </p:txBody>
      </p:sp>
      <p:sp>
        <p:nvSpPr>
          <p:cNvPr id="17" name="Rectángulo 16"/>
          <p:cNvSpPr/>
          <p:nvPr/>
        </p:nvSpPr>
        <p:spPr>
          <a:xfrm>
            <a:off x="6451016" y="4278306"/>
            <a:ext cx="1062372" cy="646331"/>
          </a:xfrm>
          <a:prstGeom prst="rect">
            <a:avLst/>
          </a:prstGeom>
        </p:spPr>
        <p:txBody>
          <a:bodyPr wrap="square">
            <a:spAutoFit/>
          </a:bodyPr>
          <a:lstStyle/>
          <a:p>
            <a:pPr algn="ct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Anual</a:t>
            </a:r>
          </a:p>
          <a:p>
            <a:pPr algn="ctr"/>
            <a:r>
              <a:rPr lang="es-MX" dirty="0" smtClean="0">
                <a:solidFill>
                  <a:srgbClr val="2F5496"/>
                </a:solidFill>
                <a:latin typeface="Trebuchet MS" panose="020B0603020202020204" pitchFamily="34" charset="0"/>
                <a:cs typeface="Times" panose="02020603050405020304" pitchFamily="18" charset="0"/>
              </a:rPr>
              <a:t>(junio)</a:t>
            </a:r>
            <a:endParaRPr lang="es-MX" dirty="0"/>
          </a:p>
        </p:txBody>
      </p:sp>
      <p:sp>
        <p:nvSpPr>
          <p:cNvPr id="18" name="Rectángulo 17"/>
          <p:cNvSpPr/>
          <p:nvPr/>
        </p:nvSpPr>
        <p:spPr>
          <a:xfrm>
            <a:off x="7593599" y="4351924"/>
            <a:ext cx="1470284" cy="646331"/>
          </a:xfrm>
          <a:prstGeom prst="rect">
            <a:avLst/>
          </a:prstGeom>
        </p:spPr>
        <p:txBody>
          <a:bodyPr wrap="square">
            <a:spAutoFit/>
          </a:bodyPr>
          <a:lstStyle/>
          <a:p>
            <a:pPr algn="ct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WoS</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CLARIVATE</a:t>
            </a:r>
            <a:endParaRPr lang="es-MX" dirty="0"/>
          </a:p>
        </p:txBody>
      </p:sp>
    </p:spTree>
    <p:extLst>
      <p:ext uri="{BB962C8B-B14F-4D97-AF65-F5344CB8AC3E}">
        <p14:creationId xmlns:p14="http://schemas.microsoft.com/office/powerpoint/2010/main" val="25318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13275" y="1334596"/>
            <a:ext cx="1490729" cy="369332"/>
          </a:xfrm>
          <a:prstGeom prst="rect">
            <a:avLst/>
          </a:prstGeom>
        </p:spPr>
        <p:txBody>
          <a:bodyPr wrap="square">
            <a:spAutoFit/>
          </a:bodyPr>
          <a:lstStyle/>
          <a:p>
            <a:r>
              <a:rPr lang="es-MX" b="1" u="sng" dirty="0" err="1"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CiteScore</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endParaRPr lang="es-MX" dirty="0"/>
          </a:p>
        </p:txBody>
      </p:sp>
      <p:sp>
        <p:nvSpPr>
          <p:cNvPr id="7" name="Rectángulo 6"/>
          <p:cNvSpPr/>
          <p:nvPr/>
        </p:nvSpPr>
        <p:spPr>
          <a:xfrm>
            <a:off x="1504004" y="986882"/>
            <a:ext cx="3528392" cy="1754326"/>
          </a:xfrm>
          <a:prstGeom prst="rect">
            <a:avLst/>
          </a:prstGeom>
        </p:spPr>
        <p:txBody>
          <a:bodyPr wrap="square">
            <a:spAutoFit/>
          </a:bodyPr>
          <a:lstStyle/>
          <a:p>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Citas totales en un año dado a todos los documentos publicados en los últimos 3 años dividido por el número total de documentos publicados en los últimos 3 años. </a:t>
            </a:r>
          </a:p>
        </p:txBody>
      </p:sp>
      <p:sp>
        <p:nvSpPr>
          <p:cNvPr id="8" name="CuadroTexto 7"/>
          <p:cNvSpPr txBox="1"/>
          <p:nvPr/>
        </p:nvSpPr>
        <p:spPr>
          <a:xfrm>
            <a:off x="5289498" y="58314"/>
            <a:ext cx="1152128" cy="646331"/>
          </a:xfrm>
          <a:prstGeom prst="rect">
            <a:avLst/>
          </a:prstGeom>
          <a:noFill/>
        </p:spPr>
        <p:txBody>
          <a:bodyPr wrap="square" rtlCol="0">
            <a:spAutoFit/>
          </a:bodyPr>
          <a:lstStyle/>
          <a:p>
            <a:pPr algn="ctr"/>
            <a:r>
              <a:rPr lang="es-MX" dirty="0" smtClean="0"/>
              <a:t>Ventana de tiempo</a:t>
            </a:r>
          </a:p>
        </p:txBody>
      </p:sp>
      <p:sp>
        <p:nvSpPr>
          <p:cNvPr id="9" name="Rectángulo 8"/>
          <p:cNvSpPr/>
          <p:nvPr/>
        </p:nvSpPr>
        <p:spPr>
          <a:xfrm>
            <a:off x="5519657" y="1376302"/>
            <a:ext cx="1062372" cy="369332"/>
          </a:xfrm>
          <a:prstGeom prst="rect">
            <a:avLst/>
          </a:prstGeom>
        </p:spPr>
        <p:txBody>
          <a:bodyPr wrap="square">
            <a:spAutoFit/>
          </a:bodyPr>
          <a:lstStyle/>
          <a:p>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3 años</a:t>
            </a:r>
            <a:endParaRPr lang="es-MX" dirty="0"/>
          </a:p>
        </p:txBody>
      </p:sp>
      <p:sp>
        <p:nvSpPr>
          <p:cNvPr id="10" name="CuadroTexto 9"/>
          <p:cNvSpPr txBox="1"/>
          <p:nvPr/>
        </p:nvSpPr>
        <p:spPr>
          <a:xfrm>
            <a:off x="7899534" y="314122"/>
            <a:ext cx="1152128" cy="369332"/>
          </a:xfrm>
          <a:prstGeom prst="rect">
            <a:avLst/>
          </a:prstGeom>
          <a:noFill/>
        </p:spPr>
        <p:txBody>
          <a:bodyPr wrap="square" rtlCol="0">
            <a:spAutoFit/>
          </a:bodyPr>
          <a:lstStyle/>
          <a:p>
            <a:pPr algn="ctr"/>
            <a:r>
              <a:rPr lang="es-MX" dirty="0" smtClean="0"/>
              <a:t>Productor</a:t>
            </a:r>
          </a:p>
        </p:txBody>
      </p:sp>
      <p:sp>
        <p:nvSpPr>
          <p:cNvPr id="11" name="CuadroTexto 10"/>
          <p:cNvSpPr txBox="1"/>
          <p:nvPr/>
        </p:nvSpPr>
        <p:spPr>
          <a:xfrm>
            <a:off x="6396394" y="314122"/>
            <a:ext cx="1642919" cy="369332"/>
          </a:xfrm>
          <a:prstGeom prst="rect">
            <a:avLst/>
          </a:prstGeom>
          <a:noFill/>
        </p:spPr>
        <p:txBody>
          <a:bodyPr wrap="square" rtlCol="0">
            <a:spAutoFit/>
          </a:bodyPr>
          <a:lstStyle/>
          <a:p>
            <a:pPr algn="ctr"/>
            <a:r>
              <a:rPr lang="es-MX" dirty="0" smtClean="0"/>
              <a:t>Actualización</a:t>
            </a:r>
          </a:p>
        </p:txBody>
      </p:sp>
      <p:sp>
        <p:nvSpPr>
          <p:cNvPr id="12" name="Rectángulo 11"/>
          <p:cNvSpPr/>
          <p:nvPr/>
        </p:nvSpPr>
        <p:spPr>
          <a:xfrm>
            <a:off x="6565796" y="1376302"/>
            <a:ext cx="1062372" cy="369332"/>
          </a:xfrm>
          <a:prstGeom prst="rect">
            <a:avLst/>
          </a:prstGeom>
        </p:spPr>
        <p:txBody>
          <a:bodyPr wrap="square">
            <a:spAutoFit/>
          </a:bodyPr>
          <a:lstStyle/>
          <a:p>
            <a:pPr algn="ct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mensual</a:t>
            </a:r>
            <a:endParaRPr lang="es-MX" dirty="0"/>
          </a:p>
        </p:txBody>
      </p:sp>
      <p:sp>
        <p:nvSpPr>
          <p:cNvPr id="13" name="Rectángulo 12"/>
          <p:cNvSpPr/>
          <p:nvPr/>
        </p:nvSpPr>
        <p:spPr>
          <a:xfrm>
            <a:off x="7760126" y="1384774"/>
            <a:ext cx="1470284" cy="646331"/>
          </a:xfrm>
          <a:prstGeom prst="rect">
            <a:avLst/>
          </a:prstGeom>
        </p:spPr>
        <p:txBody>
          <a:bodyPr wrap="square">
            <a:spAutoFit/>
          </a:bodyPr>
          <a:lstStyle/>
          <a:p>
            <a:pPr algn="ctr"/>
            <a:r>
              <a:rPr lang="es-MX" dirty="0" err="1"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Scopus</a:t>
            </a:r>
            <a:endPar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endParaRPr>
          </a:p>
          <a:p>
            <a:pPr algn="ctr"/>
            <a:r>
              <a:rPr lang="es-MX" dirty="0" smtClean="0">
                <a:solidFill>
                  <a:srgbClr val="2F5496"/>
                </a:solidFill>
                <a:latin typeface="Trebuchet MS" panose="020B0603020202020204" pitchFamily="34" charset="0"/>
                <a:cs typeface="Times" panose="02020603050405020304" pitchFamily="18" charset="0"/>
              </a:rPr>
              <a:t>ELSEVIER</a:t>
            </a:r>
            <a:endParaRPr lang="es-MX" dirty="0"/>
          </a:p>
        </p:txBody>
      </p:sp>
      <p:sp>
        <p:nvSpPr>
          <p:cNvPr id="14" name="Rectángulo 13"/>
          <p:cNvSpPr/>
          <p:nvPr/>
        </p:nvSpPr>
        <p:spPr>
          <a:xfrm>
            <a:off x="1504004" y="2765756"/>
            <a:ext cx="7134916" cy="646331"/>
          </a:xfrm>
          <a:prstGeom prst="rect">
            <a:avLst/>
          </a:prstGeom>
        </p:spPr>
        <p:txBody>
          <a:bodyPr wrap="square">
            <a:spAutoFit/>
          </a:bodyPr>
          <a:lstStyle/>
          <a:p>
            <a:r>
              <a:rPr lang="es-MX" b="1" dirty="0">
                <a:latin typeface="Trebuchet MS" panose="020B0603020202020204" pitchFamily="34" charset="0"/>
                <a:ea typeface="Times New Roman" panose="02020603050405020304" pitchFamily="18" charset="0"/>
                <a:cs typeface="Times" panose="02020603050405020304" pitchFamily="18" charset="0"/>
              </a:rPr>
              <a:t>PROS</a:t>
            </a:r>
            <a:r>
              <a:rPr lang="es-MX" dirty="0">
                <a:latin typeface="Trebuchet MS" panose="020B0603020202020204" pitchFamily="34" charset="0"/>
                <a:ea typeface="Times New Roman" panose="02020603050405020304" pitchFamily="18" charset="0"/>
                <a:cs typeface="Times" panose="02020603050405020304" pitchFamily="18" charset="0"/>
              </a:rPr>
              <a:t>: No intenta clasificar y limitar por tipo de </a:t>
            </a:r>
            <a:r>
              <a:rPr lang="es-MX" dirty="0" smtClean="0">
                <a:latin typeface="Trebuchet MS" panose="020B0603020202020204" pitchFamily="34" charset="0"/>
                <a:ea typeface="Times New Roman" panose="02020603050405020304" pitchFamily="18" charset="0"/>
                <a:cs typeface="Times" panose="02020603050405020304" pitchFamily="18" charset="0"/>
              </a:rPr>
              <a:t>artículo</a:t>
            </a:r>
          </a:p>
          <a:p>
            <a:r>
              <a:rPr lang="es-MX" dirty="0">
                <a:latin typeface="Trebuchet MS" panose="020B0603020202020204" pitchFamily="34" charset="0"/>
                <a:ea typeface="Times New Roman" panose="02020603050405020304" pitchFamily="18" charset="0"/>
                <a:cs typeface="Times" panose="02020603050405020304" pitchFamily="18" charset="0"/>
              </a:rPr>
              <a:t> </a:t>
            </a:r>
            <a:r>
              <a:rPr lang="es-MX" dirty="0" smtClean="0">
                <a:latin typeface="Trebuchet MS" panose="020B0603020202020204" pitchFamily="34" charset="0"/>
                <a:ea typeface="Times New Roman" panose="02020603050405020304" pitchFamily="18" charset="0"/>
                <a:cs typeface="Times" panose="02020603050405020304" pitchFamily="18" charset="0"/>
              </a:rPr>
              <a:t>         Recurso libre</a:t>
            </a:r>
            <a:endParaRPr lang="es-MX" dirty="0">
              <a:latin typeface="Trebuchet MS" panose="020B0603020202020204" pitchFamily="34" charset="0"/>
              <a:ea typeface="Times New Roman" panose="02020603050405020304" pitchFamily="18" charset="0"/>
              <a:cs typeface="Times" panose="02020603050405020304" pitchFamily="18" charset="0"/>
            </a:endParaRPr>
          </a:p>
        </p:txBody>
      </p:sp>
      <p:sp>
        <p:nvSpPr>
          <p:cNvPr id="16" name="Rectángulo 15"/>
          <p:cNvSpPr/>
          <p:nvPr/>
        </p:nvSpPr>
        <p:spPr>
          <a:xfrm>
            <a:off x="0" y="4807439"/>
            <a:ext cx="1999265" cy="646331"/>
          </a:xfrm>
          <a:prstGeom prst="rect">
            <a:avLst/>
          </a:prstGeom>
        </p:spPr>
        <p:txBody>
          <a:bodyPr wrap="none">
            <a:spAutoFit/>
          </a:bodyPr>
          <a:lstStyle/>
          <a:p>
            <a:r>
              <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Impacto </a:t>
            </a:r>
            <a:r>
              <a:rPr lang="es-MX" b="1" u="sng"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por </a:t>
            </a:r>
            <a:endPar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endParaRPr>
          </a:p>
          <a:p>
            <a:r>
              <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Publicación </a:t>
            </a:r>
            <a:r>
              <a:rPr lang="es-MX" b="1" u="sng"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(IPP</a:t>
            </a:r>
            <a:r>
              <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a:t>
            </a:r>
            <a:endParaRPr lang="es-MX" dirty="0"/>
          </a:p>
        </p:txBody>
      </p:sp>
      <p:sp>
        <p:nvSpPr>
          <p:cNvPr id="17" name="Rectángulo 16"/>
          <p:cNvSpPr/>
          <p:nvPr/>
        </p:nvSpPr>
        <p:spPr>
          <a:xfrm>
            <a:off x="1974682" y="4411227"/>
            <a:ext cx="3096780" cy="1754326"/>
          </a:xfrm>
          <a:prstGeom prst="rect">
            <a:avLst/>
          </a:prstGeom>
        </p:spPr>
        <p:txBody>
          <a:bodyPr wrap="square">
            <a:spAutoFit/>
          </a:bodyPr>
          <a:lstStyle/>
          <a:p>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Como el Factor </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de Impacto con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estas diferencias: 3 </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años de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ventana; </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incluye sólo citas a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documentos </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clasificados como artículo,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conferencia </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o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revisión</a:t>
            </a:r>
            <a:endParaRPr lang="es-MX" dirty="0"/>
          </a:p>
        </p:txBody>
      </p:sp>
      <p:sp>
        <p:nvSpPr>
          <p:cNvPr id="18" name="Rectángulo 17"/>
          <p:cNvSpPr/>
          <p:nvPr/>
        </p:nvSpPr>
        <p:spPr>
          <a:xfrm>
            <a:off x="7569589" y="4373928"/>
            <a:ext cx="1470284" cy="2585323"/>
          </a:xfrm>
          <a:prstGeom prst="rect">
            <a:avLst/>
          </a:prstGeom>
        </p:spPr>
        <p:txBody>
          <a:bodyPr wrap="square">
            <a:spAutoFit/>
          </a:bodyPr>
          <a:lstStyle/>
          <a:p>
            <a:pPr algn="ct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Centre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for</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Science</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and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Technology</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Studies</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CWTS) Univ. </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de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Leiden + </a:t>
            </a:r>
            <a:r>
              <a:rPr lang="es-MX" dirty="0" err="1"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Scopus</a:t>
            </a:r>
            <a:endPar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endParaRPr>
          </a:p>
          <a:p>
            <a:pPr algn="ctr"/>
            <a:r>
              <a:rPr lang="es-MX" dirty="0" smtClean="0">
                <a:solidFill>
                  <a:srgbClr val="2F5496"/>
                </a:solidFill>
                <a:latin typeface="Trebuchet MS" panose="020B0603020202020204" pitchFamily="34" charset="0"/>
                <a:cs typeface="Times" panose="02020603050405020304" pitchFamily="18" charset="0"/>
              </a:rPr>
              <a:t>ELSEVIER</a:t>
            </a:r>
            <a:endParaRPr lang="es-MX" dirty="0"/>
          </a:p>
        </p:txBody>
      </p:sp>
      <p:sp>
        <p:nvSpPr>
          <p:cNvPr id="19" name="Rectángulo 18"/>
          <p:cNvSpPr/>
          <p:nvPr/>
        </p:nvSpPr>
        <p:spPr>
          <a:xfrm>
            <a:off x="5366248" y="4913992"/>
            <a:ext cx="1062372" cy="369332"/>
          </a:xfrm>
          <a:prstGeom prst="rect">
            <a:avLst/>
          </a:prstGeom>
        </p:spPr>
        <p:txBody>
          <a:bodyPr wrap="square">
            <a:spAutoFit/>
          </a:bodyPr>
          <a:lstStyle/>
          <a:p>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3 años</a:t>
            </a:r>
            <a:endParaRPr lang="es-MX" dirty="0"/>
          </a:p>
        </p:txBody>
      </p:sp>
      <p:sp>
        <p:nvSpPr>
          <p:cNvPr id="20" name="Rectángulo 19"/>
          <p:cNvSpPr/>
          <p:nvPr/>
        </p:nvSpPr>
        <p:spPr>
          <a:xfrm>
            <a:off x="6482653" y="4747068"/>
            <a:ext cx="1062372" cy="646331"/>
          </a:xfrm>
          <a:prstGeom prst="rect">
            <a:avLst/>
          </a:prstGeom>
        </p:spPr>
        <p:txBody>
          <a:bodyPr wrap="square">
            <a:spAutoFit/>
          </a:bodyPr>
          <a:lstStyle/>
          <a:p>
            <a:pPr algn="ct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Anual</a:t>
            </a:r>
          </a:p>
          <a:p>
            <a:pPr algn="ctr"/>
            <a:r>
              <a:rPr lang="es-MX" dirty="0" smtClean="0">
                <a:solidFill>
                  <a:srgbClr val="2F5496"/>
                </a:solidFill>
                <a:latin typeface="Trebuchet MS" panose="020B0603020202020204" pitchFamily="34" charset="0"/>
                <a:cs typeface="Times" panose="02020603050405020304" pitchFamily="18" charset="0"/>
              </a:rPr>
              <a:t>(junio)</a:t>
            </a:r>
            <a:endParaRPr lang="es-MX" dirty="0"/>
          </a:p>
        </p:txBody>
      </p:sp>
      <p:sp>
        <p:nvSpPr>
          <p:cNvPr id="21" name="Rectángulo 20"/>
          <p:cNvSpPr/>
          <p:nvPr/>
        </p:nvSpPr>
        <p:spPr>
          <a:xfrm>
            <a:off x="1334828" y="6211669"/>
            <a:ext cx="6488582" cy="646331"/>
          </a:xfrm>
          <a:prstGeom prst="rect">
            <a:avLst/>
          </a:prstGeom>
        </p:spPr>
        <p:txBody>
          <a:bodyPr wrap="square">
            <a:spAutoFit/>
          </a:bodyPr>
          <a:lstStyle/>
          <a:p>
            <a:r>
              <a:rPr lang="es-MX" b="1" dirty="0">
                <a:latin typeface="Trebuchet MS" panose="020B0603020202020204" pitchFamily="34" charset="0"/>
                <a:ea typeface="Times New Roman" panose="02020603050405020304" pitchFamily="18" charset="0"/>
                <a:cs typeface="Times" panose="02020603050405020304" pitchFamily="18" charset="0"/>
              </a:rPr>
              <a:t>CONTRAS</a:t>
            </a:r>
            <a:r>
              <a:rPr lang="es-MX" dirty="0">
                <a:latin typeface="Trebuchet MS" panose="020B0603020202020204" pitchFamily="34" charset="0"/>
                <a:ea typeface="Times New Roman" panose="02020603050405020304" pitchFamily="18" charset="0"/>
                <a:cs typeface="Times" panose="02020603050405020304" pitchFamily="18" charset="0"/>
              </a:rPr>
              <a:t>: </a:t>
            </a:r>
            <a:r>
              <a:rPr lang="es-MX" dirty="0" smtClean="0">
                <a:latin typeface="Trebuchet MS" panose="020B0603020202020204" pitchFamily="34" charset="0"/>
                <a:ea typeface="Times New Roman" panose="02020603050405020304" pitchFamily="18" charset="0"/>
                <a:cs typeface="Times" panose="02020603050405020304" pitchFamily="18" charset="0"/>
              </a:rPr>
              <a:t>como con el FI, </a:t>
            </a:r>
            <a:r>
              <a:rPr lang="es-MX" dirty="0">
                <a:latin typeface="Trebuchet MS" panose="020B0603020202020204" pitchFamily="34" charset="0"/>
                <a:ea typeface="Times New Roman" panose="02020603050405020304" pitchFamily="18" charset="0"/>
                <a:cs typeface="Times" panose="02020603050405020304" pitchFamily="18" charset="0"/>
              </a:rPr>
              <a:t>definir el tipo de </a:t>
            </a:r>
            <a:r>
              <a:rPr lang="es-MX" dirty="0" smtClean="0">
                <a:latin typeface="Trebuchet MS" panose="020B0603020202020204" pitchFamily="34" charset="0"/>
                <a:ea typeface="Times New Roman" panose="02020603050405020304" pitchFamily="18" charset="0"/>
                <a:cs typeface="Times" panose="02020603050405020304" pitchFamily="18" charset="0"/>
              </a:rPr>
              <a:t>artículo</a:t>
            </a:r>
          </a:p>
          <a:p>
            <a:r>
              <a:rPr lang="es-MX" dirty="0" smtClean="0">
                <a:latin typeface="Trebuchet MS" panose="020B0603020202020204" pitchFamily="34" charset="0"/>
                <a:ea typeface="Times New Roman" panose="02020603050405020304" pitchFamily="18" charset="0"/>
                <a:cs typeface="Times" panose="02020603050405020304" pitchFamily="18" charset="0"/>
              </a:rPr>
              <a:t>correcto es problemático</a:t>
            </a:r>
            <a:endParaRPr lang="es-MX" dirty="0"/>
          </a:p>
        </p:txBody>
      </p:sp>
    </p:spTree>
    <p:extLst>
      <p:ext uri="{BB962C8B-B14F-4D97-AF65-F5344CB8AC3E}">
        <p14:creationId xmlns:p14="http://schemas.microsoft.com/office/powerpoint/2010/main" val="143954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2813475"/>
            <a:ext cx="2555776" cy="646331"/>
          </a:xfrm>
          <a:prstGeom prst="rect">
            <a:avLst/>
          </a:prstGeom>
        </p:spPr>
        <p:txBody>
          <a:bodyPr wrap="square">
            <a:spAutoFit/>
          </a:bodyPr>
          <a:lstStyle/>
          <a:p>
            <a:r>
              <a:rPr lang="es-MX" b="1" u="sng"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Impacto Normalizado </a:t>
            </a:r>
            <a:endPar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endParaRPr>
          </a:p>
          <a:p>
            <a:r>
              <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por </a:t>
            </a:r>
            <a:r>
              <a:rPr lang="es-MX" b="1" u="sng"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documento (SNIP)</a:t>
            </a:r>
            <a:endParaRPr lang="es-MX" dirty="0"/>
          </a:p>
        </p:txBody>
      </p:sp>
      <p:sp>
        <p:nvSpPr>
          <p:cNvPr id="7" name="CuadroTexto 6"/>
          <p:cNvSpPr txBox="1"/>
          <p:nvPr/>
        </p:nvSpPr>
        <p:spPr>
          <a:xfrm>
            <a:off x="5145510" y="1267167"/>
            <a:ext cx="1152128" cy="646331"/>
          </a:xfrm>
          <a:prstGeom prst="rect">
            <a:avLst/>
          </a:prstGeom>
          <a:noFill/>
        </p:spPr>
        <p:txBody>
          <a:bodyPr wrap="square" rtlCol="0">
            <a:spAutoFit/>
          </a:bodyPr>
          <a:lstStyle/>
          <a:p>
            <a:pPr algn="ctr"/>
            <a:r>
              <a:rPr lang="es-MX" dirty="0" smtClean="0"/>
              <a:t>Ventana de tiempo</a:t>
            </a:r>
          </a:p>
        </p:txBody>
      </p:sp>
      <p:sp>
        <p:nvSpPr>
          <p:cNvPr id="8" name="CuadroTexto 7"/>
          <p:cNvSpPr txBox="1"/>
          <p:nvPr/>
        </p:nvSpPr>
        <p:spPr>
          <a:xfrm>
            <a:off x="7974596" y="1479012"/>
            <a:ext cx="1152128" cy="369332"/>
          </a:xfrm>
          <a:prstGeom prst="rect">
            <a:avLst/>
          </a:prstGeom>
          <a:noFill/>
        </p:spPr>
        <p:txBody>
          <a:bodyPr wrap="square" rtlCol="0">
            <a:spAutoFit/>
          </a:bodyPr>
          <a:lstStyle/>
          <a:p>
            <a:pPr algn="ctr"/>
            <a:r>
              <a:rPr lang="es-MX" dirty="0" smtClean="0"/>
              <a:t>Productor</a:t>
            </a:r>
          </a:p>
        </p:txBody>
      </p:sp>
      <p:sp>
        <p:nvSpPr>
          <p:cNvPr id="9" name="CuadroTexto 8"/>
          <p:cNvSpPr txBox="1"/>
          <p:nvPr/>
        </p:nvSpPr>
        <p:spPr>
          <a:xfrm>
            <a:off x="6351802" y="1479012"/>
            <a:ext cx="1642919" cy="369332"/>
          </a:xfrm>
          <a:prstGeom prst="rect">
            <a:avLst/>
          </a:prstGeom>
          <a:noFill/>
        </p:spPr>
        <p:txBody>
          <a:bodyPr wrap="square" rtlCol="0">
            <a:spAutoFit/>
          </a:bodyPr>
          <a:lstStyle/>
          <a:p>
            <a:pPr algn="ctr"/>
            <a:r>
              <a:rPr lang="es-MX" dirty="0" smtClean="0"/>
              <a:t>Actualización</a:t>
            </a:r>
          </a:p>
        </p:txBody>
      </p:sp>
      <p:sp>
        <p:nvSpPr>
          <p:cNvPr id="10" name="Rectángulo 9"/>
          <p:cNvSpPr/>
          <p:nvPr/>
        </p:nvSpPr>
        <p:spPr>
          <a:xfrm>
            <a:off x="2538028" y="1913498"/>
            <a:ext cx="2607482" cy="3139321"/>
          </a:xfrm>
          <a:prstGeom prst="rect">
            <a:avLst/>
          </a:prstGeom>
        </p:spPr>
        <p:txBody>
          <a:bodyPr wrap="square">
            <a:spAutoFit/>
          </a:bodyPr>
          <a:lstStyle/>
          <a:p>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Similar a IPP, pero las puntuaciones de citas se normalizan para tener en cuenta las diferencias entre los campos científicos, donde el campo está determinado por el conjunto de documentos que citan esa revista. </a:t>
            </a:r>
            <a:endParaRPr lang="es-MX" dirty="0"/>
          </a:p>
        </p:txBody>
      </p:sp>
      <p:sp>
        <p:nvSpPr>
          <p:cNvPr id="11" name="Rectángulo 10"/>
          <p:cNvSpPr/>
          <p:nvPr/>
        </p:nvSpPr>
        <p:spPr>
          <a:xfrm>
            <a:off x="5235266" y="2971091"/>
            <a:ext cx="1062372" cy="369332"/>
          </a:xfrm>
          <a:prstGeom prst="rect">
            <a:avLst/>
          </a:prstGeom>
        </p:spPr>
        <p:txBody>
          <a:bodyPr wrap="square">
            <a:spAutoFit/>
          </a:bodyPr>
          <a:lstStyle/>
          <a:p>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3 años</a:t>
            </a:r>
            <a:endParaRPr lang="es-MX" dirty="0"/>
          </a:p>
        </p:txBody>
      </p:sp>
      <p:sp>
        <p:nvSpPr>
          <p:cNvPr id="12" name="Rectángulo 11"/>
          <p:cNvSpPr/>
          <p:nvPr/>
        </p:nvSpPr>
        <p:spPr>
          <a:xfrm>
            <a:off x="6454491" y="2971091"/>
            <a:ext cx="1062372" cy="646331"/>
          </a:xfrm>
          <a:prstGeom prst="rect">
            <a:avLst/>
          </a:prstGeom>
        </p:spPr>
        <p:txBody>
          <a:bodyPr wrap="square">
            <a:spAutoFit/>
          </a:bodyPr>
          <a:lstStyle/>
          <a:p>
            <a:pPr algn="ct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Anual</a:t>
            </a:r>
          </a:p>
          <a:p>
            <a:pPr algn="ctr"/>
            <a:r>
              <a:rPr lang="es-MX" dirty="0" smtClean="0">
                <a:solidFill>
                  <a:srgbClr val="2F5496"/>
                </a:solidFill>
                <a:latin typeface="Trebuchet MS" panose="020B0603020202020204" pitchFamily="34" charset="0"/>
                <a:cs typeface="Times" panose="02020603050405020304" pitchFamily="18" charset="0"/>
              </a:rPr>
              <a:t>(junio)</a:t>
            </a:r>
            <a:endParaRPr lang="es-MX" dirty="0"/>
          </a:p>
        </p:txBody>
      </p:sp>
      <p:sp>
        <p:nvSpPr>
          <p:cNvPr id="14" name="Rectángulo 13"/>
          <p:cNvSpPr/>
          <p:nvPr/>
        </p:nvSpPr>
        <p:spPr>
          <a:xfrm>
            <a:off x="7673716" y="2467496"/>
            <a:ext cx="1470284" cy="2585323"/>
          </a:xfrm>
          <a:prstGeom prst="rect">
            <a:avLst/>
          </a:prstGeom>
        </p:spPr>
        <p:txBody>
          <a:bodyPr wrap="square">
            <a:spAutoFit/>
          </a:bodyPr>
          <a:lstStyle/>
          <a:p>
            <a:pPr algn="ct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Centre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for</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Science</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and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Technology</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Studies</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CWTS) Univ. </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de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Leiden + </a:t>
            </a:r>
            <a:r>
              <a:rPr lang="es-MX" dirty="0" err="1"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Scopus</a:t>
            </a:r>
            <a:endPar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endParaRPr>
          </a:p>
          <a:p>
            <a:pPr algn="ctr"/>
            <a:r>
              <a:rPr lang="es-MX" dirty="0" smtClean="0">
                <a:solidFill>
                  <a:srgbClr val="2F5496"/>
                </a:solidFill>
                <a:latin typeface="Trebuchet MS" panose="020B0603020202020204" pitchFamily="34" charset="0"/>
                <a:cs typeface="Times" panose="02020603050405020304" pitchFamily="18" charset="0"/>
              </a:rPr>
              <a:t>ELSEVIER</a:t>
            </a:r>
            <a:endParaRPr lang="es-MX" dirty="0"/>
          </a:p>
        </p:txBody>
      </p:sp>
      <p:sp>
        <p:nvSpPr>
          <p:cNvPr id="15" name="Rectángulo 14"/>
          <p:cNvSpPr/>
          <p:nvPr/>
        </p:nvSpPr>
        <p:spPr>
          <a:xfrm>
            <a:off x="2401627" y="5202994"/>
            <a:ext cx="4572000" cy="646331"/>
          </a:xfrm>
          <a:prstGeom prst="rect">
            <a:avLst/>
          </a:prstGeom>
        </p:spPr>
        <p:txBody>
          <a:bodyPr>
            <a:spAutoFit/>
          </a:bodyPr>
          <a:lstStyle/>
          <a:p>
            <a:r>
              <a:rPr lang="es-MX" b="1" dirty="0">
                <a:latin typeface="Trebuchet MS" panose="020B0603020202020204" pitchFamily="34" charset="0"/>
                <a:ea typeface="Times New Roman" panose="02020603050405020304" pitchFamily="18" charset="0"/>
                <a:cs typeface="Times" panose="02020603050405020304" pitchFamily="18" charset="0"/>
              </a:rPr>
              <a:t>CONTRAS</a:t>
            </a:r>
            <a:r>
              <a:rPr lang="es-MX" dirty="0">
                <a:latin typeface="Trebuchet MS" panose="020B0603020202020204" pitchFamily="34" charset="0"/>
                <a:ea typeface="Times New Roman" panose="02020603050405020304" pitchFamily="18" charset="0"/>
                <a:cs typeface="Times" panose="02020603050405020304" pitchFamily="18" charset="0"/>
              </a:rPr>
              <a:t>: La normalización hace que el indicador sea menos transparente. </a:t>
            </a:r>
            <a:endParaRPr lang="es-MX" dirty="0"/>
          </a:p>
        </p:txBody>
      </p:sp>
    </p:spTree>
    <p:extLst>
      <p:ext uri="{BB962C8B-B14F-4D97-AF65-F5344CB8AC3E}">
        <p14:creationId xmlns:p14="http://schemas.microsoft.com/office/powerpoint/2010/main" val="45137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4707142" y="202738"/>
            <a:ext cx="1152128" cy="646331"/>
          </a:xfrm>
          <a:prstGeom prst="rect">
            <a:avLst/>
          </a:prstGeom>
          <a:noFill/>
        </p:spPr>
        <p:txBody>
          <a:bodyPr wrap="square" rtlCol="0">
            <a:spAutoFit/>
          </a:bodyPr>
          <a:lstStyle/>
          <a:p>
            <a:pPr algn="ctr"/>
            <a:r>
              <a:rPr lang="es-MX" dirty="0" smtClean="0"/>
              <a:t>Ventana de tiempo</a:t>
            </a:r>
          </a:p>
        </p:txBody>
      </p:sp>
      <p:sp>
        <p:nvSpPr>
          <p:cNvPr id="7" name="CuadroTexto 6"/>
          <p:cNvSpPr txBox="1"/>
          <p:nvPr/>
        </p:nvSpPr>
        <p:spPr>
          <a:xfrm>
            <a:off x="7380312" y="431390"/>
            <a:ext cx="1152128" cy="369332"/>
          </a:xfrm>
          <a:prstGeom prst="rect">
            <a:avLst/>
          </a:prstGeom>
          <a:noFill/>
        </p:spPr>
        <p:txBody>
          <a:bodyPr wrap="square" rtlCol="0">
            <a:spAutoFit/>
          </a:bodyPr>
          <a:lstStyle/>
          <a:p>
            <a:pPr algn="ctr"/>
            <a:r>
              <a:rPr lang="es-MX" dirty="0" smtClean="0"/>
              <a:t>Productor</a:t>
            </a:r>
          </a:p>
        </p:txBody>
      </p:sp>
      <p:sp>
        <p:nvSpPr>
          <p:cNvPr id="8" name="CuadroTexto 7"/>
          <p:cNvSpPr txBox="1"/>
          <p:nvPr/>
        </p:nvSpPr>
        <p:spPr>
          <a:xfrm>
            <a:off x="5757518" y="431390"/>
            <a:ext cx="1642919" cy="369332"/>
          </a:xfrm>
          <a:prstGeom prst="rect">
            <a:avLst/>
          </a:prstGeom>
          <a:noFill/>
        </p:spPr>
        <p:txBody>
          <a:bodyPr wrap="square" rtlCol="0">
            <a:spAutoFit/>
          </a:bodyPr>
          <a:lstStyle/>
          <a:p>
            <a:pPr algn="ctr"/>
            <a:r>
              <a:rPr lang="es-MX" dirty="0" smtClean="0"/>
              <a:t>Actualización</a:t>
            </a:r>
          </a:p>
        </p:txBody>
      </p:sp>
      <p:sp>
        <p:nvSpPr>
          <p:cNvPr id="9" name="Rectángulo 8"/>
          <p:cNvSpPr/>
          <p:nvPr/>
        </p:nvSpPr>
        <p:spPr>
          <a:xfrm>
            <a:off x="92344" y="1188741"/>
            <a:ext cx="1027845" cy="369332"/>
          </a:xfrm>
          <a:prstGeom prst="rect">
            <a:avLst/>
          </a:prstGeom>
        </p:spPr>
        <p:txBody>
          <a:bodyPr wrap="none">
            <a:spAutoFit/>
          </a:bodyPr>
          <a:lstStyle/>
          <a:p>
            <a:r>
              <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H-</a:t>
            </a:r>
            <a:r>
              <a:rPr lang="es-MX" b="1" u="sng" dirty="0" err="1"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index</a:t>
            </a:r>
            <a:endParaRPr lang="es-MX" dirty="0"/>
          </a:p>
        </p:txBody>
      </p:sp>
      <p:sp>
        <p:nvSpPr>
          <p:cNvPr id="10" name="Rectángulo 9"/>
          <p:cNvSpPr/>
          <p:nvPr/>
        </p:nvSpPr>
        <p:spPr>
          <a:xfrm>
            <a:off x="1330697" y="776534"/>
            <a:ext cx="3096344" cy="2031325"/>
          </a:xfrm>
          <a:prstGeom prst="rect">
            <a:avLst/>
          </a:prstGeom>
        </p:spPr>
        <p:txBody>
          <a:bodyPr wrap="square">
            <a:spAutoFit/>
          </a:bodyPr>
          <a:lstStyle/>
          <a:p>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Una medida de la cantidad y </a:t>
            </a:r>
            <a:r>
              <a:rPr lang="es-MX" dirty="0">
                <a:solidFill>
                  <a:srgbClr val="2F5597"/>
                </a:solidFill>
                <a:latin typeface="Trebuchet MS" panose="020B0603020202020204" pitchFamily="34" charset="0"/>
                <a:ea typeface="Times New Roman" panose="02020603050405020304" pitchFamily="18" charset="0"/>
                <a:cs typeface="Times" panose="02020603050405020304" pitchFamily="18" charset="0"/>
              </a:rPr>
              <a:t>el desempeño de un autor individual. Un autor con un índice de h habrá publicado h artículos, cada uno de los cuales ha sido citado por lo menos h veces. </a:t>
            </a:r>
            <a:endParaRPr lang="es-MX" dirty="0"/>
          </a:p>
        </p:txBody>
      </p:sp>
      <p:sp>
        <p:nvSpPr>
          <p:cNvPr id="11" name="Rectángulo 10"/>
          <p:cNvSpPr/>
          <p:nvPr/>
        </p:nvSpPr>
        <p:spPr>
          <a:xfrm>
            <a:off x="1344924" y="2803335"/>
            <a:ext cx="5760640" cy="923330"/>
          </a:xfrm>
          <a:prstGeom prst="rect">
            <a:avLst/>
          </a:prstGeom>
        </p:spPr>
        <p:txBody>
          <a:bodyPr wrap="square">
            <a:spAutoFit/>
          </a:bodyPr>
          <a:lstStyle/>
          <a:p>
            <a:r>
              <a:rPr lang="es-MX" b="1" dirty="0">
                <a:latin typeface="Trebuchet MS" panose="020B0603020202020204" pitchFamily="34" charset="0"/>
                <a:ea typeface="Times New Roman" panose="02020603050405020304" pitchFamily="18" charset="0"/>
                <a:cs typeface="Times" panose="02020603050405020304" pitchFamily="18" charset="0"/>
              </a:rPr>
              <a:t>PROS</a:t>
            </a:r>
            <a:r>
              <a:rPr lang="es-MX" dirty="0">
                <a:latin typeface="Trebuchet MS" panose="020B0603020202020204" pitchFamily="34" charset="0"/>
                <a:ea typeface="Times New Roman" panose="02020603050405020304" pitchFamily="18" charset="0"/>
                <a:cs typeface="Times" panose="02020603050405020304" pitchFamily="18" charset="0"/>
              </a:rPr>
              <a:t>: Mide el rendimiento profesional; no está influenciado por valores atípicos (documentos altamente citados). </a:t>
            </a:r>
            <a:endParaRPr lang="es-MX" dirty="0"/>
          </a:p>
        </p:txBody>
      </p:sp>
      <p:sp>
        <p:nvSpPr>
          <p:cNvPr id="12" name="Rectángulo 11"/>
          <p:cNvSpPr/>
          <p:nvPr/>
        </p:nvSpPr>
        <p:spPr>
          <a:xfrm>
            <a:off x="1294416" y="3742907"/>
            <a:ext cx="6675244" cy="923330"/>
          </a:xfrm>
          <a:prstGeom prst="rect">
            <a:avLst/>
          </a:prstGeom>
        </p:spPr>
        <p:txBody>
          <a:bodyPr wrap="square">
            <a:spAutoFit/>
          </a:bodyPr>
          <a:lstStyle/>
          <a:p>
            <a:r>
              <a:rPr lang="es-MX" b="1" dirty="0">
                <a:latin typeface="Trebuchet MS" panose="020B0603020202020204" pitchFamily="34" charset="0"/>
                <a:ea typeface="Times New Roman" panose="02020603050405020304" pitchFamily="18" charset="0"/>
                <a:cs typeface="Times" panose="02020603050405020304" pitchFamily="18" charset="0"/>
              </a:rPr>
              <a:t>CONTRAS</a:t>
            </a:r>
            <a:r>
              <a:rPr lang="es-MX" dirty="0">
                <a:latin typeface="Trebuchet MS" panose="020B0603020202020204" pitchFamily="34" charset="0"/>
                <a:ea typeface="Times New Roman" panose="02020603050405020304" pitchFamily="18" charset="0"/>
                <a:cs typeface="Times" panose="02020603050405020304" pitchFamily="18" charset="0"/>
              </a:rPr>
              <a:t>: Dependiente del campo; </a:t>
            </a:r>
            <a:r>
              <a:rPr lang="es-MX" dirty="0" smtClean="0">
                <a:latin typeface="Trebuchet MS" panose="020B0603020202020204" pitchFamily="34" charset="0"/>
                <a:ea typeface="Times New Roman" panose="02020603050405020304" pitchFamily="18" charset="0"/>
                <a:cs typeface="Times" panose="02020603050405020304" pitchFamily="18" charset="0"/>
              </a:rPr>
              <a:t>aumenta </a:t>
            </a:r>
            <a:r>
              <a:rPr lang="es-MX" dirty="0">
                <a:latin typeface="Trebuchet MS" panose="020B0603020202020204" pitchFamily="34" charset="0"/>
                <a:ea typeface="Times New Roman" panose="02020603050405020304" pitchFamily="18" charset="0"/>
                <a:cs typeface="Times" panose="02020603050405020304" pitchFamily="18" charset="0"/>
              </a:rPr>
              <a:t>con la edad y productividad del autor; sensible a la </a:t>
            </a:r>
            <a:r>
              <a:rPr lang="es-MX" dirty="0" err="1">
                <a:latin typeface="Trebuchet MS" panose="020B0603020202020204" pitchFamily="34" charset="0"/>
                <a:ea typeface="Times New Roman" panose="02020603050405020304" pitchFamily="18" charset="0"/>
                <a:cs typeface="Times" panose="02020603050405020304" pitchFamily="18" charset="0"/>
              </a:rPr>
              <a:t>autocitación</a:t>
            </a:r>
            <a:r>
              <a:rPr lang="es-MX" dirty="0">
                <a:latin typeface="Trebuchet MS" panose="020B0603020202020204" pitchFamily="34" charset="0"/>
                <a:ea typeface="Times New Roman" panose="02020603050405020304" pitchFamily="18" charset="0"/>
                <a:cs typeface="Times" panose="02020603050405020304" pitchFamily="18" charset="0"/>
              </a:rPr>
              <a:t> y a la manipulación, especialmente en Google </a:t>
            </a:r>
            <a:r>
              <a:rPr lang="es-MX" dirty="0" err="1">
                <a:latin typeface="Trebuchet MS" panose="020B0603020202020204" pitchFamily="34" charset="0"/>
                <a:ea typeface="Times New Roman" panose="02020603050405020304" pitchFamily="18" charset="0"/>
                <a:cs typeface="Times" panose="02020603050405020304" pitchFamily="18" charset="0"/>
              </a:rPr>
              <a:t>Scholar</a:t>
            </a:r>
            <a:r>
              <a:rPr lang="es-MX" dirty="0">
                <a:latin typeface="Trebuchet MS" panose="020B0603020202020204" pitchFamily="34" charset="0"/>
                <a:ea typeface="Times New Roman" panose="02020603050405020304" pitchFamily="18" charset="0"/>
                <a:cs typeface="Times" panose="02020603050405020304" pitchFamily="18" charset="0"/>
              </a:rPr>
              <a:t>. </a:t>
            </a:r>
            <a:endParaRPr lang="es-MX" dirty="0"/>
          </a:p>
        </p:txBody>
      </p:sp>
      <p:sp>
        <p:nvSpPr>
          <p:cNvPr id="13" name="Rectángulo 12"/>
          <p:cNvSpPr/>
          <p:nvPr/>
        </p:nvSpPr>
        <p:spPr>
          <a:xfrm>
            <a:off x="7487816" y="776534"/>
            <a:ext cx="1656184" cy="2585323"/>
          </a:xfrm>
          <a:prstGeom prst="rect">
            <a:avLst/>
          </a:prstGeom>
        </p:spPr>
        <p:txBody>
          <a:bodyPr wrap="square">
            <a:spAutoFit/>
          </a:bodyPr>
          <a:lstStyle/>
          <a:p>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concebido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por J. </a:t>
            </a:r>
            <a:r>
              <a:rPr lang="es-MX" b="1" dirty="0" err="1"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Hirsch</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p>
          <a:p>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aplicado por muchas </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fuentes calculan los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para </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los autores individuales</a:t>
            </a:r>
            <a:endParaRPr lang="es-MX" dirty="0"/>
          </a:p>
        </p:txBody>
      </p:sp>
      <p:sp>
        <p:nvSpPr>
          <p:cNvPr id="14" name="Rectángulo 13"/>
          <p:cNvSpPr/>
          <p:nvPr/>
        </p:nvSpPr>
        <p:spPr>
          <a:xfrm>
            <a:off x="57002" y="5041004"/>
            <a:ext cx="561372" cy="369332"/>
          </a:xfrm>
          <a:prstGeom prst="rect">
            <a:avLst/>
          </a:prstGeom>
        </p:spPr>
        <p:txBody>
          <a:bodyPr wrap="none">
            <a:spAutoFit/>
          </a:bodyPr>
          <a:lstStyle/>
          <a:p>
            <a:r>
              <a:rPr lang="es-MX" b="1" u="sng" dirty="0">
                <a:solidFill>
                  <a:srgbClr val="2F5496"/>
                </a:solidFill>
                <a:latin typeface="Trebuchet MS" panose="020B0603020202020204" pitchFamily="34" charset="0"/>
                <a:ea typeface="Times New Roman" panose="02020603050405020304" pitchFamily="18" charset="0"/>
                <a:cs typeface="Arial" panose="020B0604020202020204" pitchFamily="34" charset="0"/>
              </a:rPr>
              <a:t>H-5</a:t>
            </a:r>
            <a:endParaRPr lang="es-MX" dirty="0"/>
          </a:p>
        </p:txBody>
      </p:sp>
      <p:sp>
        <p:nvSpPr>
          <p:cNvPr id="15" name="Rectángulo 14"/>
          <p:cNvSpPr/>
          <p:nvPr/>
        </p:nvSpPr>
        <p:spPr>
          <a:xfrm>
            <a:off x="1199578" y="4902805"/>
            <a:ext cx="3507564" cy="923330"/>
          </a:xfrm>
          <a:prstGeom prst="rect">
            <a:avLst/>
          </a:prstGeom>
        </p:spPr>
        <p:txBody>
          <a:bodyPr wrap="square">
            <a:spAutoFit/>
          </a:bodyPr>
          <a:lstStyle/>
          <a:p>
            <a:r>
              <a:rPr lang="es-MX" dirty="0">
                <a:solidFill>
                  <a:srgbClr val="2F5496"/>
                </a:solidFill>
                <a:latin typeface="Trebuchet MS" panose="020B0603020202020204" pitchFamily="34" charset="0"/>
                <a:ea typeface="Times New Roman" panose="02020603050405020304" pitchFamily="18" charset="0"/>
                <a:cs typeface="Arial" panose="020B0604020202020204" pitchFamily="34" charset="0"/>
              </a:rPr>
              <a:t>Variación del índice h que se limita a los artículos publicados en los últimos 5 años</a:t>
            </a:r>
            <a:endParaRPr lang="es-MX" dirty="0"/>
          </a:p>
        </p:txBody>
      </p:sp>
      <p:sp>
        <p:nvSpPr>
          <p:cNvPr id="16" name="Rectángulo 15"/>
          <p:cNvSpPr/>
          <p:nvPr/>
        </p:nvSpPr>
        <p:spPr>
          <a:xfrm>
            <a:off x="5071240" y="5018741"/>
            <a:ext cx="840295" cy="369332"/>
          </a:xfrm>
          <a:prstGeom prst="rect">
            <a:avLst/>
          </a:prstGeom>
        </p:spPr>
        <p:txBody>
          <a:bodyPr wrap="none">
            <a:spAutoFit/>
          </a:bodyPr>
          <a:lstStyle/>
          <a:p>
            <a:r>
              <a:rPr lang="es-MX" dirty="0">
                <a:solidFill>
                  <a:srgbClr val="2F5496"/>
                </a:solidFill>
                <a:latin typeface="Trebuchet MS" panose="020B0603020202020204" pitchFamily="34" charset="0"/>
                <a:ea typeface="Times New Roman" panose="02020603050405020304" pitchFamily="18" charset="0"/>
                <a:cs typeface="Arial" panose="020B0604020202020204" pitchFamily="34" charset="0"/>
              </a:rPr>
              <a:t>5 años</a:t>
            </a:r>
            <a:endParaRPr lang="es-MX" dirty="0"/>
          </a:p>
        </p:txBody>
      </p:sp>
      <p:sp>
        <p:nvSpPr>
          <p:cNvPr id="17" name="Rectángulo 16"/>
          <p:cNvSpPr/>
          <p:nvPr/>
        </p:nvSpPr>
        <p:spPr>
          <a:xfrm>
            <a:off x="6126162" y="5018741"/>
            <a:ext cx="907621" cy="646331"/>
          </a:xfrm>
          <a:prstGeom prst="rect">
            <a:avLst/>
          </a:prstGeom>
        </p:spPr>
        <p:txBody>
          <a:bodyPr wrap="none">
            <a:spAutoFit/>
          </a:bodyPr>
          <a:lstStyle/>
          <a:p>
            <a:pPr algn="ctr"/>
            <a:r>
              <a:rPr lang="es-MX" dirty="0" smtClean="0">
                <a:solidFill>
                  <a:srgbClr val="2F5496"/>
                </a:solidFill>
                <a:latin typeface="Trebuchet MS" panose="020B0603020202020204" pitchFamily="34" charset="0"/>
                <a:ea typeface="Times New Roman" panose="02020603050405020304" pitchFamily="18" charset="0"/>
                <a:cs typeface="Arial" panose="020B0604020202020204" pitchFamily="34" charset="0"/>
              </a:rPr>
              <a:t>Anual</a:t>
            </a:r>
          </a:p>
          <a:p>
            <a:pPr algn="ctr"/>
            <a:r>
              <a:rPr lang="es-MX" dirty="0" smtClean="0">
                <a:solidFill>
                  <a:srgbClr val="2F5496"/>
                </a:solidFill>
                <a:latin typeface="Trebuchet MS" panose="020B0603020202020204" pitchFamily="34" charset="0"/>
                <a:cs typeface="Arial" panose="020B0604020202020204" pitchFamily="34" charset="0"/>
              </a:rPr>
              <a:t>(Junio)</a:t>
            </a:r>
            <a:endParaRPr lang="es-MX" dirty="0"/>
          </a:p>
        </p:txBody>
      </p:sp>
      <p:sp>
        <p:nvSpPr>
          <p:cNvPr id="18" name="Rectángulo 17"/>
          <p:cNvSpPr/>
          <p:nvPr/>
        </p:nvSpPr>
        <p:spPr>
          <a:xfrm>
            <a:off x="7487816" y="5064907"/>
            <a:ext cx="1306768" cy="646331"/>
          </a:xfrm>
          <a:prstGeom prst="rect">
            <a:avLst/>
          </a:prstGeom>
        </p:spPr>
        <p:txBody>
          <a:bodyPr wrap="none">
            <a:spAutoFit/>
          </a:bodyPr>
          <a:lstStyle/>
          <a:p>
            <a:r>
              <a:rPr lang="es-MX" dirty="0" smtClean="0">
                <a:solidFill>
                  <a:srgbClr val="2F5496"/>
                </a:solidFill>
                <a:latin typeface="Trebuchet MS" panose="020B0603020202020204" pitchFamily="34" charset="0"/>
                <a:ea typeface="Times New Roman" panose="02020603050405020304" pitchFamily="18" charset="0"/>
                <a:cs typeface="Arial" panose="020B0604020202020204" pitchFamily="34" charset="0"/>
              </a:rPr>
              <a:t> </a:t>
            </a:r>
            <a:r>
              <a:rPr lang="es-MX" dirty="0">
                <a:solidFill>
                  <a:srgbClr val="2F5496"/>
                </a:solidFill>
                <a:latin typeface="Trebuchet MS" panose="020B0603020202020204" pitchFamily="34" charset="0"/>
                <a:ea typeface="Times New Roman" panose="02020603050405020304" pitchFamily="18" charset="0"/>
                <a:cs typeface="Arial" panose="020B0604020202020204" pitchFamily="34" charset="0"/>
              </a:rPr>
              <a:t>Google </a:t>
            </a:r>
            <a:endParaRPr lang="es-MX" dirty="0" smtClean="0">
              <a:solidFill>
                <a:srgbClr val="2F5496"/>
              </a:solidFill>
              <a:latin typeface="Trebuchet MS" panose="020B0603020202020204" pitchFamily="34" charset="0"/>
              <a:ea typeface="Times New Roman" panose="02020603050405020304" pitchFamily="18" charset="0"/>
              <a:cs typeface="Arial" panose="020B0604020202020204" pitchFamily="34" charset="0"/>
            </a:endParaRPr>
          </a:p>
          <a:p>
            <a:r>
              <a:rPr lang="es-MX" dirty="0" smtClean="0">
                <a:solidFill>
                  <a:srgbClr val="2F5496"/>
                </a:solidFill>
                <a:latin typeface="Trebuchet MS" panose="020B0603020202020204" pitchFamily="34" charset="0"/>
                <a:ea typeface="Times New Roman" panose="02020603050405020304" pitchFamily="18" charset="0"/>
                <a:cs typeface="Arial" panose="020B0604020202020204" pitchFamily="34" charset="0"/>
              </a:rPr>
              <a:t>Académico</a:t>
            </a:r>
            <a:endParaRPr lang="es-MX" dirty="0"/>
          </a:p>
        </p:txBody>
      </p:sp>
      <p:sp>
        <p:nvSpPr>
          <p:cNvPr id="19" name="Rectángulo 18"/>
          <p:cNvSpPr/>
          <p:nvPr/>
        </p:nvSpPr>
        <p:spPr>
          <a:xfrm>
            <a:off x="1176967" y="5687428"/>
            <a:ext cx="8628839" cy="923330"/>
          </a:xfrm>
          <a:prstGeom prst="rect">
            <a:avLst/>
          </a:prstGeom>
        </p:spPr>
        <p:txBody>
          <a:bodyPr wrap="square">
            <a:spAutoFit/>
          </a:bodyPr>
          <a:lstStyle/>
          <a:p>
            <a:r>
              <a:rPr lang="es-MX" b="1" dirty="0" smtClean="0">
                <a:latin typeface="Trebuchet MS" panose="020B0603020202020204" pitchFamily="34" charset="0"/>
                <a:ea typeface="Times New Roman" panose="02020603050405020304" pitchFamily="18" charset="0"/>
                <a:cs typeface="Arial" panose="020B0604020202020204" pitchFamily="34" charset="0"/>
              </a:rPr>
              <a:t>PROS</a:t>
            </a:r>
            <a:r>
              <a:rPr lang="es-MX" dirty="0">
                <a:latin typeface="Trebuchet MS" panose="020B0603020202020204" pitchFamily="34" charset="0"/>
                <a:ea typeface="Times New Roman" panose="02020603050405020304" pitchFamily="18" charset="0"/>
                <a:cs typeface="Arial" panose="020B0604020202020204" pitchFamily="34" charset="0"/>
              </a:rPr>
              <a:t>: Permite comparar autores jóvenes con autores de mayor </a:t>
            </a:r>
            <a:r>
              <a:rPr lang="es-MX" dirty="0" smtClean="0">
                <a:latin typeface="Trebuchet MS" panose="020B0603020202020204" pitchFamily="34" charset="0"/>
                <a:ea typeface="Times New Roman" panose="02020603050405020304" pitchFamily="18" charset="0"/>
                <a:cs typeface="Arial" panose="020B0604020202020204" pitchFamily="34" charset="0"/>
              </a:rPr>
              <a:t>edad</a:t>
            </a:r>
          </a:p>
          <a:p>
            <a:r>
              <a:rPr lang="es-MX" b="1" dirty="0" smtClean="0">
                <a:latin typeface="Trebuchet MS" panose="020B0603020202020204" pitchFamily="34" charset="0"/>
                <a:ea typeface="Times New Roman" panose="02020603050405020304" pitchFamily="18" charset="0"/>
                <a:cs typeface="Arial" panose="020B0604020202020204" pitchFamily="34" charset="0"/>
              </a:rPr>
              <a:t>CONTRAS</a:t>
            </a:r>
            <a:r>
              <a:rPr lang="es-MX" dirty="0">
                <a:latin typeface="Trebuchet MS" panose="020B0603020202020204" pitchFamily="34" charset="0"/>
                <a:ea typeface="Times New Roman" panose="02020603050405020304" pitchFamily="18" charset="0"/>
                <a:cs typeface="Arial" panose="020B0604020202020204" pitchFamily="34" charset="0"/>
              </a:rPr>
              <a:t>: </a:t>
            </a:r>
            <a:r>
              <a:rPr lang="es-MX" dirty="0" smtClean="0">
                <a:latin typeface="Trebuchet MS" panose="020B0603020202020204" pitchFamily="34" charset="0"/>
                <a:ea typeface="Times New Roman" panose="02020603050405020304" pitchFamily="18" charset="0"/>
                <a:cs typeface="Arial" panose="020B0604020202020204" pitchFamily="34" charset="0"/>
              </a:rPr>
              <a:t>Sensible </a:t>
            </a:r>
            <a:r>
              <a:rPr lang="es-MX" dirty="0">
                <a:latin typeface="Trebuchet MS" panose="020B0603020202020204" pitchFamily="34" charset="0"/>
                <a:ea typeface="Times New Roman" panose="02020603050405020304" pitchFamily="18" charset="0"/>
                <a:cs typeface="Arial" panose="020B0604020202020204" pitchFamily="34" charset="0"/>
              </a:rPr>
              <a:t>a la </a:t>
            </a:r>
            <a:r>
              <a:rPr lang="es-MX" dirty="0" err="1">
                <a:latin typeface="Trebuchet MS" panose="020B0603020202020204" pitchFamily="34" charset="0"/>
                <a:ea typeface="Times New Roman" panose="02020603050405020304" pitchFamily="18" charset="0"/>
                <a:cs typeface="Arial" panose="020B0604020202020204" pitchFamily="34" charset="0"/>
              </a:rPr>
              <a:t>autocitación</a:t>
            </a:r>
            <a:r>
              <a:rPr lang="es-MX" dirty="0">
                <a:latin typeface="Trebuchet MS" panose="020B0603020202020204" pitchFamily="34" charset="0"/>
                <a:ea typeface="Times New Roman" panose="02020603050405020304" pitchFamily="18" charset="0"/>
                <a:cs typeface="Arial" panose="020B0604020202020204" pitchFamily="34" charset="0"/>
              </a:rPr>
              <a:t> y a la </a:t>
            </a:r>
            <a:r>
              <a:rPr lang="es-MX" dirty="0" smtClean="0">
                <a:latin typeface="Trebuchet MS" panose="020B0603020202020204" pitchFamily="34" charset="0"/>
                <a:ea typeface="Times New Roman" panose="02020603050405020304" pitchFamily="18" charset="0"/>
                <a:cs typeface="Arial" panose="020B0604020202020204" pitchFamily="34" charset="0"/>
              </a:rPr>
              <a:t>manipulación</a:t>
            </a:r>
          </a:p>
          <a:p>
            <a:r>
              <a:rPr lang="es-MX" dirty="0" smtClean="0">
                <a:latin typeface="Trebuchet MS" panose="020B0603020202020204" pitchFamily="34" charset="0"/>
                <a:ea typeface="Times New Roman" panose="02020603050405020304" pitchFamily="18" charset="0"/>
                <a:cs typeface="Arial" panose="020B0604020202020204" pitchFamily="34" charset="0"/>
              </a:rPr>
              <a:t>Para </a:t>
            </a:r>
            <a:r>
              <a:rPr lang="es-MX" dirty="0">
                <a:latin typeface="Trebuchet MS" panose="020B0603020202020204" pitchFamily="34" charset="0"/>
                <a:ea typeface="Times New Roman" panose="02020603050405020304" pitchFamily="18" charset="0"/>
                <a:cs typeface="Arial" panose="020B0604020202020204" pitchFamily="34" charset="0"/>
              </a:rPr>
              <a:t>las revistas, </a:t>
            </a:r>
            <a:r>
              <a:rPr lang="es-MX" dirty="0" smtClean="0">
                <a:latin typeface="Trebuchet MS" panose="020B0603020202020204" pitchFamily="34" charset="0"/>
                <a:ea typeface="Times New Roman" panose="02020603050405020304" pitchFamily="18" charset="0"/>
                <a:cs typeface="Arial" panose="020B0604020202020204" pitchFamily="34" charset="0"/>
              </a:rPr>
              <a:t>está sesgado </a:t>
            </a:r>
            <a:r>
              <a:rPr lang="es-MX" dirty="0">
                <a:latin typeface="Trebuchet MS" panose="020B0603020202020204" pitchFamily="34" charset="0"/>
                <a:ea typeface="Times New Roman" panose="02020603050405020304" pitchFamily="18" charset="0"/>
                <a:cs typeface="Arial" panose="020B0604020202020204" pitchFamily="34" charset="0"/>
              </a:rPr>
              <a:t>hacia las revistas más grandes. </a:t>
            </a:r>
            <a:endParaRPr lang="es-MX" dirty="0"/>
          </a:p>
        </p:txBody>
      </p:sp>
    </p:spTree>
    <p:extLst>
      <p:ext uri="{BB962C8B-B14F-4D97-AF65-F5344CB8AC3E}">
        <p14:creationId xmlns:p14="http://schemas.microsoft.com/office/powerpoint/2010/main" val="381513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8437" y="404965"/>
            <a:ext cx="4572000" cy="646331"/>
          </a:xfrm>
          <a:prstGeom prst="rect">
            <a:avLst/>
          </a:prstGeom>
        </p:spPr>
        <p:txBody>
          <a:bodyPr>
            <a:spAutoFit/>
          </a:bodyPr>
          <a:lstStyle/>
          <a:p>
            <a:r>
              <a:rPr lang="es-MX" b="1" u="sng" dirty="0" err="1" smtClean="0">
                <a:solidFill>
                  <a:srgbClr val="2F5597"/>
                </a:solidFill>
                <a:latin typeface="Trebuchet MS" panose="020B0603020202020204" pitchFamily="34" charset="0"/>
                <a:ea typeface="Times New Roman" panose="02020603050405020304" pitchFamily="18" charset="0"/>
                <a:cs typeface="Times" panose="02020603050405020304" pitchFamily="18" charset="0"/>
              </a:rPr>
              <a:t>Relative</a:t>
            </a:r>
            <a:r>
              <a:rPr lang="es-MX" b="1" u="sng" dirty="0" smtClean="0">
                <a:solidFill>
                  <a:srgbClr val="2F5597"/>
                </a:solidFill>
                <a:latin typeface="Trebuchet MS" panose="020B0603020202020204" pitchFamily="34" charset="0"/>
                <a:ea typeface="Times New Roman" panose="02020603050405020304" pitchFamily="18" charset="0"/>
                <a:cs typeface="Times" panose="02020603050405020304" pitchFamily="18" charset="0"/>
              </a:rPr>
              <a:t> </a:t>
            </a:r>
            <a:r>
              <a:rPr lang="es-MX" b="1" u="sng" dirty="0" err="1">
                <a:solidFill>
                  <a:srgbClr val="2F5597"/>
                </a:solidFill>
                <a:latin typeface="Trebuchet MS" panose="020B0603020202020204" pitchFamily="34" charset="0"/>
                <a:ea typeface="Times New Roman" panose="02020603050405020304" pitchFamily="18" charset="0"/>
                <a:cs typeface="Times" panose="02020603050405020304" pitchFamily="18" charset="0"/>
              </a:rPr>
              <a:t>Citation</a:t>
            </a:r>
            <a:r>
              <a:rPr lang="es-MX" b="1" u="sng" dirty="0">
                <a:solidFill>
                  <a:srgbClr val="2F5597"/>
                </a:solidFill>
                <a:latin typeface="Trebuchet MS" panose="020B0603020202020204" pitchFamily="34" charset="0"/>
                <a:ea typeface="Times New Roman" panose="02020603050405020304" pitchFamily="18" charset="0"/>
                <a:cs typeface="Times" panose="02020603050405020304" pitchFamily="18" charset="0"/>
              </a:rPr>
              <a:t> Ratio </a:t>
            </a:r>
            <a:r>
              <a:rPr lang="es-MX" b="1" u="sng"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(RCR</a:t>
            </a:r>
            <a:r>
              <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a:t>
            </a:r>
          </a:p>
          <a:p>
            <a:r>
              <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a:t>
            </a:r>
            <a:r>
              <a:rPr lang="es-MX" b="1" u="sng" dirty="0" smtClean="0">
                <a:solidFill>
                  <a:srgbClr val="2F5597"/>
                </a:solidFill>
                <a:latin typeface="Trebuchet MS" panose="020B0603020202020204" pitchFamily="34" charset="0"/>
                <a:ea typeface="Times New Roman" panose="02020603050405020304" pitchFamily="18" charset="0"/>
                <a:cs typeface="Times" panose="02020603050405020304" pitchFamily="18" charset="0"/>
              </a:rPr>
              <a:t>Proporción </a:t>
            </a:r>
            <a:r>
              <a:rPr lang="es-MX" b="1" u="sng" dirty="0">
                <a:solidFill>
                  <a:srgbClr val="2F5597"/>
                </a:solidFill>
                <a:latin typeface="Trebuchet MS" panose="020B0603020202020204" pitchFamily="34" charset="0"/>
                <a:ea typeface="Times New Roman" panose="02020603050405020304" pitchFamily="18" charset="0"/>
                <a:cs typeface="Times" panose="02020603050405020304" pitchFamily="18" charset="0"/>
              </a:rPr>
              <a:t>Relativa de </a:t>
            </a:r>
            <a:r>
              <a:rPr lang="es-MX" b="1" u="sng" dirty="0" smtClean="0">
                <a:solidFill>
                  <a:srgbClr val="2F5597"/>
                </a:solidFill>
                <a:latin typeface="Trebuchet MS" panose="020B0603020202020204" pitchFamily="34" charset="0"/>
                <a:ea typeface="Times New Roman" panose="02020603050405020304" pitchFamily="18" charset="0"/>
                <a:cs typeface="Times" panose="02020603050405020304" pitchFamily="18" charset="0"/>
              </a:rPr>
              <a:t>Citas)</a:t>
            </a:r>
            <a:endParaRPr lang="es-MX" dirty="0"/>
          </a:p>
        </p:txBody>
      </p:sp>
      <p:sp>
        <p:nvSpPr>
          <p:cNvPr id="6" name="Rectángulo 5"/>
          <p:cNvSpPr/>
          <p:nvPr/>
        </p:nvSpPr>
        <p:spPr>
          <a:xfrm>
            <a:off x="4038038" y="476672"/>
            <a:ext cx="4572000" cy="3416320"/>
          </a:xfrm>
          <a:prstGeom prst="rect">
            <a:avLst/>
          </a:prstGeom>
        </p:spPr>
        <p:txBody>
          <a:bodyPr>
            <a:spAutoFit/>
          </a:bodyPr>
          <a:lstStyle/>
          <a:p>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Una métrica de citas normalizadas por campo para artículos utilizando la base de datos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PubMed</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del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National</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Institutes</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of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Health</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(NIH). </a:t>
            </a:r>
            <a:endPar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endParaRPr>
          </a:p>
          <a:p>
            <a:endPar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endParaRPr>
          </a:p>
          <a:p>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Un </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campo se define por las referencias en los artículos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co</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-citados con el documento de interés. Por ejemplo, si el Artículo A está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co</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-citado por los Artículos B, C y D, entonces el campo del Artículo A está definido por las referencias contenidas en los Artículos B, C y D</a:t>
            </a:r>
            <a:endParaRPr lang="es-MX" dirty="0"/>
          </a:p>
        </p:txBody>
      </p:sp>
      <p:sp>
        <p:nvSpPr>
          <p:cNvPr id="7" name="Rectángulo 6"/>
          <p:cNvSpPr/>
          <p:nvPr/>
        </p:nvSpPr>
        <p:spPr>
          <a:xfrm>
            <a:off x="357826" y="4941168"/>
            <a:ext cx="8430526" cy="1200329"/>
          </a:xfrm>
          <a:prstGeom prst="rect">
            <a:avLst/>
          </a:prstGeom>
        </p:spPr>
        <p:txBody>
          <a:bodyPr wrap="square">
            <a:spAutoFit/>
          </a:bodyPr>
          <a:lstStyle/>
          <a:p>
            <a:r>
              <a:rPr lang="es-MX" b="1" dirty="0">
                <a:latin typeface="Trebuchet MS" panose="020B0603020202020204" pitchFamily="34" charset="0"/>
                <a:ea typeface="Times New Roman" panose="02020603050405020304" pitchFamily="18" charset="0"/>
                <a:cs typeface="Times" panose="02020603050405020304" pitchFamily="18" charset="0"/>
              </a:rPr>
              <a:t>PROS</a:t>
            </a:r>
            <a:r>
              <a:rPr lang="es-MX" dirty="0">
                <a:latin typeface="Trebuchet MS" panose="020B0603020202020204" pitchFamily="34" charset="0"/>
                <a:ea typeface="Times New Roman" panose="02020603050405020304" pitchFamily="18" charset="0"/>
                <a:cs typeface="Times" panose="02020603050405020304" pitchFamily="18" charset="0"/>
              </a:rPr>
              <a:t>: Permite que cada artículo sea definido por su propia red de citación en lugar de confiar en la clasificación externa de los campos. </a:t>
            </a:r>
            <a:endParaRPr lang="es-MX" dirty="0" smtClean="0">
              <a:latin typeface="Trebuchet MS" panose="020B0603020202020204" pitchFamily="34" charset="0"/>
              <a:ea typeface="Times New Roman" panose="02020603050405020304" pitchFamily="18" charset="0"/>
              <a:cs typeface="Times" panose="02020603050405020304" pitchFamily="18" charset="0"/>
            </a:endParaRPr>
          </a:p>
          <a:p>
            <a:endParaRPr lang="es-MX" dirty="0" smtClean="0">
              <a:latin typeface="Trebuchet MS" panose="020B0603020202020204" pitchFamily="34" charset="0"/>
              <a:ea typeface="Times New Roman" panose="02020603050405020304" pitchFamily="18" charset="0"/>
              <a:cs typeface="Times" panose="02020603050405020304" pitchFamily="18" charset="0"/>
            </a:endParaRPr>
          </a:p>
          <a:p>
            <a:r>
              <a:rPr lang="es-MX" b="1" dirty="0" smtClean="0">
                <a:latin typeface="Trebuchet MS" panose="020B0603020202020204" pitchFamily="34" charset="0"/>
                <a:ea typeface="Times New Roman" panose="02020603050405020304" pitchFamily="18" charset="0"/>
                <a:cs typeface="Times" panose="02020603050405020304" pitchFamily="18" charset="0"/>
              </a:rPr>
              <a:t>CONTRAS</a:t>
            </a:r>
            <a:r>
              <a:rPr lang="es-MX" dirty="0">
                <a:latin typeface="Trebuchet MS" panose="020B0603020202020204" pitchFamily="34" charset="0"/>
                <a:ea typeface="Times New Roman" panose="02020603050405020304" pitchFamily="18" charset="0"/>
                <a:cs typeface="Times" panose="02020603050405020304" pitchFamily="18" charset="0"/>
              </a:rPr>
              <a:t>: Sensible a citas interdisciplinarias y revistas multidisciplinarias</a:t>
            </a:r>
            <a:endParaRPr lang="es-MX" dirty="0"/>
          </a:p>
        </p:txBody>
      </p:sp>
      <p:sp>
        <p:nvSpPr>
          <p:cNvPr id="8" name="Rectángulo 7"/>
          <p:cNvSpPr/>
          <p:nvPr/>
        </p:nvSpPr>
        <p:spPr>
          <a:xfrm>
            <a:off x="438218" y="4113091"/>
            <a:ext cx="7534545" cy="685059"/>
          </a:xfrm>
          <a:prstGeom prst="rect">
            <a:avLst/>
          </a:prstGeom>
        </p:spPr>
        <p:txBody>
          <a:bodyPr wrap="square">
            <a:spAutoFit/>
          </a:bodyPr>
          <a:lstStyle/>
          <a:p>
            <a:pPr>
              <a:lnSpc>
                <a:spcPct val="107000"/>
              </a:lnSpc>
              <a:spcAft>
                <a:spcPts val="1680"/>
              </a:spcAft>
            </a:pP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El </a:t>
            </a:r>
            <a:r>
              <a:rPr lang="es-MX" b="1"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RCR</a:t>
            </a:r>
            <a:r>
              <a:rPr lang="es-MX"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depende del Factor de Impacto para ponderar las revistas que figuran en las referencias. </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r>
              <a:rPr lang="en-US"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PRODUCTOR</a:t>
            </a:r>
            <a:r>
              <a:rPr lang="en-US"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NIH</a:t>
            </a:r>
            <a:endParaRPr lang="es-MX"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AutoShape 2" descr="Resultado de imagen para cocitac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26" y="1441628"/>
            <a:ext cx="3191344" cy="2393508"/>
          </a:xfrm>
          <a:prstGeom prst="rect">
            <a:avLst/>
          </a:prstGeom>
        </p:spPr>
      </p:pic>
    </p:spTree>
    <p:extLst>
      <p:ext uri="{BB962C8B-B14F-4D97-AF65-F5344CB8AC3E}">
        <p14:creationId xmlns:p14="http://schemas.microsoft.com/office/powerpoint/2010/main" val="23044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4992656" y="141418"/>
            <a:ext cx="1152128" cy="646331"/>
          </a:xfrm>
          <a:prstGeom prst="rect">
            <a:avLst/>
          </a:prstGeom>
          <a:noFill/>
        </p:spPr>
        <p:txBody>
          <a:bodyPr wrap="square" rtlCol="0">
            <a:spAutoFit/>
          </a:bodyPr>
          <a:lstStyle/>
          <a:p>
            <a:pPr algn="ctr"/>
            <a:r>
              <a:rPr lang="es-MX" dirty="0" smtClean="0"/>
              <a:t>Ventana de tiempo</a:t>
            </a:r>
          </a:p>
        </p:txBody>
      </p:sp>
      <p:sp>
        <p:nvSpPr>
          <p:cNvPr id="7" name="CuadroTexto 6"/>
          <p:cNvSpPr txBox="1"/>
          <p:nvPr/>
        </p:nvSpPr>
        <p:spPr>
          <a:xfrm>
            <a:off x="7706163" y="418417"/>
            <a:ext cx="1152128" cy="369332"/>
          </a:xfrm>
          <a:prstGeom prst="rect">
            <a:avLst/>
          </a:prstGeom>
          <a:noFill/>
        </p:spPr>
        <p:txBody>
          <a:bodyPr wrap="square" rtlCol="0">
            <a:spAutoFit/>
          </a:bodyPr>
          <a:lstStyle/>
          <a:p>
            <a:pPr algn="ctr"/>
            <a:r>
              <a:rPr lang="es-MX" dirty="0" smtClean="0"/>
              <a:t>Productor</a:t>
            </a:r>
          </a:p>
        </p:txBody>
      </p:sp>
      <p:sp>
        <p:nvSpPr>
          <p:cNvPr id="8" name="CuadroTexto 7"/>
          <p:cNvSpPr txBox="1"/>
          <p:nvPr/>
        </p:nvSpPr>
        <p:spPr>
          <a:xfrm>
            <a:off x="6083369" y="418417"/>
            <a:ext cx="1642919" cy="369332"/>
          </a:xfrm>
          <a:prstGeom prst="rect">
            <a:avLst/>
          </a:prstGeom>
          <a:noFill/>
        </p:spPr>
        <p:txBody>
          <a:bodyPr wrap="square" rtlCol="0">
            <a:spAutoFit/>
          </a:bodyPr>
          <a:lstStyle/>
          <a:p>
            <a:pPr algn="ctr"/>
            <a:r>
              <a:rPr lang="es-MX" dirty="0" smtClean="0"/>
              <a:t>Actualización</a:t>
            </a:r>
          </a:p>
        </p:txBody>
      </p:sp>
      <p:sp>
        <p:nvSpPr>
          <p:cNvPr id="9" name="Rectángulo 8"/>
          <p:cNvSpPr/>
          <p:nvPr/>
        </p:nvSpPr>
        <p:spPr>
          <a:xfrm>
            <a:off x="225094" y="971835"/>
            <a:ext cx="1417376" cy="369332"/>
          </a:xfrm>
          <a:prstGeom prst="rect">
            <a:avLst/>
          </a:prstGeom>
        </p:spPr>
        <p:txBody>
          <a:bodyPr wrap="none">
            <a:spAutoFit/>
          </a:bodyPr>
          <a:lstStyle/>
          <a:p>
            <a:r>
              <a:rPr lang="es-MX" b="1" u="sng" dirty="0" err="1">
                <a:solidFill>
                  <a:srgbClr val="2F5496"/>
                </a:solidFill>
                <a:latin typeface="Trebuchet MS" panose="020B0603020202020204" pitchFamily="34" charset="0"/>
                <a:ea typeface="Times New Roman" panose="02020603050405020304" pitchFamily="18" charset="0"/>
                <a:cs typeface="Arial" panose="020B0604020202020204" pitchFamily="34" charset="0"/>
              </a:rPr>
              <a:t>Eigenfactor</a:t>
            </a:r>
            <a:endParaRPr lang="es-MX" u="sng" dirty="0"/>
          </a:p>
        </p:txBody>
      </p:sp>
      <p:sp>
        <p:nvSpPr>
          <p:cNvPr id="10" name="Rectángulo 9"/>
          <p:cNvSpPr/>
          <p:nvPr/>
        </p:nvSpPr>
        <p:spPr>
          <a:xfrm>
            <a:off x="1634707" y="922018"/>
            <a:ext cx="3513357" cy="2862322"/>
          </a:xfrm>
          <a:prstGeom prst="rect">
            <a:avLst/>
          </a:prstGeom>
        </p:spPr>
        <p:txBody>
          <a:bodyPr wrap="square">
            <a:spAutoFit/>
          </a:bodyPr>
          <a:lstStyle/>
          <a:p>
            <a:r>
              <a:rPr lang="es-MX" dirty="0">
                <a:solidFill>
                  <a:srgbClr val="2F5496"/>
                </a:solidFill>
                <a:latin typeface="Trebuchet MS" panose="020B0603020202020204" pitchFamily="34" charset="0"/>
                <a:ea typeface="Times New Roman" panose="02020603050405020304" pitchFamily="18" charset="0"/>
                <a:cs typeface="Arial" panose="020B0604020202020204" pitchFamily="34" charset="0"/>
              </a:rPr>
              <a:t>Mide la influencia de una revista en una red de citas completa. El cálculo de las puntuaciones se basa en la centralidad de los vectores propios (</a:t>
            </a:r>
            <a:r>
              <a:rPr lang="es-MX" dirty="0" err="1">
                <a:solidFill>
                  <a:srgbClr val="2F5496"/>
                </a:solidFill>
                <a:latin typeface="Trebuchet MS" panose="020B0603020202020204" pitchFamily="34" charset="0"/>
                <a:ea typeface="Times New Roman" panose="02020603050405020304" pitchFamily="18" charset="0"/>
                <a:cs typeface="Arial" panose="020B0604020202020204" pitchFamily="34" charset="0"/>
              </a:rPr>
              <a:t>eigenvector</a:t>
            </a:r>
            <a:r>
              <a:rPr lang="es-MX" dirty="0">
                <a:solidFill>
                  <a:srgbClr val="2F5496"/>
                </a:solidFill>
                <a:latin typeface="Trebuchet MS" panose="020B0603020202020204" pitchFamily="34" charset="0"/>
                <a:ea typeface="Times New Roman" panose="02020603050405020304" pitchFamily="18" charset="0"/>
                <a:cs typeface="Arial" panose="020B0604020202020204" pitchFamily="34" charset="0"/>
              </a:rPr>
              <a:t>), calculada a través de la ponderación iterativa, de modo que las citas </a:t>
            </a:r>
            <a:r>
              <a:rPr lang="es-MX" dirty="0">
                <a:solidFill>
                  <a:srgbClr val="2F5597"/>
                </a:solidFill>
                <a:latin typeface="Trebuchet MS" panose="020B0603020202020204" pitchFamily="34" charset="0"/>
                <a:ea typeface="Times New Roman" panose="02020603050405020304" pitchFamily="18" charset="0"/>
                <a:cs typeface="Arial" panose="020B0604020202020204" pitchFamily="34" charset="0"/>
              </a:rPr>
              <a:t>de una revista tienen más influencia que otras.</a:t>
            </a:r>
            <a:endParaRPr lang="es-MX" dirty="0"/>
          </a:p>
        </p:txBody>
      </p:sp>
      <p:sp>
        <p:nvSpPr>
          <p:cNvPr id="11" name="Rectángulo 10"/>
          <p:cNvSpPr/>
          <p:nvPr/>
        </p:nvSpPr>
        <p:spPr>
          <a:xfrm>
            <a:off x="1642470" y="3863278"/>
            <a:ext cx="6714931" cy="646331"/>
          </a:xfrm>
          <a:prstGeom prst="rect">
            <a:avLst/>
          </a:prstGeom>
        </p:spPr>
        <p:txBody>
          <a:bodyPr wrap="square">
            <a:spAutoFit/>
          </a:bodyPr>
          <a:lstStyle/>
          <a:p>
            <a:r>
              <a:rPr lang="es-MX" b="1" dirty="0">
                <a:latin typeface="Trebuchet MS" panose="020B0603020202020204" pitchFamily="34" charset="0"/>
                <a:ea typeface="Times New Roman" panose="02020603050405020304" pitchFamily="18" charset="0"/>
                <a:cs typeface="Arial" panose="020B0604020202020204" pitchFamily="34" charset="0"/>
              </a:rPr>
              <a:t>PROS</a:t>
            </a:r>
            <a:r>
              <a:rPr lang="es-MX" dirty="0">
                <a:latin typeface="Trebuchet MS" panose="020B0603020202020204" pitchFamily="34" charset="0"/>
                <a:ea typeface="Times New Roman" panose="02020603050405020304" pitchFamily="18" charset="0"/>
                <a:cs typeface="Arial" panose="020B0604020202020204" pitchFamily="34" charset="0"/>
              </a:rPr>
              <a:t>: Ofrece una métrica que refleja más estrechamente la influencia científica </a:t>
            </a:r>
            <a:endParaRPr lang="es-MX" dirty="0"/>
          </a:p>
        </p:txBody>
      </p:sp>
      <p:sp>
        <p:nvSpPr>
          <p:cNvPr id="12" name="Rectángulo 11"/>
          <p:cNvSpPr/>
          <p:nvPr/>
        </p:nvSpPr>
        <p:spPr>
          <a:xfrm>
            <a:off x="1607341" y="4509609"/>
            <a:ext cx="6647520" cy="1200329"/>
          </a:xfrm>
          <a:prstGeom prst="rect">
            <a:avLst/>
          </a:prstGeom>
        </p:spPr>
        <p:txBody>
          <a:bodyPr wrap="square">
            <a:spAutoFit/>
          </a:bodyPr>
          <a:lstStyle/>
          <a:p>
            <a:r>
              <a:rPr lang="es-MX" b="1" dirty="0">
                <a:latin typeface="Trebuchet MS" panose="020B0603020202020204" pitchFamily="34" charset="0"/>
                <a:ea typeface="Times New Roman" panose="02020603050405020304" pitchFamily="18" charset="0"/>
                <a:cs typeface="Arial" panose="020B0604020202020204" pitchFamily="34" charset="0"/>
              </a:rPr>
              <a:t>CONTRAS</a:t>
            </a:r>
            <a:r>
              <a:rPr lang="es-MX" dirty="0">
                <a:latin typeface="Trebuchet MS" panose="020B0603020202020204" pitchFamily="34" charset="0"/>
                <a:ea typeface="Times New Roman" panose="02020603050405020304" pitchFamily="18" charset="0"/>
                <a:cs typeface="Arial" panose="020B0604020202020204" pitchFamily="34" charset="0"/>
              </a:rPr>
              <a:t>: Computacionalmente complejo, no fácilmente replicable, y proporciona el mismo resultado para la mayoría de las revistas con métodos más simples (por ejemplo, el Factor de Impacto). </a:t>
            </a:r>
            <a:endParaRPr lang="es-MX" dirty="0"/>
          </a:p>
        </p:txBody>
      </p:sp>
      <p:sp>
        <p:nvSpPr>
          <p:cNvPr id="13" name="Rectángulo 12"/>
          <p:cNvSpPr/>
          <p:nvPr/>
        </p:nvSpPr>
        <p:spPr>
          <a:xfrm>
            <a:off x="7581274" y="1140078"/>
            <a:ext cx="1470284" cy="646331"/>
          </a:xfrm>
          <a:prstGeom prst="rect">
            <a:avLst/>
          </a:prstGeom>
        </p:spPr>
        <p:txBody>
          <a:bodyPr wrap="square">
            <a:spAutoFit/>
          </a:bodyPr>
          <a:lstStyle/>
          <a:p>
            <a:pPr algn="ctr"/>
            <a:r>
              <a:rPr lang="es-MX" dirty="0" err="1"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WoS</a:t>
            </a: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 CLARIVATE</a:t>
            </a:r>
            <a:endParaRPr lang="es-MX" dirty="0"/>
          </a:p>
        </p:txBody>
      </p:sp>
      <p:sp>
        <p:nvSpPr>
          <p:cNvPr id="14" name="Rectángulo 13"/>
          <p:cNvSpPr/>
          <p:nvPr/>
        </p:nvSpPr>
        <p:spPr>
          <a:xfrm>
            <a:off x="6373642" y="1075870"/>
            <a:ext cx="1062372" cy="646331"/>
          </a:xfrm>
          <a:prstGeom prst="rect">
            <a:avLst/>
          </a:prstGeom>
        </p:spPr>
        <p:txBody>
          <a:bodyPr wrap="square">
            <a:spAutoFit/>
          </a:bodyPr>
          <a:lstStyle/>
          <a:p>
            <a:pPr algn="ctr"/>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Anual</a:t>
            </a:r>
          </a:p>
          <a:p>
            <a:pPr algn="ctr"/>
            <a:r>
              <a:rPr lang="es-MX" dirty="0" smtClean="0">
                <a:solidFill>
                  <a:srgbClr val="2F5496"/>
                </a:solidFill>
                <a:latin typeface="Trebuchet MS" panose="020B0603020202020204" pitchFamily="34" charset="0"/>
                <a:cs typeface="Times" panose="02020603050405020304" pitchFamily="18" charset="0"/>
              </a:rPr>
              <a:t>(junio)</a:t>
            </a:r>
            <a:endParaRPr lang="es-MX" dirty="0"/>
          </a:p>
        </p:txBody>
      </p:sp>
      <p:sp>
        <p:nvSpPr>
          <p:cNvPr id="16" name="Rectángulo 15"/>
          <p:cNvSpPr/>
          <p:nvPr/>
        </p:nvSpPr>
        <p:spPr>
          <a:xfrm>
            <a:off x="95411" y="5925417"/>
            <a:ext cx="2029723" cy="646331"/>
          </a:xfrm>
          <a:prstGeom prst="rect">
            <a:avLst/>
          </a:prstGeom>
        </p:spPr>
        <p:txBody>
          <a:bodyPr wrap="none">
            <a:spAutoFit/>
          </a:bodyPr>
          <a:lstStyle/>
          <a:p>
            <a:r>
              <a:rPr lang="es-MX" b="1" u="sng"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SCImago</a:t>
            </a:r>
            <a:r>
              <a:rPr lang="es-MX" b="1" u="sng"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r>
              <a:rPr lang="es-MX" b="1" u="sng"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Journal</a:t>
            </a:r>
            <a:r>
              <a:rPr lang="es-MX" b="1" u="sng"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 </a:t>
            </a:r>
            <a:endPar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endParaRPr>
          </a:p>
          <a:p>
            <a:r>
              <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Rank </a:t>
            </a:r>
            <a:r>
              <a:rPr lang="es-MX" b="1" u="sng" dirty="0">
                <a:solidFill>
                  <a:srgbClr val="2F5496"/>
                </a:solidFill>
                <a:latin typeface="Trebuchet MS" panose="020B0603020202020204" pitchFamily="34" charset="0"/>
                <a:ea typeface="Times New Roman" panose="02020603050405020304" pitchFamily="18" charset="0"/>
                <a:cs typeface="Times" panose="02020603050405020304" pitchFamily="18" charset="0"/>
              </a:rPr>
              <a:t>(</a:t>
            </a:r>
            <a:r>
              <a:rPr lang="es-MX" b="1" u="sng"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SJR)</a:t>
            </a:r>
            <a:endParaRPr lang="es-MX" dirty="0"/>
          </a:p>
        </p:txBody>
      </p:sp>
      <p:sp>
        <p:nvSpPr>
          <p:cNvPr id="17" name="Rectángulo 16"/>
          <p:cNvSpPr/>
          <p:nvPr/>
        </p:nvSpPr>
        <p:spPr>
          <a:xfrm>
            <a:off x="2126586" y="5986937"/>
            <a:ext cx="2340705" cy="369332"/>
          </a:xfrm>
          <a:prstGeom prst="rect">
            <a:avLst/>
          </a:prstGeom>
        </p:spPr>
        <p:txBody>
          <a:bodyPr wrap="none">
            <a:spAutoFit/>
          </a:bodyPr>
          <a:lstStyle/>
          <a:p>
            <a:r>
              <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Similar a </a:t>
            </a:r>
            <a:r>
              <a:rPr lang="es-MX" dirty="0" err="1">
                <a:solidFill>
                  <a:srgbClr val="2F5496"/>
                </a:solidFill>
                <a:latin typeface="Trebuchet MS" panose="020B0603020202020204" pitchFamily="34" charset="0"/>
                <a:ea typeface="Times New Roman" panose="02020603050405020304" pitchFamily="18" charset="0"/>
                <a:cs typeface="Times" panose="02020603050405020304" pitchFamily="18" charset="0"/>
              </a:rPr>
              <a:t>Eigenfactor</a:t>
            </a:r>
            <a:endParaRPr lang="es-MX" dirty="0"/>
          </a:p>
        </p:txBody>
      </p:sp>
      <p:sp>
        <p:nvSpPr>
          <p:cNvPr id="18" name="Rectángulo 17"/>
          <p:cNvSpPr/>
          <p:nvPr/>
        </p:nvSpPr>
        <p:spPr>
          <a:xfrm>
            <a:off x="7388007" y="5798548"/>
            <a:ext cx="1470284" cy="646331"/>
          </a:xfrm>
          <a:prstGeom prst="rect">
            <a:avLst/>
          </a:prstGeom>
        </p:spPr>
        <p:txBody>
          <a:bodyPr wrap="square">
            <a:spAutoFit/>
          </a:bodyPr>
          <a:lstStyle/>
          <a:p>
            <a:pPr algn="ctr"/>
            <a:r>
              <a:rPr lang="es-MX" dirty="0" err="1" smtClean="0">
                <a:solidFill>
                  <a:srgbClr val="2F5496"/>
                </a:solidFill>
                <a:latin typeface="Trebuchet MS" panose="020B0603020202020204" pitchFamily="34" charset="0"/>
                <a:ea typeface="Times New Roman" panose="02020603050405020304" pitchFamily="18" charset="0"/>
                <a:cs typeface="Times" panose="02020603050405020304" pitchFamily="18" charset="0"/>
              </a:rPr>
              <a:t>Scopus</a:t>
            </a:r>
            <a:endParaRPr lang="es-MX" dirty="0" smtClean="0">
              <a:solidFill>
                <a:srgbClr val="2F5496"/>
              </a:solidFill>
              <a:latin typeface="Trebuchet MS" panose="020B0603020202020204" pitchFamily="34" charset="0"/>
              <a:ea typeface="Times New Roman" panose="02020603050405020304" pitchFamily="18" charset="0"/>
              <a:cs typeface="Times" panose="02020603050405020304" pitchFamily="18" charset="0"/>
            </a:endParaRPr>
          </a:p>
          <a:p>
            <a:pPr algn="ctr"/>
            <a:r>
              <a:rPr lang="es-MX" dirty="0" smtClean="0">
                <a:solidFill>
                  <a:srgbClr val="2F5496"/>
                </a:solidFill>
                <a:latin typeface="Trebuchet MS" panose="020B0603020202020204" pitchFamily="34" charset="0"/>
                <a:cs typeface="Times" panose="02020603050405020304" pitchFamily="18" charset="0"/>
              </a:rPr>
              <a:t>ELSEVIER</a:t>
            </a:r>
            <a:endParaRPr lang="es-MX" dirty="0"/>
          </a:p>
        </p:txBody>
      </p:sp>
    </p:spTree>
    <p:extLst>
      <p:ext uri="{BB962C8B-B14F-4D97-AF65-F5344CB8AC3E}">
        <p14:creationId xmlns:p14="http://schemas.microsoft.com/office/powerpoint/2010/main" val="38683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Revistas de “Corriente principal” (</a:t>
            </a:r>
            <a:r>
              <a:rPr lang="es-MX" i="1" dirty="0" err="1"/>
              <a:t>mainstream</a:t>
            </a:r>
            <a:r>
              <a:rPr lang="es-MX" dirty="0"/>
              <a:t>)</a:t>
            </a:r>
          </a:p>
        </p:txBody>
      </p:sp>
      <p:pic>
        <p:nvPicPr>
          <p:cNvPr id="102404" name="Picture 4" descr="http://www.lib.berkeley.edu/BIOS/images/wosLogo.jpg"/>
          <p:cNvPicPr>
            <a:picLocks noChangeAspect="1" noChangeArrowheads="1"/>
          </p:cNvPicPr>
          <p:nvPr/>
        </p:nvPicPr>
        <p:blipFill>
          <a:blip r:embed="rId2" cstate="print"/>
          <a:srcRect/>
          <a:stretch>
            <a:fillRect/>
          </a:stretch>
        </p:blipFill>
        <p:spPr bwMode="auto">
          <a:xfrm>
            <a:off x="179513" y="1988841"/>
            <a:ext cx="3672408" cy="1134126"/>
          </a:xfrm>
          <a:prstGeom prst="rect">
            <a:avLst/>
          </a:prstGeom>
          <a:noFill/>
        </p:spPr>
      </p:pic>
      <p:pic>
        <p:nvPicPr>
          <p:cNvPr id="102406" name="Picture 6" descr="http://www.igi-global.com/images/newsroom/thomson-reuters-logo.png"/>
          <p:cNvPicPr>
            <a:picLocks noChangeAspect="1" noChangeArrowheads="1"/>
          </p:cNvPicPr>
          <p:nvPr/>
        </p:nvPicPr>
        <p:blipFill>
          <a:blip r:embed="rId3" cstate="print"/>
          <a:srcRect/>
          <a:stretch>
            <a:fillRect/>
          </a:stretch>
        </p:blipFill>
        <p:spPr bwMode="auto">
          <a:xfrm>
            <a:off x="899592" y="3284984"/>
            <a:ext cx="2161268" cy="2376264"/>
          </a:xfrm>
          <a:prstGeom prst="rect">
            <a:avLst/>
          </a:prstGeom>
          <a:noFill/>
        </p:spPr>
      </p:pic>
      <p:pic>
        <p:nvPicPr>
          <p:cNvPr id="102408" name="Picture 8" descr="http://upload.wikimedia.org/wikipedia/en/archive/9/91/20130909101259!Scopus_type_logo.jpg"/>
          <p:cNvPicPr>
            <a:picLocks noChangeAspect="1" noChangeArrowheads="1"/>
          </p:cNvPicPr>
          <p:nvPr/>
        </p:nvPicPr>
        <p:blipFill>
          <a:blip r:embed="rId4" cstate="print"/>
          <a:srcRect/>
          <a:stretch>
            <a:fillRect/>
          </a:stretch>
        </p:blipFill>
        <p:spPr bwMode="auto">
          <a:xfrm>
            <a:off x="5004048" y="1988840"/>
            <a:ext cx="3305175" cy="1009650"/>
          </a:xfrm>
          <a:prstGeom prst="rect">
            <a:avLst/>
          </a:prstGeom>
          <a:noFill/>
        </p:spPr>
      </p:pic>
      <p:pic>
        <p:nvPicPr>
          <p:cNvPr id="102410" name="Picture 10" descr="https://knowledgeutopia.files.wordpress.com/2013/10/logo-elsevier.jpg"/>
          <p:cNvPicPr>
            <a:picLocks noChangeAspect="1" noChangeArrowheads="1"/>
          </p:cNvPicPr>
          <p:nvPr/>
        </p:nvPicPr>
        <p:blipFill>
          <a:blip r:embed="rId5" cstate="print"/>
          <a:srcRect/>
          <a:stretch>
            <a:fillRect/>
          </a:stretch>
        </p:blipFill>
        <p:spPr bwMode="auto">
          <a:xfrm>
            <a:off x="5436096" y="3068960"/>
            <a:ext cx="2638010" cy="2779192"/>
          </a:xfrm>
          <a:prstGeom prst="rect">
            <a:avLst/>
          </a:prstGeom>
          <a:noFill/>
        </p:spPr>
      </p:pic>
      <p:pic>
        <p:nvPicPr>
          <p:cNvPr id="3" name="Imagen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3284984"/>
            <a:ext cx="4139951" cy="25631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2406"/>
                                        </p:tgtEl>
                                        <p:attrNameLst>
                                          <p:attrName>style.visibility</p:attrName>
                                        </p:attrNameLst>
                                      </p:cBhvr>
                                      <p:to>
                                        <p:strVal val="visible"/>
                                      </p:to>
                                    </p:set>
                                    <p:animEffect transition="in" filter="fade">
                                      <p:cBhvr>
                                        <p:cTn id="7" dur="1000"/>
                                        <p:tgtEl>
                                          <p:spTgt spid="102406"/>
                                        </p:tgtEl>
                                      </p:cBhvr>
                                    </p:animEffect>
                                    <p:anim calcmode="lin" valueType="num">
                                      <p:cBhvr>
                                        <p:cTn id="8" dur="1000" fill="hold"/>
                                        <p:tgtEl>
                                          <p:spTgt spid="102406"/>
                                        </p:tgtEl>
                                        <p:attrNameLst>
                                          <p:attrName>ppt_x</p:attrName>
                                        </p:attrNameLst>
                                      </p:cBhvr>
                                      <p:tavLst>
                                        <p:tav tm="0">
                                          <p:val>
                                            <p:strVal val="#ppt_x"/>
                                          </p:val>
                                        </p:tav>
                                        <p:tav tm="100000">
                                          <p:val>
                                            <p:strVal val="#ppt_x"/>
                                          </p:val>
                                        </p:tav>
                                      </p:tavLst>
                                    </p:anim>
                                    <p:anim calcmode="lin" valueType="num">
                                      <p:cBhvr>
                                        <p:cTn id="9" dur="1000" fill="hold"/>
                                        <p:tgtEl>
                                          <p:spTgt spid="1024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4" presetClass="entr" presetSubtype="0" accel="100000" fill="hold" nodeType="clickEffect">
                                  <p:stCondLst>
                                    <p:cond delay="0"/>
                                  </p:stCondLst>
                                  <p:childTnLst>
                                    <p:set>
                                      <p:cBhvr>
                                        <p:cTn id="13" dur="1" fill="hold">
                                          <p:stCondLst>
                                            <p:cond delay="0"/>
                                          </p:stCondLst>
                                        </p:cTn>
                                        <p:tgtEl>
                                          <p:spTgt spid="102408"/>
                                        </p:tgtEl>
                                        <p:attrNameLst>
                                          <p:attrName>style.visibility</p:attrName>
                                        </p:attrNameLst>
                                      </p:cBhvr>
                                      <p:to>
                                        <p:strVal val="visible"/>
                                      </p:to>
                                    </p:set>
                                    <p:anim calcmode="lin" valueType="num">
                                      <p:cBhvr>
                                        <p:cTn id="14" dur="500" fill="hold"/>
                                        <p:tgtEl>
                                          <p:spTgt spid="102408"/>
                                        </p:tgtEl>
                                        <p:attrNameLst>
                                          <p:attrName>ppt_w</p:attrName>
                                        </p:attrNameLst>
                                      </p:cBhvr>
                                      <p:tavLst>
                                        <p:tav tm="0">
                                          <p:val>
                                            <p:strVal val="#ppt_w*0.05"/>
                                          </p:val>
                                        </p:tav>
                                        <p:tav tm="100000">
                                          <p:val>
                                            <p:strVal val="#ppt_w"/>
                                          </p:val>
                                        </p:tav>
                                      </p:tavLst>
                                    </p:anim>
                                    <p:anim calcmode="lin" valueType="num">
                                      <p:cBhvr>
                                        <p:cTn id="15" dur="500" fill="hold"/>
                                        <p:tgtEl>
                                          <p:spTgt spid="102408"/>
                                        </p:tgtEl>
                                        <p:attrNameLst>
                                          <p:attrName>ppt_h</p:attrName>
                                        </p:attrNameLst>
                                      </p:cBhvr>
                                      <p:tavLst>
                                        <p:tav tm="0">
                                          <p:val>
                                            <p:strVal val="#ppt_h"/>
                                          </p:val>
                                        </p:tav>
                                        <p:tav tm="100000">
                                          <p:val>
                                            <p:strVal val="#ppt_h"/>
                                          </p:val>
                                        </p:tav>
                                      </p:tavLst>
                                    </p:anim>
                                    <p:anim calcmode="lin" valueType="num">
                                      <p:cBhvr>
                                        <p:cTn id="16" dur="500" fill="hold"/>
                                        <p:tgtEl>
                                          <p:spTgt spid="102408"/>
                                        </p:tgtEl>
                                        <p:attrNameLst>
                                          <p:attrName>ppt_x</p:attrName>
                                        </p:attrNameLst>
                                      </p:cBhvr>
                                      <p:tavLst>
                                        <p:tav tm="0">
                                          <p:val>
                                            <p:strVal val="#ppt_x-.2"/>
                                          </p:val>
                                        </p:tav>
                                        <p:tav tm="100000">
                                          <p:val>
                                            <p:strVal val="#ppt_x"/>
                                          </p:val>
                                        </p:tav>
                                      </p:tavLst>
                                    </p:anim>
                                    <p:anim calcmode="lin" valueType="num">
                                      <p:cBhvr>
                                        <p:cTn id="17" dur="500" fill="hold"/>
                                        <p:tgtEl>
                                          <p:spTgt spid="102408"/>
                                        </p:tgtEl>
                                        <p:attrNameLst>
                                          <p:attrName>ppt_y</p:attrName>
                                        </p:attrNameLst>
                                      </p:cBhvr>
                                      <p:tavLst>
                                        <p:tav tm="0">
                                          <p:val>
                                            <p:strVal val="#ppt_y"/>
                                          </p:val>
                                        </p:tav>
                                        <p:tav tm="100000">
                                          <p:val>
                                            <p:strVal val="#ppt_y"/>
                                          </p:val>
                                        </p:tav>
                                      </p:tavLst>
                                    </p:anim>
                                    <p:animEffect transition="in" filter="fade">
                                      <p:cBhvr>
                                        <p:cTn id="18" dur="500"/>
                                        <p:tgtEl>
                                          <p:spTgt spid="102408"/>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102410"/>
                                        </p:tgtEl>
                                        <p:attrNameLst>
                                          <p:attrName>style.visibility</p:attrName>
                                        </p:attrNameLst>
                                      </p:cBhvr>
                                      <p:to>
                                        <p:strVal val="visible"/>
                                      </p:to>
                                    </p:set>
                                    <p:animEffect transition="in" filter="fade">
                                      <p:cBhvr>
                                        <p:cTn id="23" dur="1000"/>
                                        <p:tgtEl>
                                          <p:spTgt spid="102410"/>
                                        </p:tgtEl>
                                      </p:cBhvr>
                                    </p:animEffect>
                                    <p:anim calcmode="lin" valueType="num">
                                      <p:cBhvr>
                                        <p:cTn id="24" dur="1000" fill="hold"/>
                                        <p:tgtEl>
                                          <p:spTgt spid="102410"/>
                                        </p:tgtEl>
                                        <p:attrNameLst>
                                          <p:attrName>ppt_x</p:attrName>
                                        </p:attrNameLst>
                                      </p:cBhvr>
                                      <p:tavLst>
                                        <p:tav tm="0">
                                          <p:val>
                                            <p:strVal val="#ppt_x"/>
                                          </p:val>
                                        </p:tav>
                                        <p:tav tm="100000">
                                          <p:val>
                                            <p:strVal val="#ppt_x"/>
                                          </p:val>
                                        </p:tav>
                                      </p:tavLst>
                                    </p:anim>
                                    <p:anim calcmode="lin" valueType="num">
                                      <p:cBhvr>
                                        <p:cTn id="25" dur="1000" fill="hold"/>
                                        <p:tgtEl>
                                          <p:spTgt spid="1024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http://www.smhg.org.mx/files/elsevier_logo.jpg"/>
          <p:cNvPicPr>
            <a:picLocks noChangeAspect="1" noChangeArrowheads="1"/>
          </p:cNvPicPr>
          <p:nvPr/>
        </p:nvPicPr>
        <p:blipFill>
          <a:blip r:embed="rId2" cstate="print"/>
          <a:srcRect/>
          <a:stretch>
            <a:fillRect/>
          </a:stretch>
        </p:blipFill>
        <p:spPr bwMode="auto">
          <a:xfrm>
            <a:off x="7937648" y="172988"/>
            <a:ext cx="1008112" cy="1110111"/>
          </a:xfrm>
          <a:prstGeom prst="rect">
            <a:avLst/>
          </a:prstGeom>
          <a:noFill/>
          <a:ln w="9525">
            <a:noFill/>
            <a:miter lim="800000"/>
            <a:headEnd/>
            <a:tailEnd/>
          </a:ln>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8925" y="152941"/>
            <a:ext cx="1310867" cy="966296"/>
          </a:xfrm>
          <a:prstGeom prst="rect">
            <a:avLst/>
          </a:prstGeom>
        </p:spPr>
      </p:pic>
      <p:pic>
        <p:nvPicPr>
          <p:cNvPr id="8" name="Picture 4" descr="http://www.lib.berkeley.edu/BIOS/images/wosLogo.jpg"/>
          <p:cNvPicPr>
            <a:picLocks noChangeAspect="1" noChangeArrowheads="1"/>
          </p:cNvPicPr>
          <p:nvPr/>
        </p:nvPicPr>
        <p:blipFill>
          <a:blip r:embed="rId4" cstate="print"/>
          <a:srcRect/>
          <a:stretch>
            <a:fillRect/>
          </a:stretch>
        </p:blipFill>
        <p:spPr bwMode="auto">
          <a:xfrm>
            <a:off x="1739355" y="475758"/>
            <a:ext cx="1633830" cy="504565"/>
          </a:xfrm>
          <a:prstGeom prst="rect">
            <a:avLst/>
          </a:prstGeom>
          <a:noFill/>
        </p:spPr>
      </p:pic>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25" y="377261"/>
            <a:ext cx="1463082" cy="905838"/>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2040" y="275450"/>
            <a:ext cx="2462630" cy="905183"/>
          </a:xfrm>
          <a:prstGeom prst="rect">
            <a:avLst/>
          </a:prstGeom>
        </p:spPr>
      </p:pic>
      <p:sp>
        <p:nvSpPr>
          <p:cNvPr id="11" name="2 Marcador de contenido"/>
          <p:cNvSpPr>
            <a:spLocks noGrp="1"/>
          </p:cNvSpPr>
          <p:nvPr>
            <p:ph idx="1"/>
          </p:nvPr>
        </p:nvSpPr>
        <p:spPr>
          <a:xfrm>
            <a:off x="179512" y="1499823"/>
            <a:ext cx="8766248" cy="3394472"/>
          </a:xfrm>
        </p:spPr>
        <p:txBody>
          <a:bodyPr>
            <a:normAutofit fontScale="92500" lnSpcReduction="10000"/>
          </a:bodyPr>
          <a:lstStyle/>
          <a:p>
            <a:r>
              <a:rPr lang="es-MX" sz="1900" dirty="0" smtClean="0">
                <a:latin typeface="Calibri" pitchFamily="34" charset="0"/>
                <a:cs typeface="Calibri" pitchFamily="34" charset="0"/>
              </a:rPr>
              <a:t>Basados en el algoritmo de </a:t>
            </a:r>
            <a:r>
              <a:rPr lang="es-MX" sz="1900" b="1" dirty="0" err="1" smtClean="0">
                <a:effectLst>
                  <a:outerShdw blurRad="38100" dist="38100" dir="2700000" algn="tl">
                    <a:srgbClr val="000000">
                      <a:alpha val="43137"/>
                    </a:srgbClr>
                  </a:outerShdw>
                </a:effectLst>
                <a:latin typeface="Calibri" pitchFamily="34" charset="0"/>
                <a:cs typeface="Calibri" pitchFamily="34" charset="0"/>
              </a:rPr>
              <a:t>PageRank</a:t>
            </a:r>
            <a:r>
              <a:rPr lang="es-MX" sz="1900" dirty="0">
                <a:latin typeface="Calibri" pitchFamily="34" charset="0"/>
                <a:cs typeface="Calibri" pitchFamily="34" charset="0"/>
              </a:rPr>
              <a:t> </a:t>
            </a:r>
            <a:r>
              <a:rPr lang="es-MX" sz="1900" dirty="0" smtClean="0">
                <a:latin typeface="Calibri" pitchFamily="34" charset="0"/>
                <a:cs typeface="Calibri" pitchFamily="34" charset="0"/>
              </a:rPr>
              <a:t>de </a:t>
            </a:r>
            <a:r>
              <a:rPr lang="es-MX" sz="1900" b="1" dirty="0" smtClean="0">
                <a:effectLst>
                  <a:outerShdw blurRad="38100" dist="38100" dir="2700000" algn="tl">
                    <a:srgbClr val="000000">
                      <a:alpha val="43137"/>
                    </a:srgbClr>
                  </a:outerShdw>
                </a:effectLst>
                <a:latin typeface="Calibri" pitchFamily="34" charset="0"/>
                <a:cs typeface="Calibri" pitchFamily="34" charset="0"/>
              </a:rPr>
              <a:t>Google</a:t>
            </a:r>
            <a:r>
              <a:rPr lang="es-MX" sz="1900" dirty="0" smtClean="0">
                <a:latin typeface="Calibri" pitchFamily="34" charset="0"/>
                <a:cs typeface="Calibri" pitchFamily="34" charset="0"/>
              </a:rPr>
              <a:t> (1999) para </a:t>
            </a:r>
            <a:r>
              <a:rPr lang="es-MX" sz="1900" dirty="0">
                <a:latin typeface="Calibri" pitchFamily="34" charset="0"/>
                <a:cs typeface="Calibri" pitchFamily="34" charset="0"/>
              </a:rPr>
              <a:t>asignar de forma numérica la relevancia de los </a:t>
            </a:r>
            <a:r>
              <a:rPr lang="es-MX" sz="1900" dirty="0" smtClean="0">
                <a:latin typeface="Calibri" pitchFamily="34" charset="0"/>
                <a:cs typeface="Calibri" pitchFamily="34" charset="0"/>
              </a:rPr>
              <a:t>documentos</a:t>
            </a:r>
          </a:p>
          <a:p>
            <a:endParaRPr lang="es-MX" sz="1900" dirty="0">
              <a:latin typeface="Calibri" pitchFamily="34" charset="0"/>
              <a:cs typeface="Calibri" pitchFamily="34" charset="0"/>
            </a:endParaRPr>
          </a:p>
          <a:p>
            <a:r>
              <a:rPr lang="es-MX" sz="1900" dirty="0" smtClean="0">
                <a:latin typeface="Calibri" pitchFamily="34" charset="0"/>
                <a:cs typeface="Calibri" pitchFamily="34" charset="0"/>
              </a:rPr>
              <a:t>Google </a:t>
            </a:r>
            <a:r>
              <a:rPr lang="es-MX" sz="1900" dirty="0">
                <a:latin typeface="Calibri" pitchFamily="34" charset="0"/>
                <a:cs typeface="Calibri" pitchFamily="34" charset="0"/>
              </a:rPr>
              <a:t>interpreta un enlace de una página </a:t>
            </a:r>
            <a:r>
              <a:rPr lang="es-MX" sz="1900" b="1" dirty="0">
                <a:latin typeface="Calibri" pitchFamily="34" charset="0"/>
                <a:cs typeface="Calibri" pitchFamily="34" charset="0"/>
              </a:rPr>
              <a:t>A</a:t>
            </a:r>
            <a:r>
              <a:rPr lang="es-MX" sz="1900" dirty="0">
                <a:latin typeface="Calibri" pitchFamily="34" charset="0"/>
                <a:cs typeface="Calibri" pitchFamily="34" charset="0"/>
              </a:rPr>
              <a:t> </a:t>
            </a:r>
            <a:r>
              <a:rPr lang="es-MX" sz="1900" dirty="0" err="1">
                <a:latin typeface="Calibri" pitchFamily="34" charset="0"/>
                <a:cs typeface="Calibri" pitchFamily="34" charset="0"/>
              </a:rPr>
              <a:t>a</a:t>
            </a:r>
            <a:r>
              <a:rPr lang="es-MX" sz="1900" dirty="0">
                <a:latin typeface="Calibri" pitchFamily="34" charset="0"/>
                <a:cs typeface="Calibri" pitchFamily="34" charset="0"/>
              </a:rPr>
              <a:t> una página </a:t>
            </a:r>
            <a:r>
              <a:rPr lang="es-MX" sz="1900" b="1" dirty="0">
                <a:latin typeface="Calibri" pitchFamily="34" charset="0"/>
                <a:cs typeface="Calibri" pitchFamily="34" charset="0"/>
              </a:rPr>
              <a:t>B</a:t>
            </a:r>
            <a:r>
              <a:rPr lang="es-MX" sz="1900" dirty="0">
                <a:latin typeface="Calibri" pitchFamily="34" charset="0"/>
                <a:cs typeface="Calibri" pitchFamily="34" charset="0"/>
              </a:rPr>
              <a:t> como un voto, de la página </a:t>
            </a:r>
            <a:r>
              <a:rPr lang="es-MX" sz="1900" b="1" dirty="0">
                <a:latin typeface="Calibri" pitchFamily="34" charset="0"/>
                <a:cs typeface="Calibri" pitchFamily="34" charset="0"/>
              </a:rPr>
              <a:t>A</a:t>
            </a:r>
            <a:r>
              <a:rPr lang="es-MX" sz="1900" dirty="0">
                <a:latin typeface="Calibri" pitchFamily="34" charset="0"/>
                <a:cs typeface="Calibri" pitchFamily="34" charset="0"/>
              </a:rPr>
              <a:t>, para la página </a:t>
            </a:r>
            <a:r>
              <a:rPr lang="es-MX" sz="1900" b="1" dirty="0">
                <a:latin typeface="Calibri" pitchFamily="34" charset="0"/>
                <a:cs typeface="Calibri" pitchFamily="34" charset="0"/>
              </a:rPr>
              <a:t>B</a:t>
            </a:r>
            <a:r>
              <a:rPr lang="es-MX" sz="1900" dirty="0">
                <a:latin typeface="Calibri" pitchFamily="34" charset="0"/>
                <a:cs typeface="Calibri" pitchFamily="34" charset="0"/>
              </a:rPr>
              <a:t>. </a:t>
            </a:r>
            <a:endParaRPr lang="es-MX" sz="1900" dirty="0" smtClean="0">
              <a:latin typeface="Calibri" pitchFamily="34" charset="0"/>
              <a:cs typeface="Calibri" pitchFamily="34" charset="0"/>
            </a:endParaRPr>
          </a:p>
          <a:p>
            <a:endParaRPr lang="es-MX" sz="1900" dirty="0">
              <a:latin typeface="Calibri" pitchFamily="34" charset="0"/>
              <a:cs typeface="Calibri" pitchFamily="34" charset="0"/>
            </a:endParaRPr>
          </a:p>
          <a:p>
            <a:r>
              <a:rPr lang="es-MX" sz="1900" dirty="0">
                <a:latin typeface="Calibri" pitchFamily="34" charset="0"/>
                <a:cs typeface="Calibri" pitchFamily="34" charset="0"/>
              </a:rPr>
              <a:t>Además Google va más allá del volumen de votos, o enlaces que una página recibe: también analiza la página que emite el voto. Los votos emitidos por las páginas consideradas "importantes", es decir con un </a:t>
            </a:r>
            <a:r>
              <a:rPr lang="es-MX" sz="1900" dirty="0" err="1">
                <a:latin typeface="Calibri" pitchFamily="34" charset="0"/>
                <a:cs typeface="Calibri" pitchFamily="34" charset="0"/>
              </a:rPr>
              <a:t>PageRank</a:t>
            </a:r>
            <a:r>
              <a:rPr lang="es-MX" sz="1900" dirty="0">
                <a:latin typeface="Calibri" pitchFamily="34" charset="0"/>
                <a:cs typeface="Calibri" pitchFamily="34" charset="0"/>
              </a:rPr>
              <a:t> elevado, valen más, y ayudan a hacer a otras páginas "importantes</a:t>
            </a:r>
            <a:r>
              <a:rPr lang="es-MX" sz="1900" dirty="0" smtClean="0">
                <a:latin typeface="Calibri" pitchFamily="34" charset="0"/>
                <a:cs typeface="Calibri" pitchFamily="34" charset="0"/>
              </a:rPr>
              <a:t>”</a:t>
            </a:r>
          </a:p>
          <a:p>
            <a:endParaRPr lang="es-MX" sz="1900" dirty="0">
              <a:latin typeface="Calibri" pitchFamily="34" charset="0"/>
              <a:cs typeface="Calibri" pitchFamily="34" charset="0"/>
            </a:endParaRPr>
          </a:p>
          <a:p>
            <a:r>
              <a:rPr lang="es-MX" sz="1900" dirty="0">
                <a:latin typeface="Calibri" pitchFamily="34" charset="0"/>
                <a:cs typeface="Calibri" pitchFamily="34" charset="0"/>
              </a:rPr>
              <a:t>Por lo tanto, el </a:t>
            </a:r>
            <a:r>
              <a:rPr lang="es-MX" sz="1900" b="1" dirty="0" err="1">
                <a:effectLst>
                  <a:outerShdw blurRad="38100" dist="38100" dir="2700000" algn="tl">
                    <a:srgbClr val="000000">
                      <a:alpha val="43137"/>
                    </a:srgbClr>
                  </a:outerShdw>
                </a:effectLst>
                <a:latin typeface="Calibri" pitchFamily="34" charset="0"/>
                <a:cs typeface="Calibri" pitchFamily="34" charset="0"/>
              </a:rPr>
              <a:t>PageRank</a:t>
            </a:r>
            <a:r>
              <a:rPr lang="es-MX" sz="1900" dirty="0">
                <a:latin typeface="Calibri" pitchFamily="34" charset="0"/>
                <a:cs typeface="Calibri" pitchFamily="34" charset="0"/>
              </a:rPr>
              <a:t> de una página refleja la importancia de la misma en Internet</a:t>
            </a:r>
          </a:p>
          <a:p>
            <a:endParaRPr lang="es-MX" dirty="0"/>
          </a:p>
        </p:txBody>
      </p:sp>
      <p:cxnSp>
        <p:nvCxnSpPr>
          <p:cNvPr id="13" name="Conector recto 12"/>
          <p:cNvCxnSpPr/>
          <p:nvPr/>
        </p:nvCxnSpPr>
        <p:spPr>
          <a:xfrm>
            <a:off x="4891285" y="0"/>
            <a:ext cx="0" cy="1180633"/>
          </a:xfrm>
          <a:prstGeom prst="line">
            <a:avLst/>
          </a:prstGeom>
          <a:ln w="57150">
            <a:solidFill>
              <a:srgbClr val="A6A6A6"/>
            </a:solidFill>
            <a:prstDash val="sysDash"/>
          </a:ln>
        </p:spPr>
        <p:style>
          <a:lnRef idx="1">
            <a:schemeClr val="accent1"/>
          </a:lnRef>
          <a:fillRef idx="0">
            <a:schemeClr val="accent1"/>
          </a:fillRef>
          <a:effectRef idx="0">
            <a:schemeClr val="accent1"/>
          </a:effectRef>
          <a:fontRef idx="minor">
            <a:schemeClr val="tx1"/>
          </a:fontRef>
        </p:style>
      </p:cxnSp>
      <p:pic>
        <p:nvPicPr>
          <p:cNvPr id="16" name="Picture 2" descr="Archivo:PageRanks-Example.svg"/>
          <p:cNvPicPr>
            <a:picLocks noChangeAspect="1" noChangeArrowheads="1"/>
          </p:cNvPicPr>
          <p:nvPr/>
        </p:nvPicPr>
        <p:blipFill>
          <a:blip r:embed="rId7" cstate="print"/>
          <a:srcRect/>
          <a:stretch>
            <a:fillRect/>
          </a:stretch>
        </p:blipFill>
        <p:spPr bwMode="auto">
          <a:xfrm>
            <a:off x="1705964" y="5013176"/>
            <a:ext cx="2050524" cy="1653648"/>
          </a:xfrm>
          <a:prstGeom prst="rect">
            <a:avLst/>
          </a:prstGeom>
          <a:noFill/>
        </p:spPr>
      </p:pic>
      <p:pic>
        <p:nvPicPr>
          <p:cNvPr id="17" name="Picture 4" descr="&#10;\mathbf{R_d} =&#10;\begin{bmatrix}&#10;PR_d(A)\\&#10;PR_d(B)\\&#10;\vdots\\&#10;PR_d(K)&#10;\end{bmatrix}&#10;=\left(\dfrac{1}{(d+1)\cdot(7\,d^4+28\,d^2+12\,d-132)}\right)\cdot&#10;\begin{bmatrix}&#10;\left( {d}+1 \right)  \left( 7\,{{d}}^{3}+6\,{d}+12\right)  \left( {d}-1 \right)\\&#10;-9\,{{d}}^{3}-18\,{{d}}^{2}-46\,{d}-12\\&#10;-11\,{{d}}^{4}-12\,{d}-12-18\,{{d}}^{3}-32\,{{d}}^{2}\\&#10;2\, \left( {d}+1 \right) \left( 7\,{{d}}^{2}+2\,{d}+6 \right)  \left( {d}-1 \right)\\&#10;12\, \left( {d}+1 \right) \left( 4\,{{d}}^{2}-3\,{d}-1\right)\\&#10;2\, \left( {d}+1 \right) \left( 7\,{{d}}^{2}+2\,{d}+6 \right)  \left( {d}-1 \right)\\&#10;-2\, \left( {d}+1 \right) \left( -6+{{d}}^{2} \right) \left( {d}-1 \right)\\&#10;-2\, \left( {d}+1 \right) \left( -6+{{d}}^{2} \right) \left( {d}-1 \right)\\&#10;-2\, \left( {d}+1 \right) \left( -6+{{d}}^{2} \right) \left( {d}-1 \right)\\&#10;-2\, \left( {d}+1 \right) \left( -6+{{d}}^{2} \right) \left( {d}-1 \right)\\&#10;-2\, \left( {d}+1 \right) \left( -6+{{d}}^{2} \right) \left( {d}-1 \right)&#10;\end{bmatrix}&#10;"/>
          <p:cNvPicPr>
            <a:picLocks noChangeAspect="1" noChangeArrowheads="1"/>
          </p:cNvPicPr>
          <p:nvPr/>
        </p:nvPicPr>
        <p:blipFill>
          <a:blip r:embed="rId8" cstate="print"/>
          <a:srcRect/>
          <a:stretch>
            <a:fillRect/>
          </a:stretch>
        </p:blipFill>
        <p:spPr bwMode="auto">
          <a:xfrm>
            <a:off x="4084923" y="4981981"/>
            <a:ext cx="3212976" cy="1035685"/>
          </a:xfrm>
          <a:prstGeom prst="rect">
            <a:avLst/>
          </a:prstGeom>
          <a:noFill/>
        </p:spPr>
      </p:pic>
    </p:spTree>
    <p:extLst>
      <p:ext uri="{BB962C8B-B14F-4D97-AF65-F5344CB8AC3E}">
        <p14:creationId xmlns:p14="http://schemas.microsoft.com/office/powerpoint/2010/main" val="16552839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http://www.smhg.org.mx/files/elsevier_logo.jpg"/>
          <p:cNvPicPr>
            <a:picLocks noChangeAspect="1" noChangeArrowheads="1"/>
          </p:cNvPicPr>
          <p:nvPr/>
        </p:nvPicPr>
        <p:blipFill>
          <a:blip r:embed="rId2" cstate="print"/>
          <a:srcRect/>
          <a:stretch>
            <a:fillRect/>
          </a:stretch>
        </p:blipFill>
        <p:spPr bwMode="auto">
          <a:xfrm>
            <a:off x="7937648" y="172988"/>
            <a:ext cx="1008112" cy="1110111"/>
          </a:xfrm>
          <a:prstGeom prst="rect">
            <a:avLst/>
          </a:prstGeom>
          <a:noFill/>
          <a:ln w="9525">
            <a:noFill/>
            <a:miter lim="800000"/>
            <a:headEnd/>
            <a:tailEnd/>
          </a:ln>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8925" y="152941"/>
            <a:ext cx="1310867" cy="966296"/>
          </a:xfrm>
          <a:prstGeom prst="rect">
            <a:avLst/>
          </a:prstGeom>
        </p:spPr>
      </p:pic>
      <p:pic>
        <p:nvPicPr>
          <p:cNvPr id="8" name="Picture 4" descr="http://www.lib.berkeley.edu/BIOS/images/wosLogo.jpg"/>
          <p:cNvPicPr>
            <a:picLocks noChangeAspect="1" noChangeArrowheads="1"/>
          </p:cNvPicPr>
          <p:nvPr/>
        </p:nvPicPr>
        <p:blipFill>
          <a:blip r:embed="rId4" cstate="print"/>
          <a:srcRect/>
          <a:stretch>
            <a:fillRect/>
          </a:stretch>
        </p:blipFill>
        <p:spPr bwMode="auto">
          <a:xfrm>
            <a:off x="1739355" y="475758"/>
            <a:ext cx="1633830" cy="504565"/>
          </a:xfrm>
          <a:prstGeom prst="rect">
            <a:avLst/>
          </a:prstGeom>
          <a:noFill/>
        </p:spPr>
      </p:pic>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25" y="377261"/>
            <a:ext cx="1463082" cy="905838"/>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2040" y="275450"/>
            <a:ext cx="2462630" cy="905183"/>
          </a:xfrm>
          <a:prstGeom prst="rect">
            <a:avLst/>
          </a:prstGeom>
        </p:spPr>
      </p:pic>
      <p:cxnSp>
        <p:nvCxnSpPr>
          <p:cNvPr id="13" name="Conector recto 12"/>
          <p:cNvCxnSpPr/>
          <p:nvPr/>
        </p:nvCxnSpPr>
        <p:spPr>
          <a:xfrm>
            <a:off x="4891285" y="0"/>
            <a:ext cx="0" cy="1180633"/>
          </a:xfrm>
          <a:prstGeom prst="line">
            <a:avLst/>
          </a:prstGeom>
          <a:ln w="57150">
            <a:solidFill>
              <a:srgbClr val="A6A6A6"/>
            </a:solidFill>
            <a:prstDash val="sysDash"/>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84025" y="1230960"/>
            <a:ext cx="8945760" cy="2088520"/>
          </a:xfrm>
          <a:prstGeom prst="rect">
            <a:avLst/>
          </a:prstGeom>
        </p:spPr>
        <p:txBody>
          <a:bodyPr wrap="square">
            <a:spAutoFit/>
          </a:bodyPr>
          <a:lstStyle/>
          <a:p>
            <a:pPr>
              <a:lnSpc>
                <a:spcPct val="107000"/>
              </a:lnSpc>
              <a:spcAft>
                <a:spcPts val="1680"/>
              </a:spcAft>
            </a:pP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Tanto </a:t>
            </a:r>
            <a:r>
              <a:rPr lang="es-MX" b="1" dirty="0" err="1"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como </a:t>
            </a:r>
            <a:r>
              <a:rPr lang="es-MX" b="1"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SJR</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se basan en el concepto matemático del </a:t>
            </a:r>
            <a:r>
              <a:rPr lang="es-MX" b="1" dirty="0" err="1"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Eigenvector</a:t>
            </a:r>
            <a:r>
              <a:rPr lang="es-MX" b="1"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b="1" dirty="0" err="1"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centrality</a:t>
            </a:r>
            <a:r>
              <a:rPr lang="es-MX" b="1"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dirty="0" smtClean="0">
                <a:solidFill>
                  <a:srgbClr val="0070C0"/>
                </a:solidFill>
                <a:latin typeface="Yu Gothic UI" panose="020B0500000000000000" pitchFamily="34" charset="-128"/>
                <a:ea typeface="Yu Gothic UI" panose="020B0500000000000000" pitchFamily="34" charset="-128"/>
              </a:rPr>
              <a:t>desarrollado para entender las redes sociales y aplicado por primera vez en la medición de la influencia de la revista a mediados de los 70’s </a:t>
            </a:r>
          </a:p>
          <a:p>
            <a:pPr>
              <a:lnSpc>
                <a:spcPct val="107000"/>
              </a:lnSpc>
              <a:spcAft>
                <a:spcPts val="1680"/>
              </a:spcAft>
            </a:pP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El número de citas recibidas es ponderado por la importancia de las revistas </a:t>
            </a:r>
            <a:r>
              <a:rPr lang="es-MX" dirty="0" err="1"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citantes</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de modo que las citas de revistas importantes como </a:t>
            </a:r>
            <a:r>
              <a:rPr lang="es-MX" i="1" dirty="0" err="1"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Nature</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reciben más peso que los títulos menos importantes</a:t>
            </a:r>
            <a:endParaRPr lang="es-MX" sz="1600" dirty="0">
              <a:effectLst/>
              <a:latin typeface="Yu Gothic UI" panose="020B0500000000000000" pitchFamily="34" charset="-128"/>
              <a:ea typeface="Yu Gothic UI" panose="020B0500000000000000" pitchFamily="34" charset="-128"/>
              <a:cs typeface="Times New Roman" panose="02020603050405020304" pitchFamily="18" charset="0"/>
            </a:endParaRPr>
          </a:p>
        </p:txBody>
      </p:sp>
      <p:sp>
        <p:nvSpPr>
          <p:cNvPr id="5" name="Rectángulo 4"/>
          <p:cNvSpPr/>
          <p:nvPr/>
        </p:nvSpPr>
        <p:spPr>
          <a:xfrm>
            <a:off x="-2686" y="3319480"/>
            <a:ext cx="9327214" cy="3491982"/>
          </a:xfrm>
          <a:prstGeom prst="rect">
            <a:avLst/>
          </a:prstGeom>
        </p:spPr>
        <p:txBody>
          <a:bodyPr wrap="square">
            <a:spAutoFit/>
          </a:bodyPr>
          <a:lstStyle/>
          <a:p>
            <a:pPr>
              <a:lnSpc>
                <a:spcPct val="107000"/>
              </a:lnSpc>
              <a:spcAft>
                <a:spcPts val="1680"/>
              </a:spcAft>
            </a:pP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Cuando el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es ajustado al número de artículos publicados en cada </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revista = </a:t>
            </a:r>
            <a:r>
              <a:rPr lang="es-MX" b="1" i="1" dirty="0" err="1"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Article</a:t>
            </a:r>
            <a:r>
              <a:rPr lang="es-MX" b="1" i="1"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b="1" i="1"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Influence</a:t>
            </a:r>
            <a:r>
              <a:rPr lang="es-MX" b="1" i="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Score</a:t>
            </a:r>
            <a:r>
              <a:rPr lang="es-MX" b="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(Puntuación de la Influencia del Artículo</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a:t>
            </a:r>
          </a:p>
          <a:p>
            <a:pPr>
              <a:lnSpc>
                <a:spcPct val="107000"/>
              </a:lnSpc>
              <a:spcAft>
                <a:spcPts val="1680"/>
              </a:spcAft>
            </a:pPr>
            <a:r>
              <a:rPr lang="es-MX" dirty="0" err="1"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Ej</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i="1"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PLOS </a:t>
            </a:r>
            <a:r>
              <a:rPr lang="es-MX" i="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ONE</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tuvo un inmenso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pero su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puntaje de Influencia del Artículo fue de sólo 1,2 (cerca del rendimiento promedio), </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vs. 21,9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para </a:t>
            </a:r>
            <a:r>
              <a:rPr lang="es-MX" i="1"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Nature</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y 1,1 para </a:t>
            </a:r>
            <a:r>
              <a:rPr lang="es-MX" i="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AJP-Renal </a:t>
            </a:r>
            <a:r>
              <a:rPr lang="es-MX" i="1"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Physiology</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a:t>
            </a:r>
            <a:endParaRPr lang="es-MX" dirty="0">
              <a:solidFill>
                <a:srgbClr val="0070C0"/>
              </a:solidFill>
              <a:latin typeface="Yu Gothic UI" panose="020B0500000000000000" pitchFamily="34" charset="-128"/>
              <a:ea typeface="Yu Gothic UI" panose="020B0500000000000000" pitchFamily="34" charset="-128"/>
              <a:cs typeface="Times New Roman" panose="02020603050405020304" pitchFamily="18" charset="0"/>
            </a:endParaRPr>
          </a:p>
          <a:p>
            <a:pPr>
              <a:lnSpc>
                <a:spcPct val="107000"/>
              </a:lnSpc>
              <a:spcAft>
                <a:spcPts val="1680"/>
              </a:spcAft>
            </a:pPr>
            <a:r>
              <a:rPr lang="es-MX" b="1"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2015</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Thomson Reuters comenzó a publicar un </a:t>
            </a:r>
            <a:r>
              <a:rPr lang="es-MX" b="1"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b="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normalizado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a:t>
            </a:r>
            <a:r>
              <a:rPr lang="es-MX" i="1"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Normalized</a:t>
            </a:r>
            <a:r>
              <a:rPr lang="es-MX" i="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i="1"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que expresa el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como un </a:t>
            </a:r>
            <a:r>
              <a:rPr lang="es-MX" i="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valor multiplicativo</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en lugar de un porcentaje. Una revista con un valor de 2 tiene el doble de influencia que la revista promedio de la red, cuyo valor sería uno. </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dirty="0" err="1"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Normalized</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de </a:t>
            </a:r>
            <a:r>
              <a:rPr lang="es-MX" i="1"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Nature</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167, </a:t>
            </a:r>
            <a:r>
              <a:rPr lang="es-MX" i="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PLOS </a:t>
            </a:r>
            <a:r>
              <a:rPr lang="es-MX" i="1"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ONE=</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171, </a:t>
            </a:r>
            <a:r>
              <a:rPr lang="es-MX" i="1"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AJP-Renal </a:t>
            </a:r>
            <a:r>
              <a:rPr lang="es-MX" i="1"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Physiology</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 3]</a:t>
            </a:r>
            <a:endParaRPr lang="es-MX" dirty="0">
              <a:solidFill>
                <a:srgbClr val="0070C0"/>
              </a:solidFill>
              <a:effectLst/>
              <a:latin typeface="Yu Gothic UI" panose="020B0500000000000000" pitchFamily="34" charset="-128"/>
              <a:ea typeface="Yu Gothic UI" panose="020B0500000000000000" pitchFamily="34" charset="-128"/>
              <a:cs typeface="Times New Roman" panose="02020603050405020304" pitchFamily="18" charset="0"/>
            </a:endParaRPr>
          </a:p>
        </p:txBody>
      </p:sp>
    </p:spTree>
    <p:extLst>
      <p:ext uri="{BB962C8B-B14F-4D97-AF65-F5344CB8AC3E}">
        <p14:creationId xmlns:p14="http://schemas.microsoft.com/office/powerpoint/2010/main" val="128908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1000"/>
                                        <p:tgtEl>
                                          <p:spTgt spid="5">
                                            <p:txEl>
                                              <p:pRg st="1" end="1"/>
                                            </p:txEl>
                                          </p:spTgt>
                                        </p:tgtEl>
                                      </p:cBhvr>
                                    </p:animEffect>
                                    <p:anim calcmode="lin" valueType="num">
                                      <p:cBhvr>
                                        <p:cTn id="1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p:cTn id="18"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http://www.smhg.org.mx/files/elsevier_logo.jpg"/>
          <p:cNvPicPr>
            <a:picLocks noChangeAspect="1" noChangeArrowheads="1"/>
          </p:cNvPicPr>
          <p:nvPr/>
        </p:nvPicPr>
        <p:blipFill>
          <a:blip r:embed="rId2" cstate="print"/>
          <a:srcRect/>
          <a:stretch>
            <a:fillRect/>
          </a:stretch>
        </p:blipFill>
        <p:spPr bwMode="auto">
          <a:xfrm>
            <a:off x="7937648" y="172988"/>
            <a:ext cx="1008112" cy="1110111"/>
          </a:xfrm>
          <a:prstGeom prst="rect">
            <a:avLst/>
          </a:prstGeom>
          <a:noFill/>
          <a:ln w="9525">
            <a:noFill/>
            <a:miter lim="800000"/>
            <a:headEnd/>
            <a:tailEnd/>
          </a:ln>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8925" y="152941"/>
            <a:ext cx="1310867" cy="966296"/>
          </a:xfrm>
          <a:prstGeom prst="rect">
            <a:avLst/>
          </a:prstGeom>
        </p:spPr>
      </p:pic>
      <p:pic>
        <p:nvPicPr>
          <p:cNvPr id="8" name="Picture 4" descr="http://www.lib.berkeley.edu/BIOS/images/wosLogo.jpg"/>
          <p:cNvPicPr>
            <a:picLocks noChangeAspect="1" noChangeArrowheads="1"/>
          </p:cNvPicPr>
          <p:nvPr/>
        </p:nvPicPr>
        <p:blipFill>
          <a:blip r:embed="rId4" cstate="print"/>
          <a:srcRect/>
          <a:stretch>
            <a:fillRect/>
          </a:stretch>
        </p:blipFill>
        <p:spPr bwMode="auto">
          <a:xfrm>
            <a:off x="1739355" y="475758"/>
            <a:ext cx="1633830" cy="504565"/>
          </a:xfrm>
          <a:prstGeom prst="rect">
            <a:avLst/>
          </a:prstGeom>
          <a:noFill/>
        </p:spPr>
      </p:pic>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25" y="377261"/>
            <a:ext cx="1463082" cy="905838"/>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2040" y="275450"/>
            <a:ext cx="2462630" cy="905183"/>
          </a:xfrm>
          <a:prstGeom prst="rect">
            <a:avLst/>
          </a:prstGeom>
        </p:spPr>
      </p:pic>
      <p:cxnSp>
        <p:nvCxnSpPr>
          <p:cNvPr id="13" name="Conector recto 12"/>
          <p:cNvCxnSpPr/>
          <p:nvPr/>
        </p:nvCxnSpPr>
        <p:spPr>
          <a:xfrm>
            <a:off x="4891285" y="0"/>
            <a:ext cx="0" cy="1180633"/>
          </a:xfrm>
          <a:prstGeom prst="line">
            <a:avLst/>
          </a:prstGeom>
          <a:ln w="57150">
            <a:solidFill>
              <a:srgbClr val="A6A6A6"/>
            </a:solidFill>
            <a:prstDash val="sysDash"/>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1694415"/>
            <a:ext cx="9144000" cy="5361339"/>
          </a:xfrm>
          <a:prstGeom prst="rect">
            <a:avLst/>
          </a:prstGeom>
        </p:spPr>
        <p:txBody>
          <a:bodyPr wrap="square">
            <a:spAutoFit/>
          </a:bodyPr>
          <a:lstStyle/>
          <a:p>
            <a:pPr marL="342900" lvl="0" indent="-342900">
              <a:lnSpc>
                <a:spcPct val="107000"/>
              </a:lnSpc>
              <a:spcAft>
                <a:spcPts val="600"/>
              </a:spcAft>
              <a:buFont typeface="+mj-lt"/>
              <a:buAutoNum type="arabicPeriod"/>
              <a:tabLst>
                <a:tab pos="457200" algn="l"/>
              </a:tabLst>
            </a:pPr>
            <a:r>
              <a:rPr lang="es-MX" b="1" u="sng"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Tamaño de la red</a:t>
            </a:r>
            <a:r>
              <a:rPr lang="es-MX"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se basa en la red de citas de poco más de 11,000 revistas indexadas por </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CLARIVATE,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mientras que el SJR se basa en más de 21.000 revistas indexadas en la base de datos de </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SCOPUS.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Diferentes redes de citas resultarán en diferentes valores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a:t>
            </a:r>
            <a:r>
              <a:rPr lang="es-MX" dirty="0">
                <a:solidFill>
                  <a:srgbClr val="454545"/>
                </a:solidFill>
                <a:latin typeface="Trebuchet MS" panose="020B0603020202020204" pitchFamily="34" charset="0"/>
                <a:ea typeface="Times New Roman" panose="02020603050405020304" pitchFamily="18" charset="0"/>
                <a:cs typeface="Times" panose="02020603050405020304" pitchFamily="18" charset="0"/>
              </a:rPr>
              <a:t>.</a:t>
            </a:r>
            <a:endParaRPr lang="es-MX" sz="1600" dirty="0">
              <a:solidFill>
                <a:srgbClr val="454545"/>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Font typeface="+mj-lt"/>
              <a:buAutoNum type="arabicPeriod"/>
              <a:tabLst>
                <a:tab pos="457200" algn="l"/>
              </a:tabLst>
            </a:pPr>
            <a:r>
              <a:rPr lang="es-MX" b="1" u="sng"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Ventana de citas</a:t>
            </a:r>
            <a:r>
              <a:rPr lang="es-MX"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se basa en las citas hechas en un año dado a los documentos publicados en los </a:t>
            </a:r>
            <a:r>
              <a:rPr lang="es-MX" b="1"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5 años </a:t>
            </a:r>
            <a:r>
              <a:rPr lang="es-MX" b="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anteriores</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mientras que el SJR utiliza una ventana de </a:t>
            </a:r>
            <a:r>
              <a:rPr lang="es-MX" b="1"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3 </a:t>
            </a:r>
            <a:r>
              <a:rPr lang="es-MX" b="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años</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Los creadores de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sostienen que cinco años de datos </a:t>
            </a:r>
            <a:r>
              <a:rPr lang="es-MX" b="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reducen la volatilidad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de su métrica de año en año, mientras que los creadores </a:t>
            </a:r>
            <a:r>
              <a:rPr lang="es-MX" dirty="0" smtClean="0">
                <a:solidFill>
                  <a:srgbClr val="0070C0"/>
                </a:solidFill>
                <a:latin typeface="Yu Gothic UI" panose="020B0500000000000000" pitchFamily="34" charset="-128"/>
                <a:ea typeface="Yu Gothic UI" panose="020B0500000000000000" pitchFamily="34" charset="-128"/>
                <a:cs typeface="Times" panose="02020603050405020304" pitchFamily="18" charset="0"/>
              </a:rPr>
              <a:t>de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la SJR argumentan que una ventana de tres años </a:t>
            </a:r>
            <a:r>
              <a:rPr lang="es-MX" b="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capta la cita máxima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para la mayoría de los campos y es más sensible a la naturaleza cambiante de la literatura</a:t>
            </a:r>
            <a:r>
              <a:rPr lang="es-MX"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a:t>
            </a:r>
            <a:endParaRPr lang="es-MX" sz="16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Font typeface="+mj-lt"/>
              <a:buAutoNum type="arabicPeriod"/>
              <a:tabLst>
                <a:tab pos="457200" algn="l"/>
              </a:tabLst>
            </a:pPr>
            <a:r>
              <a:rPr lang="es-MX" b="1" u="sng" dirty="0" err="1">
                <a:solidFill>
                  <a:srgbClr val="0070C0"/>
                </a:solidFill>
                <a:latin typeface="Trebuchet MS" panose="020B0603020202020204" pitchFamily="34" charset="0"/>
                <a:ea typeface="Times New Roman" panose="02020603050405020304" pitchFamily="18" charset="0"/>
                <a:cs typeface="Times" panose="02020603050405020304" pitchFamily="18" charset="0"/>
              </a:rPr>
              <a:t>Autocitación</a:t>
            </a:r>
            <a:r>
              <a:rPr lang="es-MX"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a:t>
            </a:r>
            <a:r>
              <a:rPr lang="es-MX" b="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elimina la auto-citación</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mientras que SJR </a:t>
            </a:r>
            <a:r>
              <a:rPr lang="es-MX" b="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permite la auto-citación</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pero </a:t>
            </a:r>
            <a:r>
              <a:rPr lang="es-MX" b="1"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la limita </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a no más de un tercio de todas las citas entrantes. Los creadores de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Eigenfactor</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argumentan que la eliminación de la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autocitación</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desincentiva los malos comportamientos de la referencia, mientras que los creadores de la SJR argumentan que la </a:t>
            </a:r>
            <a:r>
              <a:rPr lang="es-MX" dirty="0" err="1">
                <a:solidFill>
                  <a:srgbClr val="0070C0"/>
                </a:solidFill>
                <a:latin typeface="Yu Gothic UI" panose="020B0500000000000000" pitchFamily="34" charset="-128"/>
                <a:ea typeface="Yu Gothic UI" panose="020B0500000000000000" pitchFamily="34" charset="-128"/>
                <a:cs typeface="Times" panose="02020603050405020304" pitchFamily="18" charset="0"/>
              </a:rPr>
              <a:t>autocitación</a:t>
            </a:r>
            <a:r>
              <a:rPr lang="es-MX" dirty="0">
                <a:solidFill>
                  <a:srgbClr val="0070C0"/>
                </a:solidFill>
                <a:latin typeface="Yu Gothic UI" panose="020B0500000000000000" pitchFamily="34" charset="-128"/>
                <a:ea typeface="Yu Gothic UI" panose="020B0500000000000000" pitchFamily="34" charset="-128"/>
                <a:cs typeface="Times" panose="02020603050405020304" pitchFamily="18" charset="0"/>
              </a:rPr>
              <a:t> forma parte del comportamiento normal de la citación y desea capturarla</a:t>
            </a:r>
            <a:r>
              <a:rPr lang="es-MX"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a:t>
            </a:r>
            <a:endParaRPr lang="es-MX" sz="16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80"/>
              </a:spcAft>
            </a:pPr>
            <a:r>
              <a:rPr lang="es-MX" b="1" dirty="0">
                <a:solidFill>
                  <a:srgbClr val="454545"/>
                </a:solidFill>
                <a:latin typeface="Trebuchet MS" panose="020B0603020202020204" pitchFamily="34" charset="0"/>
                <a:ea typeface="Times New Roman" panose="02020603050405020304" pitchFamily="18" charset="0"/>
                <a:cs typeface="Times" panose="02020603050405020304" pitchFamily="18" charset="0"/>
              </a:rPr>
              <a:t> </a:t>
            </a: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p:cNvSpPr txBox="1"/>
          <p:nvPr/>
        </p:nvSpPr>
        <p:spPr>
          <a:xfrm>
            <a:off x="3833664" y="1232909"/>
            <a:ext cx="2196752" cy="400110"/>
          </a:xfrm>
          <a:prstGeom prst="rect">
            <a:avLst/>
          </a:prstGeom>
          <a:noFill/>
        </p:spPr>
        <p:txBody>
          <a:bodyPr wrap="square" rtlCol="0">
            <a:spAutoFit/>
          </a:bodyPr>
          <a:lstStyle/>
          <a:p>
            <a:r>
              <a:rPr lang="es-MX" sz="2000" b="1" dirty="0" smtClean="0">
                <a:effectLst>
                  <a:outerShdw blurRad="38100" dist="38100" dir="2700000" algn="tl">
                    <a:srgbClr val="000000">
                      <a:alpha val="43137"/>
                    </a:srgbClr>
                  </a:outerShdw>
                </a:effectLst>
              </a:rPr>
              <a:t>D I F E R E N C I A S</a:t>
            </a:r>
            <a:endParaRPr lang="es-MX"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99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http://www.smhg.org.mx/files/elsevier_logo.jpg"/>
          <p:cNvPicPr>
            <a:picLocks noChangeAspect="1" noChangeArrowheads="1"/>
          </p:cNvPicPr>
          <p:nvPr/>
        </p:nvPicPr>
        <p:blipFill>
          <a:blip r:embed="rId2" cstate="print"/>
          <a:srcRect/>
          <a:stretch>
            <a:fillRect/>
          </a:stretch>
        </p:blipFill>
        <p:spPr bwMode="auto">
          <a:xfrm>
            <a:off x="7937648" y="172988"/>
            <a:ext cx="1008112" cy="1110111"/>
          </a:xfrm>
          <a:prstGeom prst="rect">
            <a:avLst/>
          </a:prstGeom>
          <a:noFill/>
          <a:ln w="9525">
            <a:noFill/>
            <a:miter lim="800000"/>
            <a:headEnd/>
            <a:tailEnd/>
          </a:ln>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8925" y="152941"/>
            <a:ext cx="1310867" cy="966296"/>
          </a:xfrm>
          <a:prstGeom prst="rect">
            <a:avLst/>
          </a:prstGeom>
        </p:spPr>
      </p:pic>
      <p:pic>
        <p:nvPicPr>
          <p:cNvPr id="8" name="Picture 4" descr="http://www.lib.berkeley.edu/BIOS/images/wosLogo.jpg"/>
          <p:cNvPicPr>
            <a:picLocks noChangeAspect="1" noChangeArrowheads="1"/>
          </p:cNvPicPr>
          <p:nvPr/>
        </p:nvPicPr>
        <p:blipFill>
          <a:blip r:embed="rId4" cstate="print"/>
          <a:srcRect/>
          <a:stretch>
            <a:fillRect/>
          </a:stretch>
        </p:blipFill>
        <p:spPr bwMode="auto">
          <a:xfrm>
            <a:off x="1739355" y="475758"/>
            <a:ext cx="1633830" cy="504565"/>
          </a:xfrm>
          <a:prstGeom prst="rect">
            <a:avLst/>
          </a:prstGeom>
          <a:noFill/>
        </p:spPr>
      </p:pic>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025" y="377261"/>
            <a:ext cx="1463082" cy="905838"/>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2040" y="275450"/>
            <a:ext cx="2462630" cy="905183"/>
          </a:xfrm>
          <a:prstGeom prst="rect">
            <a:avLst/>
          </a:prstGeom>
        </p:spPr>
      </p:pic>
      <p:cxnSp>
        <p:nvCxnSpPr>
          <p:cNvPr id="13" name="Conector recto 12"/>
          <p:cNvCxnSpPr/>
          <p:nvPr/>
        </p:nvCxnSpPr>
        <p:spPr>
          <a:xfrm>
            <a:off x="4891285" y="0"/>
            <a:ext cx="0" cy="1180633"/>
          </a:xfrm>
          <a:prstGeom prst="line">
            <a:avLst/>
          </a:prstGeom>
          <a:ln w="57150">
            <a:solidFill>
              <a:srgbClr val="A6A6A6"/>
            </a:solidFill>
            <a:prstDash val="sysDash"/>
          </a:ln>
        </p:spPr>
        <p:style>
          <a:lnRef idx="1">
            <a:schemeClr val="accent1"/>
          </a:lnRef>
          <a:fillRef idx="0">
            <a:schemeClr val="accent1"/>
          </a:fillRef>
          <a:effectRef idx="0">
            <a:schemeClr val="accent1"/>
          </a:effectRef>
          <a:fontRef idx="minor">
            <a:schemeClr val="tx1"/>
          </a:fontRef>
        </p:style>
      </p:cxnSp>
      <p:sp>
        <p:nvSpPr>
          <p:cNvPr id="3" name="Rectángulo 2"/>
          <p:cNvSpPr/>
          <p:nvPr/>
        </p:nvSpPr>
        <p:spPr>
          <a:xfrm>
            <a:off x="84025" y="1335527"/>
            <a:ext cx="9252520" cy="3016210"/>
          </a:xfrm>
          <a:prstGeom prst="rect">
            <a:avLst/>
          </a:prstGeom>
        </p:spPr>
        <p:txBody>
          <a:bodyPr wrap="square">
            <a:spAutoFit/>
          </a:bodyPr>
          <a:lstStyle/>
          <a:p>
            <a:r>
              <a:rPr lang="es-MX" b="1" dirty="0" smtClean="0">
                <a:solidFill>
                  <a:srgbClr val="0070C0"/>
                </a:solidFill>
                <a:latin typeface="Trebuchet MS" panose="020B0603020202020204" pitchFamily="34" charset="0"/>
                <a:ea typeface="Times New Roman" panose="02020603050405020304" pitchFamily="18" charset="0"/>
                <a:cs typeface="Times" panose="02020603050405020304" pitchFamily="18" charset="0"/>
              </a:rPr>
              <a:t>Conclusión</a:t>
            </a:r>
            <a:r>
              <a:rPr lang="es-MX" dirty="0" smtClean="0">
                <a:solidFill>
                  <a:srgbClr val="0070C0"/>
                </a:solidFill>
                <a:latin typeface="Trebuchet MS" panose="020B0603020202020204" pitchFamily="34" charset="0"/>
                <a:ea typeface="Times New Roman" panose="02020603050405020304" pitchFamily="18" charset="0"/>
                <a:cs typeface="Times" panose="02020603050405020304" pitchFamily="18" charset="0"/>
              </a:rPr>
              <a:t>: </a:t>
            </a:r>
            <a:r>
              <a:rPr lang="es-MX"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el análisis de citas basado en redes puede ayudarnos a medir más de cerca la influencia científica. </a:t>
            </a:r>
            <a:endParaRPr lang="es-MX" dirty="0" smtClean="0">
              <a:solidFill>
                <a:srgbClr val="0070C0"/>
              </a:solidFill>
              <a:latin typeface="Trebuchet MS" panose="020B0603020202020204" pitchFamily="34" charset="0"/>
              <a:ea typeface="Times New Roman" panose="02020603050405020304" pitchFamily="18" charset="0"/>
              <a:cs typeface="Times" panose="02020603050405020304" pitchFamily="18" charset="0"/>
            </a:endParaRPr>
          </a:p>
          <a:p>
            <a:endParaRPr lang="es-MX" sz="1400" dirty="0">
              <a:solidFill>
                <a:srgbClr val="0070C0"/>
              </a:solidFill>
              <a:latin typeface="Trebuchet MS" panose="020B0603020202020204" pitchFamily="34" charset="0"/>
              <a:ea typeface="Times New Roman" panose="02020603050405020304" pitchFamily="18" charset="0"/>
              <a:cs typeface="Times" panose="02020603050405020304" pitchFamily="18" charset="0"/>
            </a:endParaRPr>
          </a:p>
          <a:p>
            <a:r>
              <a:rPr lang="es-MX" dirty="0" smtClean="0">
                <a:solidFill>
                  <a:srgbClr val="0070C0"/>
                </a:solidFill>
                <a:latin typeface="Trebuchet MS" panose="020B0603020202020204" pitchFamily="34" charset="0"/>
                <a:ea typeface="Times New Roman" panose="02020603050405020304" pitchFamily="18" charset="0"/>
                <a:cs typeface="Times" panose="02020603050405020304" pitchFamily="18" charset="0"/>
              </a:rPr>
              <a:t>Sin </a:t>
            </a:r>
            <a:r>
              <a:rPr lang="es-MX"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embargo, el proceso es </a:t>
            </a:r>
            <a:r>
              <a:rPr lang="es-MX" b="1" dirty="0" smtClean="0">
                <a:solidFill>
                  <a:srgbClr val="0070C0"/>
                </a:solidFill>
                <a:latin typeface="Trebuchet MS" panose="020B0603020202020204" pitchFamily="34" charset="0"/>
                <a:ea typeface="Times New Roman" panose="02020603050405020304" pitchFamily="18" charset="0"/>
                <a:cs typeface="Times" panose="02020603050405020304" pitchFamily="18" charset="0"/>
              </a:rPr>
              <a:t>complejo</a:t>
            </a:r>
            <a:r>
              <a:rPr lang="es-MX" dirty="0" smtClean="0">
                <a:solidFill>
                  <a:srgbClr val="0070C0"/>
                </a:solidFill>
                <a:latin typeface="Trebuchet MS" panose="020B0603020202020204" pitchFamily="34" charset="0"/>
                <a:ea typeface="Times New Roman" panose="02020603050405020304" pitchFamily="18" charset="0"/>
                <a:cs typeface="Times" panose="02020603050405020304" pitchFamily="18" charset="0"/>
              </a:rPr>
              <a:t> y </a:t>
            </a:r>
            <a:r>
              <a:rPr lang="es-MX"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no es fácilmente replicable, más difícil de describir y, para la mayoría de las revistas, nos da el mismo resultado que muchos métodos más simples. </a:t>
            </a:r>
            <a:endParaRPr lang="es-MX" dirty="0" smtClean="0">
              <a:solidFill>
                <a:srgbClr val="0070C0"/>
              </a:solidFill>
              <a:latin typeface="Trebuchet MS" panose="020B0603020202020204" pitchFamily="34" charset="0"/>
              <a:ea typeface="Times New Roman" panose="02020603050405020304" pitchFamily="18" charset="0"/>
              <a:cs typeface="Times" panose="02020603050405020304" pitchFamily="18" charset="0"/>
            </a:endParaRPr>
          </a:p>
          <a:p>
            <a:endParaRPr lang="es-MX" sz="1400" dirty="0">
              <a:solidFill>
                <a:srgbClr val="0070C0"/>
              </a:solidFill>
              <a:latin typeface="Trebuchet MS" panose="020B0603020202020204" pitchFamily="34" charset="0"/>
              <a:ea typeface="Times New Roman" panose="02020603050405020304" pitchFamily="18" charset="0"/>
              <a:cs typeface="Times" panose="02020603050405020304" pitchFamily="18" charset="0"/>
            </a:endParaRPr>
          </a:p>
          <a:p>
            <a:r>
              <a:rPr lang="es-MX" dirty="0" err="1" smtClean="0">
                <a:solidFill>
                  <a:srgbClr val="0070C0"/>
                </a:solidFill>
                <a:latin typeface="Trebuchet MS" panose="020B0603020202020204" pitchFamily="34" charset="0"/>
                <a:ea typeface="Times New Roman" panose="02020603050405020304" pitchFamily="18" charset="0"/>
                <a:cs typeface="Times" panose="02020603050405020304" pitchFamily="18" charset="0"/>
              </a:rPr>
              <a:t>Eigenfactor</a:t>
            </a:r>
            <a:r>
              <a:rPr lang="es-MX" dirty="0" smtClean="0">
                <a:solidFill>
                  <a:srgbClr val="0070C0"/>
                </a:solidFill>
                <a:latin typeface="Trebuchet MS" panose="020B0603020202020204" pitchFamily="34" charset="0"/>
                <a:ea typeface="Times New Roman" panose="02020603050405020304" pitchFamily="18" charset="0"/>
                <a:cs typeface="Times" panose="02020603050405020304" pitchFamily="18" charset="0"/>
              </a:rPr>
              <a:t> </a:t>
            </a:r>
            <a:r>
              <a:rPr lang="es-MX"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y SJR pueden utilizarse con fines de detección, como la identificación de </a:t>
            </a:r>
            <a:r>
              <a:rPr lang="es-MX" b="1" u="sng"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cárteles de citación</a:t>
            </a:r>
            <a:r>
              <a:rPr lang="es-MX"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 </a:t>
            </a:r>
            <a:r>
              <a:rPr lang="es-MX" dirty="0" smtClean="0">
                <a:solidFill>
                  <a:srgbClr val="0070C0"/>
                </a:solidFill>
                <a:latin typeface="Trebuchet MS" panose="020B0603020202020204" pitchFamily="34" charset="0"/>
                <a:ea typeface="Times New Roman" panose="02020603050405020304" pitchFamily="18" charset="0"/>
                <a:cs typeface="Times" panose="02020603050405020304" pitchFamily="18" charset="0"/>
              </a:rPr>
              <a:t>y </a:t>
            </a:r>
            <a:r>
              <a:rPr lang="es-MX" dirty="0">
                <a:solidFill>
                  <a:srgbClr val="0070C0"/>
                </a:solidFill>
                <a:latin typeface="Trebuchet MS" panose="020B0603020202020204" pitchFamily="34" charset="0"/>
                <a:ea typeface="Times New Roman" panose="02020603050405020304" pitchFamily="18" charset="0"/>
                <a:cs typeface="Times" panose="02020603050405020304" pitchFamily="18" charset="0"/>
              </a:rPr>
              <a:t>otras formas de colusión de citas que son muy difíciles de detectar utilizando métodos tradicionales de conteo, pero que pueden ser altamente visibles en el análisis basado en redes</a:t>
            </a:r>
            <a:endParaRPr lang="es-MX" dirty="0"/>
          </a:p>
        </p:txBody>
      </p:sp>
      <p:sp>
        <p:nvSpPr>
          <p:cNvPr id="11" name="Rectángulo 10"/>
          <p:cNvSpPr/>
          <p:nvPr/>
        </p:nvSpPr>
        <p:spPr>
          <a:xfrm>
            <a:off x="-145" y="4393831"/>
            <a:ext cx="10278074" cy="2840714"/>
          </a:xfrm>
          <a:prstGeom prst="rect">
            <a:avLst/>
          </a:prstGeom>
        </p:spPr>
        <p:txBody>
          <a:bodyPr wrap="square">
            <a:spAutoFit/>
          </a:bodyPr>
          <a:lstStyle/>
          <a:p>
            <a:pPr>
              <a:lnSpc>
                <a:spcPct val="107000"/>
              </a:lnSpc>
              <a:spcAft>
                <a:spcPts val="800"/>
              </a:spcAft>
            </a:pPr>
            <a:r>
              <a:rPr lang="es-MX" dirty="0" err="1" smtClean="0">
                <a:latin typeface="Trebuchet MS" panose="020B0603020202020204" pitchFamily="34" charset="0"/>
                <a:ea typeface="Calibri" panose="020F0502020204030204" pitchFamily="34" charset="0"/>
                <a:cs typeface="Times New Roman" panose="02020603050405020304" pitchFamily="18" charset="0"/>
              </a:rPr>
              <a:t>Eigenfactor</a:t>
            </a:r>
            <a:r>
              <a:rPr lang="es-MX" dirty="0" smtClean="0">
                <a:latin typeface="Trebuchet MS" panose="020B0603020202020204" pitchFamily="34" charset="0"/>
                <a:ea typeface="Calibri" panose="020F0502020204030204" pitchFamily="34" charset="0"/>
                <a:cs typeface="Times New Roman" panose="02020603050405020304" pitchFamily="18" charset="0"/>
              </a:rPr>
              <a:t> </a:t>
            </a:r>
            <a:r>
              <a:rPr lang="es-MX" dirty="0">
                <a:latin typeface="Trebuchet MS" panose="020B0603020202020204" pitchFamily="34" charset="0"/>
                <a:ea typeface="Calibri" panose="020F0502020204030204" pitchFamily="34" charset="0"/>
                <a:cs typeface="Times New Roman" panose="02020603050405020304" pitchFamily="18" charset="0"/>
              </a:rPr>
              <a:t>(y </a:t>
            </a:r>
            <a:r>
              <a:rPr lang="es-MX" i="1" dirty="0" err="1">
                <a:solidFill>
                  <a:srgbClr val="454545"/>
                </a:solidFill>
                <a:latin typeface="Trebuchet MS" panose="020B0603020202020204" pitchFamily="34" charset="0"/>
                <a:ea typeface="Times New Roman" panose="02020603050405020304" pitchFamily="18" charset="0"/>
                <a:cs typeface="Times" panose="02020603050405020304" pitchFamily="18" charset="0"/>
              </a:rPr>
              <a:t>Article</a:t>
            </a:r>
            <a:r>
              <a:rPr lang="es-MX" i="1" dirty="0">
                <a:solidFill>
                  <a:srgbClr val="454545"/>
                </a:solidFill>
                <a:latin typeface="Trebuchet MS" panose="020B0603020202020204" pitchFamily="34" charset="0"/>
                <a:ea typeface="Times New Roman" panose="02020603050405020304" pitchFamily="18" charset="0"/>
                <a:cs typeface="Times" panose="02020603050405020304" pitchFamily="18" charset="0"/>
              </a:rPr>
              <a:t> </a:t>
            </a:r>
            <a:r>
              <a:rPr lang="es-MX" i="1" dirty="0" err="1">
                <a:solidFill>
                  <a:srgbClr val="454545"/>
                </a:solidFill>
                <a:latin typeface="Trebuchet MS" panose="020B0603020202020204" pitchFamily="34" charset="0"/>
                <a:ea typeface="Times New Roman" panose="02020603050405020304" pitchFamily="18" charset="0"/>
                <a:cs typeface="Times" panose="02020603050405020304" pitchFamily="18" charset="0"/>
              </a:rPr>
              <a:t>Influence</a:t>
            </a:r>
            <a:r>
              <a:rPr lang="es-MX" dirty="0">
                <a:latin typeface="Trebuchet MS" panose="020B0603020202020204" pitchFamily="34" charset="0"/>
                <a:ea typeface="Calibri" panose="020F0502020204030204" pitchFamily="34" charset="0"/>
                <a:cs typeface="Times New Roman" panose="02020603050405020304" pitchFamily="18" charset="0"/>
              </a:rPr>
              <a:t>) son términos registrados por la </a:t>
            </a:r>
            <a:r>
              <a:rPr lang="es-MX" dirty="0" smtClean="0">
                <a:latin typeface="Trebuchet MS" panose="020B0603020202020204" pitchFamily="34" charset="0"/>
                <a:ea typeface="Calibri" panose="020F0502020204030204" pitchFamily="34" charset="0"/>
                <a:cs typeface="Times New Roman" panose="02020603050405020304" pitchFamily="18" charset="0"/>
              </a:rPr>
              <a:t>Univ. </a:t>
            </a:r>
            <a:r>
              <a:rPr lang="es-MX" dirty="0">
                <a:latin typeface="Trebuchet MS" panose="020B0603020202020204" pitchFamily="34" charset="0"/>
                <a:ea typeface="Calibri" panose="020F0502020204030204" pitchFamily="34" charset="0"/>
                <a:cs typeface="Times New Roman" panose="02020603050405020304" pitchFamily="18" charset="0"/>
              </a:rPr>
              <a:t>de </a:t>
            </a:r>
            <a:r>
              <a:rPr lang="es-MX" dirty="0" smtClean="0">
                <a:latin typeface="Trebuchet MS" panose="020B0603020202020204" pitchFamily="34" charset="0"/>
                <a:ea typeface="Calibri" panose="020F0502020204030204" pitchFamily="34" charset="0"/>
                <a:cs typeface="Times New Roman" panose="02020603050405020304" pitchFamily="18" charset="0"/>
              </a:rPr>
              <a:t>Washington</a:t>
            </a:r>
          </a:p>
          <a:p>
            <a:pPr>
              <a:lnSpc>
                <a:spcPct val="107000"/>
              </a:lnSpc>
              <a:spcAft>
                <a:spcPts val="800"/>
              </a:spcAft>
            </a:pPr>
            <a:r>
              <a:rPr lang="es-MX" dirty="0" smtClean="0">
                <a:latin typeface="Trebuchet MS" panose="020B0603020202020204" pitchFamily="34" charset="0"/>
                <a:ea typeface="Calibri" panose="020F0502020204030204" pitchFamily="34" charset="0"/>
                <a:cs typeface="Times New Roman" panose="02020603050405020304" pitchFamily="18" charset="0"/>
              </a:rPr>
              <a:t>Las </a:t>
            </a:r>
            <a:r>
              <a:rPr lang="es-MX" dirty="0">
                <a:latin typeface="Trebuchet MS" panose="020B0603020202020204" pitchFamily="34" charset="0"/>
                <a:ea typeface="Calibri" panose="020F0502020204030204" pitchFamily="34" charset="0"/>
                <a:cs typeface="Times New Roman" panose="02020603050405020304" pitchFamily="18" charset="0"/>
              </a:rPr>
              <a:t>puntuaciones </a:t>
            </a:r>
            <a:r>
              <a:rPr lang="es-MX" dirty="0" err="1">
                <a:solidFill>
                  <a:srgbClr val="454545"/>
                </a:solidFill>
                <a:latin typeface="Trebuchet MS" panose="020B0603020202020204" pitchFamily="34" charset="0"/>
                <a:ea typeface="Times New Roman" panose="02020603050405020304" pitchFamily="18" charset="0"/>
                <a:cs typeface="Times" panose="02020603050405020304" pitchFamily="18" charset="0"/>
              </a:rPr>
              <a:t>Eigenfactors</a:t>
            </a:r>
            <a:r>
              <a:rPr lang="es-MX" dirty="0">
                <a:solidFill>
                  <a:srgbClr val="454545"/>
                </a:solidFill>
                <a:latin typeface="Trebuchet MS" panose="020B0603020202020204" pitchFamily="34" charset="0"/>
                <a:ea typeface="Times New Roman" panose="02020603050405020304" pitchFamily="18" charset="0"/>
                <a:cs typeface="Times" panose="02020603050405020304" pitchFamily="18" charset="0"/>
              </a:rPr>
              <a:t> y </a:t>
            </a:r>
            <a:r>
              <a:rPr lang="es-MX" dirty="0" err="1">
                <a:solidFill>
                  <a:srgbClr val="454545"/>
                </a:solidFill>
                <a:latin typeface="Trebuchet MS" panose="020B0603020202020204" pitchFamily="34" charset="0"/>
                <a:ea typeface="Times New Roman" panose="02020603050405020304" pitchFamily="18" charset="0"/>
                <a:cs typeface="Times" panose="02020603050405020304" pitchFamily="18" charset="0"/>
              </a:rPr>
              <a:t>Article</a:t>
            </a:r>
            <a:r>
              <a:rPr lang="es-MX" dirty="0">
                <a:solidFill>
                  <a:srgbClr val="454545"/>
                </a:solidFill>
                <a:latin typeface="Trebuchet MS" panose="020B0603020202020204" pitchFamily="34" charset="0"/>
                <a:ea typeface="Times New Roman" panose="02020603050405020304" pitchFamily="18" charset="0"/>
                <a:cs typeface="Times" panose="02020603050405020304" pitchFamily="18" charset="0"/>
              </a:rPr>
              <a:t> </a:t>
            </a:r>
            <a:r>
              <a:rPr lang="es-MX" dirty="0" err="1">
                <a:solidFill>
                  <a:srgbClr val="454545"/>
                </a:solidFill>
                <a:latin typeface="Trebuchet MS" panose="020B0603020202020204" pitchFamily="34" charset="0"/>
                <a:ea typeface="Times New Roman" panose="02020603050405020304" pitchFamily="18" charset="0"/>
                <a:cs typeface="Times" panose="02020603050405020304" pitchFamily="18" charset="0"/>
              </a:rPr>
              <a:t>Influence</a:t>
            </a:r>
            <a:r>
              <a:rPr lang="es-MX" dirty="0">
                <a:solidFill>
                  <a:srgbClr val="454545"/>
                </a:solidFill>
                <a:latin typeface="Trebuchet MS" panose="020B0603020202020204" pitchFamily="34" charset="0"/>
                <a:ea typeface="Times New Roman" panose="02020603050405020304" pitchFamily="18" charset="0"/>
                <a:cs typeface="Times" panose="02020603050405020304" pitchFamily="18" charset="0"/>
              </a:rPr>
              <a:t> </a:t>
            </a:r>
            <a:r>
              <a:rPr lang="es-MX" dirty="0">
                <a:latin typeface="Trebuchet MS" panose="020B0603020202020204" pitchFamily="34" charset="0"/>
                <a:ea typeface="Calibri" panose="020F0502020204030204" pitchFamily="34" charset="0"/>
                <a:cs typeface="Times New Roman" panose="02020603050405020304" pitchFamily="18" charset="0"/>
              </a:rPr>
              <a:t>se publican en el </a:t>
            </a:r>
            <a:r>
              <a:rPr lang="es-MX" dirty="0" smtClean="0">
                <a:latin typeface="Trebuchet MS" panose="020B0603020202020204" pitchFamily="34" charset="0"/>
                <a:ea typeface="Calibri" panose="020F0502020204030204" pitchFamily="34" charset="0"/>
                <a:cs typeface="Times New Roman" panose="02020603050405020304" pitchFamily="18" charset="0"/>
              </a:rPr>
              <a:t>JCR (CLARIVATE)                  cada junio </a:t>
            </a:r>
            <a:r>
              <a:rPr lang="es-MX" dirty="0">
                <a:latin typeface="Trebuchet MS" panose="020B0603020202020204" pitchFamily="34" charset="0"/>
                <a:ea typeface="Calibri" panose="020F0502020204030204" pitchFamily="34" charset="0"/>
                <a:cs typeface="Times New Roman" panose="02020603050405020304" pitchFamily="18" charset="0"/>
              </a:rPr>
              <a:t>y se publican libremente en el sitio web de Eigenfactor.org después de </a:t>
            </a:r>
            <a:r>
              <a:rPr lang="es-MX" dirty="0" smtClean="0">
                <a:latin typeface="Trebuchet MS" panose="020B0603020202020204" pitchFamily="34" charset="0"/>
                <a:ea typeface="Calibri" panose="020F0502020204030204" pitchFamily="34" charset="0"/>
                <a:cs typeface="Times New Roman" panose="02020603050405020304" pitchFamily="18" charset="0"/>
              </a:rPr>
              <a:t>                      un </a:t>
            </a:r>
            <a:r>
              <a:rPr lang="es-MX" dirty="0">
                <a:latin typeface="Trebuchet MS" panose="020B0603020202020204" pitchFamily="34" charset="0"/>
                <a:ea typeface="Calibri" panose="020F0502020204030204" pitchFamily="34" charset="0"/>
                <a:cs typeface="Times New Roman" panose="02020603050405020304" pitchFamily="18" charset="0"/>
              </a:rPr>
              <a:t>embargo de seis meses. </a:t>
            </a:r>
            <a:endParaRPr lang="es-MX" dirty="0" smtClean="0">
              <a:latin typeface="Trebuchet MS" panose="020B0603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dirty="0" smtClean="0">
                <a:latin typeface="Trebuchet MS" panose="020B0603020202020204" pitchFamily="34" charset="0"/>
                <a:ea typeface="Calibri" panose="020F0502020204030204" pitchFamily="34" charset="0"/>
                <a:cs typeface="Times New Roman" panose="02020603050405020304" pitchFamily="18" charset="0"/>
              </a:rPr>
              <a:t>La Univ. </a:t>
            </a:r>
            <a:r>
              <a:rPr lang="es-MX" dirty="0">
                <a:latin typeface="Trebuchet MS" panose="020B0603020202020204" pitchFamily="34" charset="0"/>
                <a:ea typeface="Calibri" panose="020F0502020204030204" pitchFamily="34" charset="0"/>
                <a:cs typeface="Times New Roman" panose="02020603050405020304" pitchFamily="18" charset="0"/>
              </a:rPr>
              <a:t>de Washington no </a:t>
            </a:r>
            <a:r>
              <a:rPr lang="es-MX" dirty="0" smtClean="0">
                <a:latin typeface="Trebuchet MS" panose="020B0603020202020204" pitchFamily="34" charset="0"/>
                <a:ea typeface="Calibri" panose="020F0502020204030204" pitchFamily="34" charset="0"/>
                <a:cs typeface="Times New Roman" panose="02020603050405020304" pitchFamily="18" charset="0"/>
              </a:rPr>
              <a:t>recibe </a:t>
            </a:r>
            <a:r>
              <a:rPr lang="es-MX" dirty="0">
                <a:latin typeface="Trebuchet MS" panose="020B0603020202020204" pitchFamily="34" charset="0"/>
                <a:ea typeface="Calibri" panose="020F0502020204030204" pitchFamily="34" charset="0"/>
                <a:cs typeface="Times New Roman" panose="02020603050405020304" pitchFamily="18" charset="0"/>
              </a:rPr>
              <a:t>ningún ingreso de licencias de </a:t>
            </a:r>
            <a:r>
              <a:rPr lang="es-MX" dirty="0" err="1" smtClean="0">
                <a:latin typeface="Trebuchet MS" panose="020B0603020202020204" pitchFamily="34" charset="0"/>
                <a:ea typeface="Calibri" panose="020F0502020204030204" pitchFamily="34" charset="0"/>
                <a:cs typeface="Times New Roman" panose="02020603050405020304" pitchFamily="18" charset="0"/>
              </a:rPr>
              <a:t>Eigenfactor</a:t>
            </a:r>
            <a:endParaRPr lang="es-MX"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dirty="0" smtClean="0">
                <a:latin typeface="Trebuchet MS" panose="020B0603020202020204" pitchFamily="34" charset="0"/>
                <a:ea typeface="Calibri" panose="020F0502020204030204" pitchFamily="34" charset="0"/>
                <a:cs typeface="Times New Roman" panose="02020603050405020304" pitchFamily="18" charset="0"/>
              </a:rPr>
              <a:t>El sitio </a:t>
            </a:r>
            <a:r>
              <a:rPr lang="es-MX" dirty="0" err="1" smtClean="0">
                <a:latin typeface="Trebuchet MS" panose="020B0603020202020204" pitchFamily="34" charset="0"/>
                <a:ea typeface="Calibri" panose="020F0502020204030204" pitchFamily="34" charset="0"/>
                <a:cs typeface="Times New Roman" panose="02020603050405020304" pitchFamily="18" charset="0"/>
              </a:rPr>
              <a:t>SCImago</a:t>
            </a:r>
            <a:r>
              <a:rPr lang="es-MX" dirty="0" smtClean="0">
                <a:latin typeface="Trebuchet MS" panose="020B0603020202020204" pitchFamily="34" charset="0"/>
                <a:ea typeface="Calibri" panose="020F0502020204030204" pitchFamily="34" charset="0"/>
                <a:cs typeface="Times New Roman" panose="02020603050405020304" pitchFamily="18" charset="0"/>
              </a:rPr>
              <a:t> </a:t>
            </a:r>
            <a:r>
              <a:rPr lang="es-MX" dirty="0" err="1">
                <a:latin typeface="Trebuchet MS" panose="020B0603020202020204" pitchFamily="34" charset="0"/>
                <a:ea typeface="Calibri" panose="020F0502020204030204" pitchFamily="34" charset="0"/>
                <a:cs typeface="Times New Roman" panose="02020603050405020304" pitchFamily="18" charset="0"/>
              </a:rPr>
              <a:t>Journal</a:t>
            </a:r>
            <a:r>
              <a:rPr lang="es-MX" dirty="0">
                <a:latin typeface="Trebuchet MS" panose="020B0603020202020204" pitchFamily="34" charset="0"/>
                <a:ea typeface="Calibri" panose="020F0502020204030204" pitchFamily="34" charset="0"/>
                <a:cs typeface="Times New Roman" panose="02020603050405020304" pitchFamily="18" charset="0"/>
              </a:rPr>
              <a:t> &amp; Country Rank se basa en los datos de </a:t>
            </a:r>
            <a:r>
              <a:rPr lang="es-MX" dirty="0" err="1">
                <a:latin typeface="Trebuchet MS" panose="020B0603020202020204" pitchFamily="34" charset="0"/>
                <a:ea typeface="Calibri" panose="020F0502020204030204" pitchFamily="34" charset="0"/>
                <a:cs typeface="Times New Roman" panose="02020603050405020304" pitchFamily="18" charset="0"/>
              </a:rPr>
              <a:t>Scopus</a:t>
            </a:r>
            <a:r>
              <a:rPr lang="es-MX" dirty="0">
                <a:latin typeface="Trebuchet MS" panose="020B0603020202020204" pitchFamily="34" charset="0"/>
                <a:ea typeface="Calibri" panose="020F0502020204030204" pitchFamily="34" charset="0"/>
                <a:cs typeface="Times New Roman" panose="02020603050405020304" pitchFamily="18" charset="0"/>
              </a:rPr>
              <a:t> (</a:t>
            </a:r>
            <a:r>
              <a:rPr lang="es-MX" dirty="0" err="1">
                <a:latin typeface="Trebuchet MS" panose="020B0603020202020204" pitchFamily="34" charset="0"/>
                <a:ea typeface="Calibri" panose="020F0502020204030204" pitchFamily="34" charset="0"/>
                <a:cs typeface="Times New Roman" panose="02020603050405020304" pitchFamily="18" charset="0"/>
              </a:rPr>
              <a:t>Elsevier</a:t>
            </a:r>
            <a:r>
              <a:rPr lang="es-MX" dirty="0">
                <a:latin typeface="Trebuchet MS" panose="020B0603020202020204" pitchFamily="34" charset="0"/>
                <a:ea typeface="Calibri" panose="020F0502020204030204" pitchFamily="34" charset="0"/>
                <a:cs typeface="Times New Roman" panose="02020603050405020304" pitchFamily="18" charset="0"/>
              </a:rPr>
              <a:t>) y esta disponible gratuitamente en: </a:t>
            </a:r>
            <a:r>
              <a:rPr lang="es-MX" dirty="0">
                <a:latin typeface="Trebuchet MS" panose="020B0603020202020204" pitchFamily="34" charset="0"/>
                <a:ea typeface="Calibri" panose="020F0502020204030204" pitchFamily="34" charset="0"/>
                <a:cs typeface="Times New Roman" panose="02020603050405020304" pitchFamily="18" charset="0"/>
                <a:hlinkClick r:id="rId7"/>
              </a:rPr>
              <a:t>http://</a:t>
            </a:r>
            <a:r>
              <a:rPr lang="es-MX" dirty="0" smtClean="0">
                <a:latin typeface="Trebuchet MS" panose="020B0603020202020204" pitchFamily="34" charset="0"/>
                <a:ea typeface="Calibri" panose="020F0502020204030204" pitchFamily="34" charset="0"/>
                <a:cs typeface="Times New Roman" panose="02020603050405020304" pitchFamily="18" charset="0"/>
                <a:hlinkClick r:id="rId7"/>
              </a:rPr>
              <a:t>www.scimagojr.com</a:t>
            </a:r>
            <a:endParaRPr lang="es-MX" dirty="0" smtClean="0">
              <a:latin typeface="Trebuchet MS" panose="020B0603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MX"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140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83441" y="5119862"/>
            <a:ext cx="9145016" cy="615553"/>
          </a:xfrm>
          <a:prstGeom prst="rect">
            <a:avLst/>
          </a:prstGeom>
        </p:spPr>
        <p:txBody>
          <a:bodyPr wrap="square">
            <a:spAutoFit/>
          </a:bodyPr>
          <a:lstStyle/>
          <a:p>
            <a:r>
              <a:rPr lang="es-MX" sz="1600" dirty="0">
                <a:hlinkClick r:id="rId2"/>
              </a:rPr>
              <a:t>https://</a:t>
            </a:r>
            <a:r>
              <a:rPr lang="es-MX" sz="1600" dirty="0" smtClean="0">
                <a:hlinkClick r:id="rId2"/>
              </a:rPr>
              <a:t>scholarlykitchen.sspnet.org/2015/07/28/network-based-citation-metrics-eigenfactor-vs-sjr</a:t>
            </a:r>
            <a:endParaRPr lang="es-MX" sz="1600" dirty="0" smtClean="0"/>
          </a:p>
          <a:p>
            <a:endParaRPr lang="es-MX" dirty="0"/>
          </a:p>
        </p:txBody>
      </p:sp>
      <p:sp>
        <p:nvSpPr>
          <p:cNvPr id="5" name="Rectángulo 4"/>
          <p:cNvSpPr/>
          <p:nvPr/>
        </p:nvSpPr>
        <p:spPr>
          <a:xfrm>
            <a:off x="467544" y="4365104"/>
            <a:ext cx="7488832" cy="787652"/>
          </a:xfrm>
          <a:prstGeom prst="rect">
            <a:avLst/>
          </a:prstGeom>
        </p:spPr>
        <p:txBody>
          <a:bodyPr wrap="square">
            <a:spAutoFit/>
          </a:bodyPr>
          <a:lstStyle/>
          <a:p>
            <a:pPr>
              <a:lnSpc>
                <a:spcPct val="107000"/>
              </a:lnSpc>
              <a:spcAft>
                <a:spcPts val="800"/>
              </a:spcAft>
            </a:pPr>
            <a:r>
              <a:rPr lang="en-US" b="1" dirty="0">
                <a:latin typeface="Trebuchet MS" panose="020B0603020202020204" pitchFamily="34" charset="0"/>
                <a:ea typeface="Calibri" panose="020F0502020204030204" pitchFamily="34" charset="0"/>
                <a:cs typeface="Times New Roman" panose="02020603050405020304" pitchFamily="18" charset="0"/>
              </a:rPr>
              <a:t>Network-based Citation Metrics: </a:t>
            </a:r>
            <a:r>
              <a:rPr lang="en-US" b="1" dirty="0" err="1">
                <a:latin typeface="Trebuchet MS" panose="020B0603020202020204" pitchFamily="34" charset="0"/>
                <a:ea typeface="Calibri" panose="020F0502020204030204" pitchFamily="34" charset="0"/>
                <a:cs typeface="Times New Roman" panose="02020603050405020304" pitchFamily="18" charset="0"/>
              </a:rPr>
              <a:t>Eigenfactor</a:t>
            </a:r>
            <a:r>
              <a:rPr lang="en-US" b="1" dirty="0">
                <a:latin typeface="Trebuchet MS" panose="020B0603020202020204" pitchFamily="34" charset="0"/>
                <a:ea typeface="Calibri" panose="020F0502020204030204" pitchFamily="34" charset="0"/>
                <a:cs typeface="Times New Roman" panose="02020603050405020304" pitchFamily="18" charset="0"/>
              </a:rPr>
              <a:t> vs. </a:t>
            </a:r>
            <a:r>
              <a:rPr lang="en-US" b="1" dirty="0" smtClean="0">
                <a:latin typeface="Trebuchet MS" panose="020B0603020202020204" pitchFamily="34" charset="0"/>
                <a:ea typeface="Calibri" panose="020F0502020204030204" pitchFamily="34" charset="0"/>
                <a:cs typeface="Times New Roman" panose="02020603050405020304" pitchFamily="18" charset="0"/>
              </a:rPr>
              <a:t>SJR, </a:t>
            </a:r>
          </a:p>
          <a:p>
            <a:pPr>
              <a:lnSpc>
                <a:spcPct val="107000"/>
              </a:lnSpc>
              <a:spcAft>
                <a:spcPts val="800"/>
              </a:spcAft>
            </a:pPr>
            <a:r>
              <a:rPr lang="en-US" dirty="0" smtClean="0">
                <a:latin typeface="Trebuchet MS" panose="020B0603020202020204" pitchFamily="34" charset="0"/>
                <a:ea typeface="Calibri" panose="020F0502020204030204" pitchFamily="34" charset="0"/>
                <a:cs typeface="Times New Roman" panose="02020603050405020304" pitchFamily="18" charset="0"/>
              </a:rPr>
              <a:t>by </a:t>
            </a:r>
            <a:r>
              <a:rPr lang="en-US" dirty="0">
                <a:latin typeface="Trebuchet MS" panose="020B0603020202020204" pitchFamily="34" charset="0"/>
                <a:ea typeface="Calibri" panose="020F0502020204030204" pitchFamily="34" charset="0"/>
                <a:cs typeface="Times New Roman" panose="02020603050405020304" pitchFamily="18" charset="0"/>
              </a:rPr>
              <a:t>PHIL </a:t>
            </a:r>
            <a:r>
              <a:rPr lang="en-US" dirty="0" smtClean="0">
                <a:latin typeface="Trebuchet MS" panose="020B0603020202020204" pitchFamily="34" charset="0"/>
                <a:ea typeface="Calibri" panose="020F0502020204030204" pitchFamily="34" charset="0"/>
                <a:cs typeface="Times New Roman" panose="02020603050405020304" pitchFamily="18" charset="0"/>
              </a:rPr>
              <a:t>DAVIS, JUL </a:t>
            </a:r>
            <a:r>
              <a:rPr lang="en-US" dirty="0">
                <a:latin typeface="Trebuchet MS" panose="020B0603020202020204" pitchFamily="34" charset="0"/>
                <a:ea typeface="Calibri" panose="020F0502020204030204" pitchFamily="34" charset="0"/>
                <a:cs typeface="Times New Roman" panose="02020603050405020304" pitchFamily="18" charset="0"/>
              </a:rPr>
              <a:t>28, 2015</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a:picLocks noChangeAspect="1"/>
          </p:cNvPicPr>
          <p:nvPr/>
        </p:nvPicPr>
        <p:blipFill rotWithShape="1">
          <a:blip r:embed="rId3"/>
          <a:srcRect l="1176" t="16401" r="69294" b="65400"/>
          <a:stretch/>
        </p:blipFill>
        <p:spPr>
          <a:xfrm>
            <a:off x="5759624" y="260648"/>
            <a:ext cx="2736304" cy="948585"/>
          </a:xfrm>
          <a:prstGeom prst="rect">
            <a:avLst/>
          </a:prstGeom>
        </p:spPr>
      </p:pic>
      <p:sp>
        <p:nvSpPr>
          <p:cNvPr id="7" name="Rectángulo 6"/>
          <p:cNvSpPr/>
          <p:nvPr/>
        </p:nvSpPr>
        <p:spPr>
          <a:xfrm>
            <a:off x="459124" y="2689757"/>
            <a:ext cx="8460432" cy="665695"/>
          </a:xfrm>
          <a:prstGeom prst="rect">
            <a:avLst/>
          </a:prstGeom>
        </p:spPr>
        <p:txBody>
          <a:bodyPr wrap="square">
            <a:spAutoFit/>
          </a:bodyPr>
          <a:lstStyle/>
          <a:p>
            <a:pPr>
              <a:lnSpc>
                <a:spcPct val="107000"/>
              </a:lnSpc>
              <a:spcBef>
                <a:spcPts val="1200"/>
              </a:spcBef>
              <a:spcAft>
                <a:spcPts val="0"/>
              </a:spcAft>
            </a:pPr>
            <a:r>
              <a:rPr lang="es-MX" b="1" kern="0" dirty="0" err="1">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Citation</a:t>
            </a:r>
            <a:r>
              <a:rPr lang="es-MX" b="1" kern="0" dirty="0">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 Performance </a:t>
            </a:r>
            <a:r>
              <a:rPr lang="es-MX" b="1" kern="0" dirty="0" err="1">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Indicators</a:t>
            </a:r>
            <a:r>
              <a:rPr lang="es-MX" b="1" kern="0" dirty="0">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 — A </a:t>
            </a:r>
            <a:r>
              <a:rPr lang="es-MX" b="1" kern="0" dirty="0" err="1">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Very</a:t>
            </a:r>
            <a:r>
              <a:rPr lang="es-MX" b="1" kern="0" dirty="0">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 Short </a:t>
            </a:r>
            <a:r>
              <a:rPr lang="es-MX" b="1" kern="0" dirty="0" err="1" smtClean="0">
                <a:solidFill>
                  <a:srgbClr val="000000"/>
                </a:solidFill>
                <a:latin typeface="Trebuchet MS" panose="020B0603020202020204" pitchFamily="34" charset="0"/>
                <a:ea typeface="Times New Roman" panose="02020603050405020304" pitchFamily="18" charset="0"/>
                <a:cs typeface="Times New Roman" panose="02020603050405020304" pitchFamily="18" charset="0"/>
              </a:rPr>
              <a:t>Introduction</a:t>
            </a:r>
            <a:endParaRPr lang="es-MX" b="1" kern="0" dirty="0" smtClean="0">
              <a:solidFill>
                <a:srgbClr val="000000"/>
              </a:solidFill>
              <a:latin typeface="Trebuchet MS" panose="020B0603020202020204" pitchFamily="34" charset="0"/>
              <a:ea typeface="Times New Roman" panose="02020603050405020304" pitchFamily="18" charset="0"/>
              <a:cs typeface="Times New Roman" panose="02020603050405020304" pitchFamily="18" charset="0"/>
            </a:endParaRPr>
          </a:p>
          <a:p>
            <a:r>
              <a:rPr lang="en-US" dirty="0">
                <a:latin typeface="Trebuchet MS" panose="020B0603020202020204" pitchFamily="34" charset="0"/>
                <a:ea typeface="Calibri" panose="020F0502020204030204" pitchFamily="34" charset="0"/>
                <a:cs typeface="Times New Roman" panose="02020603050405020304" pitchFamily="18" charset="0"/>
              </a:rPr>
              <a:t>by PHIL DAVIS, </a:t>
            </a:r>
            <a:r>
              <a:rPr lang="en-US" dirty="0" smtClean="0">
                <a:latin typeface="Trebuchet MS" panose="020B0603020202020204" pitchFamily="34" charset="0"/>
                <a:ea typeface="Calibri" panose="020F0502020204030204" pitchFamily="34" charset="0"/>
                <a:cs typeface="Times New Roman" panose="02020603050405020304" pitchFamily="18" charset="0"/>
              </a:rPr>
              <a:t>MAY 15, 2017</a:t>
            </a:r>
            <a:endParaRPr lang="es-MX" b="1" kern="0" dirty="0">
              <a:solidFill>
                <a:srgbClr val="2F5496"/>
              </a:solidFill>
              <a:latin typeface="Trebuchet MS" panose="020B0603020202020204" pitchFamily="34" charset="0"/>
              <a:ea typeface="Times New Roman" panose="02020603050405020304" pitchFamily="18" charset="0"/>
              <a:cs typeface="Times New Roman" panose="02020603050405020304" pitchFamily="18" charset="0"/>
            </a:endParaRPr>
          </a:p>
        </p:txBody>
      </p:sp>
      <p:sp>
        <p:nvSpPr>
          <p:cNvPr id="8" name="Rectángulo 7"/>
          <p:cNvSpPr/>
          <p:nvPr/>
        </p:nvSpPr>
        <p:spPr>
          <a:xfrm>
            <a:off x="449469" y="3320780"/>
            <a:ext cx="9178987" cy="584775"/>
          </a:xfrm>
          <a:prstGeom prst="rect">
            <a:avLst/>
          </a:prstGeom>
        </p:spPr>
        <p:txBody>
          <a:bodyPr wrap="square">
            <a:spAutoFit/>
          </a:bodyPr>
          <a:lstStyle/>
          <a:p>
            <a:r>
              <a:rPr lang="es-MX" sz="1600" dirty="0">
                <a:hlinkClick r:id="rId4"/>
              </a:rPr>
              <a:t>https://</a:t>
            </a:r>
            <a:r>
              <a:rPr lang="es-MX" sz="1600" dirty="0" smtClean="0">
                <a:hlinkClick r:id="rId4"/>
              </a:rPr>
              <a:t>scholarlykitchen.sspnet.org/2017/05/15/citation-performance-indicators-short-introduction</a:t>
            </a:r>
            <a:endParaRPr lang="es-MX" sz="1600" dirty="0" smtClean="0"/>
          </a:p>
          <a:p>
            <a:endParaRPr lang="es-MX" sz="1600" dirty="0"/>
          </a:p>
        </p:txBody>
      </p:sp>
      <p:sp>
        <p:nvSpPr>
          <p:cNvPr id="9" name="CuadroTexto 8"/>
          <p:cNvSpPr txBox="1"/>
          <p:nvPr/>
        </p:nvSpPr>
        <p:spPr>
          <a:xfrm>
            <a:off x="245495" y="734940"/>
            <a:ext cx="3960440" cy="523220"/>
          </a:xfrm>
          <a:prstGeom prst="rect">
            <a:avLst/>
          </a:prstGeom>
          <a:noFill/>
        </p:spPr>
        <p:txBody>
          <a:bodyPr wrap="square" rtlCol="0">
            <a:spAutoFit/>
          </a:bodyPr>
          <a:lstStyle/>
          <a:p>
            <a:r>
              <a:rPr lang="es-MX" sz="2800" b="1" i="1" dirty="0" smtClean="0"/>
              <a:t>Blog </a:t>
            </a:r>
            <a:r>
              <a:rPr lang="es-MX" sz="2800" b="1" i="1" dirty="0" err="1" smtClean="0"/>
              <a:t>Scholarly</a:t>
            </a:r>
            <a:r>
              <a:rPr lang="es-MX" sz="2800" b="1" i="1" dirty="0" smtClean="0"/>
              <a:t> </a:t>
            </a:r>
            <a:r>
              <a:rPr lang="es-MX" sz="2800" b="1" i="1" dirty="0" err="1" smtClean="0"/>
              <a:t>Kitchen</a:t>
            </a:r>
            <a:endParaRPr lang="es-MX" sz="2800" b="1" i="1" dirty="0"/>
          </a:p>
        </p:txBody>
      </p:sp>
    </p:spTree>
    <p:extLst>
      <p:ext uri="{BB962C8B-B14F-4D97-AF65-F5344CB8AC3E}">
        <p14:creationId xmlns:p14="http://schemas.microsoft.com/office/powerpoint/2010/main" val="22661378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mast_blank"/>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8652"/>
          <a:stretch/>
        </p:blipFill>
        <p:spPr bwMode="auto">
          <a:xfrm>
            <a:off x="358943" y="260648"/>
            <a:ext cx="1574646" cy="196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p:cNvPicPr>
            <a:picLocks noChangeAspect="1"/>
          </p:cNvPicPr>
          <p:nvPr/>
        </p:nvPicPr>
        <p:blipFill rotWithShape="1">
          <a:blip r:embed="rId3"/>
          <a:srcRect l="21145" t="33201" r="20863" b="36000"/>
          <a:stretch/>
        </p:blipFill>
        <p:spPr>
          <a:xfrm>
            <a:off x="2054161" y="288257"/>
            <a:ext cx="7071358" cy="2112558"/>
          </a:xfrm>
          <a:prstGeom prst="rect">
            <a:avLst/>
          </a:prstGeom>
        </p:spPr>
      </p:pic>
      <p:pic>
        <p:nvPicPr>
          <p:cNvPr id="8" name="Imagen 7"/>
          <p:cNvPicPr>
            <a:picLocks noChangeAspect="1"/>
          </p:cNvPicPr>
          <p:nvPr/>
        </p:nvPicPr>
        <p:blipFill rotWithShape="1">
          <a:blip r:embed="rId4"/>
          <a:srcRect l="13775" t="41600" r="14563" b="31801"/>
          <a:stretch/>
        </p:blipFill>
        <p:spPr>
          <a:xfrm>
            <a:off x="2054161" y="1244434"/>
            <a:ext cx="7071358" cy="1608502"/>
          </a:xfrm>
          <a:prstGeom prst="rect">
            <a:avLst/>
          </a:prstGeom>
        </p:spPr>
      </p:pic>
      <p:sp>
        <p:nvSpPr>
          <p:cNvPr id="9" name="Elipse 8"/>
          <p:cNvSpPr/>
          <p:nvPr/>
        </p:nvSpPr>
        <p:spPr>
          <a:xfrm>
            <a:off x="7740352" y="404664"/>
            <a:ext cx="1296144" cy="1080120"/>
          </a:xfrm>
          <a:prstGeom prst="ellipse">
            <a:avLst/>
          </a:prstGeom>
          <a:solidFill>
            <a:srgbClr val="FFFF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6" name="Elipse 45"/>
          <p:cNvSpPr/>
          <p:nvPr/>
        </p:nvSpPr>
        <p:spPr>
          <a:xfrm>
            <a:off x="7651328" y="1262300"/>
            <a:ext cx="1385167" cy="1080120"/>
          </a:xfrm>
          <a:prstGeom prst="ellipse">
            <a:avLst/>
          </a:prstGeom>
          <a:solidFill>
            <a:srgbClr val="FFFF00">
              <a:alpha val="4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0" name="Imagen 9"/>
          <p:cNvPicPr>
            <a:picLocks noChangeAspect="1"/>
          </p:cNvPicPr>
          <p:nvPr/>
        </p:nvPicPr>
        <p:blipFill rotWithShape="1">
          <a:blip r:embed="rId5"/>
          <a:srcRect l="21744" t="15607" r="42125" b="7867"/>
          <a:stretch/>
        </p:blipFill>
        <p:spPr>
          <a:xfrm>
            <a:off x="2286048" y="2852936"/>
            <a:ext cx="3303792" cy="3936114"/>
          </a:xfrm>
          <a:prstGeom prst="rect">
            <a:avLst/>
          </a:prstGeom>
        </p:spPr>
      </p:pic>
      <p:pic>
        <p:nvPicPr>
          <p:cNvPr id="11" name="Imagen 10"/>
          <p:cNvPicPr>
            <a:picLocks noChangeAspect="1"/>
          </p:cNvPicPr>
          <p:nvPr/>
        </p:nvPicPr>
        <p:blipFill rotWithShape="1">
          <a:blip r:embed="rId6"/>
          <a:srcRect l="21146" t="16401" r="42125" b="6601"/>
          <a:stretch/>
        </p:blipFill>
        <p:spPr>
          <a:xfrm>
            <a:off x="5678004" y="2862691"/>
            <a:ext cx="3358491" cy="3960440"/>
          </a:xfrm>
          <a:prstGeom prst="rect">
            <a:avLst/>
          </a:prstGeom>
        </p:spPr>
      </p:pic>
      <p:sp>
        <p:nvSpPr>
          <p:cNvPr id="13" name="Rectángulo 12"/>
          <p:cNvSpPr/>
          <p:nvPr/>
        </p:nvSpPr>
        <p:spPr>
          <a:xfrm>
            <a:off x="5678004" y="4365104"/>
            <a:ext cx="3447515" cy="1872208"/>
          </a:xfrm>
          <a:prstGeom prst="rect">
            <a:avLst/>
          </a:prstGeom>
          <a:solidFill>
            <a:srgbClr val="92D050">
              <a:alpha val="36863"/>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5762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6"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6688" t="20684" r="37904" b="10166"/>
          <a:stretch/>
        </p:blipFill>
        <p:spPr>
          <a:xfrm>
            <a:off x="-1906" y="2564904"/>
            <a:ext cx="4752528" cy="3844033"/>
          </a:xfrm>
          <a:prstGeom prst="rect">
            <a:avLst/>
          </a:prstGeom>
        </p:spPr>
      </p:pic>
      <p:pic>
        <p:nvPicPr>
          <p:cNvPr id="6" name="Imagen 5"/>
          <p:cNvPicPr>
            <a:picLocks noChangeAspect="1"/>
          </p:cNvPicPr>
          <p:nvPr/>
        </p:nvPicPr>
        <p:blipFill>
          <a:blip r:embed="rId3"/>
          <a:stretch>
            <a:fillRect/>
          </a:stretch>
        </p:blipFill>
        <p:spPr>
          <a:xfrm>
            <a:off x="4572000" y="332656"/>
            <a:ext cx="3962743" cy="4104456"/>
          </a:xfrm>
          <a:prstGeom prst="rect">
            <a:avLst/>
          </a:prstGeom>
        </p:spPr>
      </p:pic>
      <p:sp>
        <p:nvSpPr>
          <p:cNvPr id="7" name="CuadroTexto 6"/>
          <p:cNvSpPr txBox="1"/>
          <p:nvPr/>
        </p:nvSpPr>
        <p:spPr>
          <a:xfrm>
            <a:off x="1691680" y="6588695"/>
            <a:ext cx="7560840" cy="538609"/>
          </a:xfrm>
          <a:prstGeom prst="rect">
            <a:avLst/>
          </a:prstGeom>
          <a:noFill/>
        </p:spPr>
        <p:txBody>
          <a:bodyPr wrap="square" rtlCol="0">
            <a:spAutoFit/>
          </a:bodyPr>
          <a:lstStyle/>
          <a:p>
            <a:r>
              <a:rPr lang="es-MX" sz="1100" dirty="0">
                <a:hlinkClick r:id="rId4"/>
              </a:rPr>
              <a:t>https://www.timeshighereducation.com/world-university-rankings/methodology-world-university-rankings-2016-2017</a:t>
            </a:r>
            <a:endParaRPr lang="es-MX" sz="1100" dirty="0"/>
          </a:p>
          <a:p>
            <a:endParaRPr lang="es-MX" dirty="0"/>
          </a:p>
        </p:txBody>
      </p:sp>
      <p:sp>
        <p:nvSpPr>
          <p:cNvPr id="8" name="Elipse 7"/>
          <p:cNvSpPr/>
          <p:nvPr/>
        </p:nvSpPr>
        <p:spPr>
          <a:xfrm>
            <a:off x="2267744" y="2780928"/>
            <a:ext cx="1224136" cy="1296144"/>
          </a:xfrm>
          <a:prstGeom prst="ellipse">
            <a:avLst/>
          </a:prstGeom>
          <a:solidFill>
            <a:srgbClr val="A6A6A6">
              <a:alpha val="4196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0" name="Conector recto de flecha 9"/>
          <p:cNvCxnSpPr>
            <a:cxnSpLocks/>
            <a:endCxn id="6" idx="1"/>
          </p:cNvCxnSpPr>
          <p:nvPr/>
        </p:nvCxnSpPr>
        <p:spPr>
          <a:xfrm flipV="1">
            <a:off x="3059832" y="2384884"/>
            <a:ext cx="1512168" cy="756084"/>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4716016" y="1052736"/>
            <a:ext cx="3600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ector recto 17"/>
          <p:cNvCxnSpPr>
            <a:cxnSpLocks/>
          </p:cNvCxnSpPr>
          <p:nvPr/>
        </p:nvCxnSpPr>
        <p:spPr>
          <a:xfrm>
            <a:off x="4716016" y="1196752"/>
            <a:ext cx="10081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a:cxnSpLocks/>
          </p:cNvCxnSpPr>
          <p:nvPr/>
        </p:nvCxnSpPr>
        <p:spPr>
          <a:xfrm>
            <a:off x="7308304" y="1196752"/>
            <a:ext cx="2880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ector recto 22"/>
          <p:cNvCxnSpPr>
            <a:cxnSpLocks/>
          </p:cNvCxnSpPr>
          <p:nvPr/>
        </p:nvCxnSpPr>
        <p:spPr>
          <a:xfrm flipV="1">
            <a:off x="7071090" y="1518699"/>
            <a:ext cx="943825" cy="5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40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53" presetClass="entr" presetSubtype="16"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par>
                                <p:cTn id="32" presetID="53" presetClass="entr" presetSubtype="16"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ppt_w</p:attrName>
                                        </p:attrNameLst>
                                      </p:cBhvr>
                                      <p:tavLst>
                                        <p:tav tm="0">
                                          <p:val>
                                            <p:fltVal val="0"/>
                                          </p:val>
                                        </p:tav>
                                        <p:tav tm="100000">
                                          <p:val>
                                            <p:strVal val="#ppt_w"/>
                                          </p:val>
                                        </p:tav>
                                      </p:tavLst>
                                    </p:anim>
                                    <p:anim calcmode="lin" valueType="num">
                                      <p:cBhvr>
                                        <p:cTn id="35" dur="500" fill="hold"/>
                                        <p:tgtEl>
                                          <p:spTgt spid="20"/>
                                        </p:tgtEl>
                                        <p:attrNameLst>
                                          <p:attrName>ppt_h</p:attrName>
                                        </p:attrNameLst>
                                      </p:cBhvr>
                                      <p:tavLst>
                                        <p:tav tm="0">
                                          <p:val>
                                            <p:fltVal val="0"/>
                                          </p:val>
                                        </p:tav>
                                        <p:tav tm="100000">
                                          <p:val>
                                            <p:strVal val="#ppt_h"/>
                                          </p:val>
                                        </p:tav>
                                      </p:tavLst>
                                    </p:anim>
                                    <p:animEffect transition="in" filter="fade">
                                      <p:cBhvr>
                                        <p:cTn id="36" dur="500"/>
                                        <p:tgtEl>
                                          <p:spTgt spid="20"/>
                                        </p:tgtEl>
                                      </p:cBhvr>
                                    </p:animEffect>
                                  </p:childTnLst>
                                </p:cTn>
                              </p:par>
                              <p:par>
                                <p:cTn id="37" presetID="53" presetClass="entr" presetSubtype="16"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55283" y="-133165"/>
            <a:ext cx="7886700" cy="1325563"/>
          </a:xfrm>
        </p:spPr>
        <p:txBody>
          <a:bodyPr>
            <a:normAutofit fontScale="90000"/>
          </a:bodyPr>
          <a:lstStyle/>
          <a:p>
            <a:r>
              <a:rPr lang="es-MX" b="1" dirty="0">
                <a:effectLst>
                  <a:outerShdw blurRad="38100" dist="38100" dir="2700000" algn="tl">
                    <a:srgbClr val="000000">
                      <a:alpha val="43137"/>
                    </a:srgbClr>
                  </a:outerShdw>
                </a:effectLst>
                <a:latin typeface="+mn-lt"/>
              </a:rPr>
              <a:t>Calidad</a:t>
            </a:r>
            <a:r>
              <a:rPr lang="es-MX" dirty="0">
                <a:latin typeface="+mn-lt"/>
              </a:rPr>
              <a:t> = Rankings &amp; Excelencia ¿? </a:t>
            </a:r>
          </a:p>
        </p:txBody>
      </p:sp>
      <p:pic>
        <p:nvPicPr>
          <p:cNvPr id="21" name="Imagen 20"/>
          <p:cNvPicPr>
            <a:picLocks noChangeAspect="1"/>
          </p:cNvPicPr>
          <p:nvPr/>
        </p:nvPicPr>
        <p:blipFill rotWithShape="1">
          <a:blip r:embed="rId2" cstate="print"/>
          <a:srcRect l="23906" r="40423"/>
          <a:stretch/>
        </p:blipFill>
        <p:spPr>
          <a:xfrm>
            <a:off x="3563043" y="808653"/>
            <a:ext cx="5224091" cy="10287000"/>
          </a:xfrm>
          <a:prstGeom prst="rect">
            <a:avLst/>
          </a:prstGeom>
        </p:spPr>
      </p:pic>
      <p:pic>
        <p:nvPicPr>
          <p:cNvPr id="40" name="Imagen 39"/>
          <p:cNvPicPr>
            <a:picLocks noChangeAspect="1"/>
          </p:cNvPicPr>
          <p:nvPr/>
        </p:nvPicPr>
        <p:blipFill rotWithShape="1">
          <a:blip r:embed="rId3" cstate="print"/>
          <a:srcRect l="3981" t="45456" r="33856" b="10763"/>
          <a:stretch/>
        </p:blipFill>
        <p:spPr>
          <a:xfrm>
            <a:off x="333527" y="809346"/>
            <a:ext cx="8781820" cy="5254701"/>
          </a:xfrm>
          <a:prstGeom prst="rect">
            <a:avLst/>
          </a:prstGeom>
        </p:spPr>
      </p:pic>
      <p:cxnSp>
        <p:nvCxnSpPr>
          <p:cNvPr id="46" name="Conector recto 45"/>
          <p:cNvCxnSpPr>
            <a:cxnSpLocks/>
          </p:cNvCxnSpPr>
          <p:nvPr/>
        </p:nvCxnSpPr>
        <p:spPr>
          <a:xfrm flipV="1">
            <a:off x="6142624" y="4224528"/>
            <a:ext cx="2520280" cy="9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Conector recto 47"/>
          <p:cNvCxnSpPr>
            <a:cxnSpLocks/>
          </p:cNvCxnSpPr>
          <p:nvPr/>
        </p:nvCxnSpPr>
        <p:spPr>
          <a:xfrm>
            <a:off x="3052766" y="4557905"/>
            <a:ext cx="5489217" cy="215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Conector recto 49"/>
          <p:cNvCxnSpPr>
            <a:cxnSpLocks/>
          </p:cNvCxnSpPr>
          <p:nvPr/>
        </p:nvCxnSpPr>
        <p:spPr>
          <a:xfrm>
            <a:off x="3052766" y="4941168"/>
            <a:ext cx="545350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a:cxnSpLocks/>
          </p:cNvCxnSpPr>
          <p:nvPr/>
        </p:nvCxnSpPr>
        <p:spPr>
          <a:xfrm>
            <a:off x="3052766" y="5301208"/>
            <a:ext cx="32837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52" name="Picture 2"/>
          <p:cNvPicPr>
            <a:picLocks noChangeAspect="1" noChangeArrowheads="1"/>
          </p:cNvPicPr>
          <p:nvPr/>
        </p:nvPicPr>
        <p:blipFill>
          <a:blip r:embed="rId4" cstate="print"/>
          <a:srcRect l="10038" t="33333" r="34838" b="23967"/>
          <a:stretch>
            <a:fillRect/>
          </a:stretch>
        </p:blipFill>
        <p:spPr bwMode="auto">
          <a:xfrm>
            <a:off x="2843808" y="1439657"/>
            <a:ext cx="6408712" cy="4763810"/>
          </a:xfrm>
          <a:prstGeom prst="rect">
            <a:avLst/>
          </a:prstGeom>
          <a:noFill/>
          <a:ln w="9525">
            <a:noFill/>
            <a:miter lim="800000"/>
            <a:headEnd/>
            <a:tailEnd/>
          </a:ln>
        </p:spPr>
      </p:pic>
      <p:pic>
        <p:nvPicPr>
          <p:cNvPr id="10" name="Imagen 9"/>
          <p:cNvPicPr>
            <a:picLocks noChangeAspect="1"/>
          </p:cNvPicPr>
          <p:nvPr/>
        </p:nvPicPr>
        <p:blipFill>
          <a:blip r:embed="rId5"/>
          <a:stretch>
            <a:fillRect/>
          </a:stretch>
        </p:blipFill>
        <p:spPr>
          <a:xfrm>
            <a:off x="4082138" y="3710656"/>
            <a:ext cx="5170381" cy="646232"/>
          </a:xfrm>
          <a:prstGeom prst="rect">
            <a:avLst/>
          </a:prstGeom>
          <a:solidFill>
            <a:srgbClr val="FF0000">
              <a:alpha val="30980"/>
            </a:srgbClr>
          </a:solidFill>
        </p:spPr>
      </p:pic>
      <p:pic>
        <p:nvPicPr>
          <p:cNvPr id="53" name="Imagen 52"/>
          <p:cNvPicPr>
            <a:picLocks noChangeAspect="1"/>
          </p:cNvPicPr>
          <p:nvPr/>
        </p:nvPicPr>
        <p:blipFill>
          <a:blip r:embed="rId5"/>
          <a:stretch>
            <a:fillRect/>
          </a:stretch>
        </p:blipFill>
        <p:spPr>
          <a:xfrm>
            <a:off x="4082137" y="4310829"/>
            <a:ext cx="5170381" cy="646232"/>
          </a:xfrm>
          <a:prstGeom prst="rect">
            <a:avLst/>
          </a:prstGeom>
          <a:solidFill>
            <a:srgbClr val="FF0000">
              <a:alpha val="30980"/>
            </a:srgbClr>
          </a:solidFill>
        </p:spPr>
      </p:pic>
      <p:pic>
        <p:nvPicPr>
          <p:cNvPr id="54" name="Imagen 53"/>
          <p:cNvPicPr>
            <a:picLocks noChangeAspect="1"/>
          </p:cNvPicPr>
          <p:nvPr/>
        </p:nvPicPr>
        <p:blipFill>
          <a:blip r:embed="rId5"/>
          <a:stretch>
            <a:fillRect/>
          </a:stretch>
        </p:blipFill>
        <p:spPr>
          <a:xfrm>
            <a:off x="4074152" y="3148835"/>
            <a:ext cx="5170381" cy="646232"/>
          </a:xfrm>
          <a:prstGeom prst="rect">
            <a:avLst/>
          </a:prstGeom>
          <a:solidFill>
            <a:srgbClr val="FF0000">
              <a:alpha val="30980"/>
            </a:srgbClr>
          </a:solidFill>
        </p:spPr>
      </p:pic>
    </p:spTree>
    <p:extLst>
      <p:ext uri="{BB962C8B-B14F-4D97-AF65-F5344CB8AC3E}">
        <p14:creationId xmlns:p14="http://schemas.microsoft.com/office/powerpoint/2010/main" val="362653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61111E-6 -4.07407E-6 L -0.00972 -0.88726 " pathEditMode="relative" rAng="0" ptsTypes="AA">
                                      <p:cBhvr>
                                        <p:cTn id="6" dur="2000" fill="hold"/>
                                        <p:tgtEl>
                                          <p:spTgt spid="21"/>
                                        </p:tgtEl>
                                        <p:attrNameLst>
                                          <p:attrName>ppt_x</p:attrName>
                                          <p:attrName>ppt_y</p:attrName>
                                        </p:attrNameLst>
                                      </p:cBhvr>
                                      <p:rCtr x="-486" y="-44375"/>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childTnLst>
                                </p:cTn>
                              </p:par>
                              <p:par>
                                <p:cTn id="14" presetID="53" presetClass="entr" presetSubtype="16"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fltVal val="0"/>
                                          </p:val>
                                        </p:tav>
                                        <p:tav tm="100000">
                                          <p:val>
                                            <p:strVal val="#ppt_w"/>
                                          </p:val>
                                        </p:tav>
                                      </p:tavLst>
                                    </p:anim>
                                    <p:anim calcmode="lin" valueType="num">
                                      <p:cBhvr>
                                        <p:cTn id="17" dur="500" fill="hold"/>
                                        <p:tgtEl>
                                          <p:spTgt spid="46"/>
                                        </p:tgtEl>
                                        <p:attrNameLst>
                                          <p:attrName>ppt_h</p:attrName>
                                        </p:attrNameLst>
                                      </p:cBhvr>
                                      <p:tavLst>
                                        <p:tav tm="0">
                                          <p:val>
                                            <p:fltVal val="0"/>
                                          </p:val>
                                        </p:tav>
                                        <p:tav tm="100000">
                                          <p:val>
                                            <p:strVal val="#ppt_h"/>
                                          </p:val>
                                        </p:tav>
                                      </p:tavLst>
                                    </p:anim>
                                    <p:animEffect transition="in" filter="fade">
                                      <p:cBhvr>
                                        <p:cTn id="18" dur="500"/>
                                        <p:tgtEl>
                                          <p:spTgt spid="46"/>
                                        </p:tgtEl>
                                      </p:cBhvr>
                                    </p:animEffect>
                                  </p:childTnLst>
                                </p:cTn>
                              </p:par>
                              <p:par>
                                <p:cTn id="19" presetID="53" presetClass="entr" presetSubtype="16"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par>
                                <p:cTn id="24" presetID="53" presetClass="entr" presetSubtype="16"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p:cTn id="26" dur="500" fill="hold"/>
                                        <p:tgtEl>
                                          <p:spTgt spid="50"/>
                                        </p:tgtEl>
                                        <p:attrNameLst>
                                          <p:attrName>ppt_w</p:attrName>
                                        </p:attrNameLst>
                                      </p:cBhvr>
                                      <p:tavLst>
                                        <p:tav tm="0">
                                          <p:val>
                                            <p:fltVal val="0"/>
                                          </p:val>
                                        </p:tav>
                                        <p:tav tm="100000">
                                          <p:val>
                                            <p:strVal val="#ppt_w"/>
                                          </p:val>
                                        </p:tav>
                                      </p:tavLst>
                                    </p:anim>
                                    <p:anim calcmode="lin" valueType="num">
                                      <p:cBhvr>
                                        <p:cTn id="27" dur="500" fill="hold"/>
                                        <p:tgtEl>
                                          <p:spTgt spid="50"/>
                                        </p:tgtEl>
                                        <p:attrNameLst>
                                          <p:attrName>ppt_h</p:attrName>
                                        </p:attrNameLst>
                                      </p:cBhvr>
                                      <p:tavLst>
                                        <p:tav tm="0">
                                          <p:val>
                                            <p:fltVal val="0"/>
                                          </p:val>
                                        </p:tav>
                                        <p:tav tm="100000">
                                          <p:val>
                                            <p:strVal val="#ppt_h"/>
                                          </p:val>
                                        </p:tav>
                                      </p:tavLst>
                                    </p:anim>
                                    <p:animEffect transition="in" filter="fade">
                                      <p:cBhvr>
                                        <p:cTn id="28" dur="500"/>
                                        <p:tgtEl>
                                          <p:spTgt spid="50"/>
                                        </p:tgtEl>
                                      </p:cBhvr>
                                    </p:animEffect>
                                  </p:childTnLst>
                                </p:cTn>
                              </p:par>
                              <p:par>
                                <p:cTn id="29" presetID="53" presetClass="entr" presetSubtype="16"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p:cTn id="31" dur="500" fill="hold"/>
                                        <p:tgtEl>
                                          <p:spTgt spid="51"/>
                                        </p:tgtEl>
                                        <p:attrNameLst>
                                          <p:attrName>ppt_w</p:attrName>
                                        </p:attrNameLst>
                                      </p:cBhvr>
                                      <p:tavLst>
                                        <p:tav tm="0">
                                          <p:val>
                                            <p:fltVal val="0"/>
                                          </p:val>
                                        </p:tav>
                                        <p:tav tm="100000">
                                          <p:val>
                                            <p:strVal val="#ppt_w"/>
                                          </p:val>
                                        </p:tav>
                                      </p:tavLst>
                                    </p:anim>
                                    <p:anim calcmode="lin" valueType="num">
                                      <p:cBhvr>
                                        <p:cTn id="32" dur="500" fill="hold"/>
                                        <p:tgtEl>
                                          <p:spTgt spid="51"/>
                                        </p:tgtEl>
                                        <p:attrNameLst>
                                          <p:attrName>ppt_h</p:attrName>
                                        </p:attrNameLst>
                                      </p:cBhvr>
                                      <p:tavLst>
                                        <p:tav tm="0">
                                          <p:val>
                                            <p:fltVal val="0"/>
                                          </p:val>
                                        </p:tav>
                                        <p:tav tm="100000">
                                          <p:val>
                                            <p:strVal val="#ppt_h"/>
                                          </p:val>
                                        </p:tav>
                                      </p:tavLst>
                                    </p:anim>
                                    <p:animEffect transition="in" filter="fade">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p:cTn id="38" dur="500" fill="hold"/>
                                        <p:tgtEl>
                                          <p:spTgt spid="52"/>
                                        </p:tgtEl>
                                        <p:attrNameLst>
                                          <p:attrName>ppt_w</p:attrName>
                                        </p:attrNameLst>
                                      </p:cBhvr>
                                      <p:tavLst>
                                        <p:tav tm="0">
                                          <p:val>
                                            <p:fltVal val="0"/>
                                          </p:val>
                                        </p:tav>
                                        <p:tav tm="100000">
                                          <p:val>
                                            <p:strVal val="#ppt_w"/>
                                          </p:val>
                                        </p:tav>
                                      </p:tavLst>
                                    </p:anim>
                                    <p:anim calcmode="lin" valueType="num">
                                      <p:cBhvr>
                                        <p:cTn id="39" dur="500" fill="hold"/>
                                        <p:tgtEl>
                                          <p:spTgt spid="52"/>
                                        </p:tgtEl>
                                        <p:attrNameLst>
                                          <p:attrName>ppt_h</p:attrName>
                                        </p:attrNameLst>
                                      </p:cBhvr>
                                      <p:tavLst>
                                        <p:tav tm="0">
                                          <p:val>
                                            <p:fltVal val="0"/>
                                          </p:val>
                                        </p:tav>
                                        <p:tav tm="100000">
                                          <p:val>
                                            <p:strVal val="#ppt_h"/>
                                          </p:val>
                                        </p:tav>
                                      </p:tavLst>
                                    </p:anim>
                                    <p:animEffect transition="in" filter="fade">
                                      <p:cBhvr>
                                        <p:cTn id="40" dur="500"/>
                                        <p:tgtEl>
                                          <p:spTgt spid="52"/>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p:cTn id="45" dur="500" fill="hold"/>
                                        <p:tgtEl>
                                          <p:spTgt spid="53"/>
                                        </p:tgtEl>
                                        <p:attrNameLst>
                                          <p:attrName>ppt_w</p:attrName>
                                        </p:attrNameLst>
                                      </p:cBhvr>
                                      <p:tavLst>
                                        <p:tav tm="0">
                                          <p:val>
                                            <p:fltVal val="0"/>
                                          </p:val>
                                        </p:tav>
                                        <p:tav tm="100000">
                                          <p:val>
                                            <p:strVal val="#ppt_w"/>
                                          </p:val>
                                        </p:tav>
                                      </p:tavLst>
                                    </p:anim>
                                    <p:anim calcmode="lin" valueType="num">
                                      <p:cBhvr>
                                        <p:cTn id="46" dur="500" fill="hold"/>
                                        <p:tgtEl>
                                          <p:spTgt spid="53"/>
                                        </p:tgtEl>
                                        <p:attrNameLst>
                                          <p:attrName>ppt_h</p:attrName>
                                        </p:attrNameLst>
                                      </p:cBhvr>
                                      <p:tavLst>
                                        <p:tav tm="0">
                                          <p:val>
                                            <p:fltVal val="0"/>
                                          </p:val>
                                        </p:tav>
                                        <p:tav tm="100000">
                                          <p:val>
                                            <p:strVal val="#ppt_h"/>
                                          </p:val>
                                        </p:tav>
                                      </p:tavLst>
                                    </p:anim>
                                    <p:animEffect transition="in" filter="fade">
                                      <p:cBhvr>
                                        <p:cTn id="47" dur="500"/>
                                        <p:tgtEl>
                                          <p:spTgt spid="53"/>
                                        </p:tgtEl>
                                      </p:cBhvr>
                                    </p:animEffect>
                                  </p:childTnLst>
                                </p:cTn>
                              </p:par>
                              <p:par>
                                <p:cTn id="48" presetID="53" presetClass="entr" presetSubtype="16"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par>
                                <p:cTn id="53" presetID="53" presetClass="entr" presetSubtype="16"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p:cTn id="55" dur="500" fill="hold"/>
                                        <p:tgtEl>
                                          <p:spTgt spid="54"/>
                                        </p:tgtEl>
                                        <p:attrNameLst>
                                          <p:attrName>ppt_w</p:attrName>
                                        </p:attrNameLst>
                                      </p:cBhvr>
                                      <p:tavLst>
                                        <p:tav tm="0">
                                          <p:val>
                                            <p:fltVal val="0"/>
                                          </p:val>
                                        </p:tav>
                                        <p:tav tm="100000">
                                          <p:val>
                                            <p:strVal val="#ppt_w"/>
                                          </p:val>
                                        </p:tav>
                                      </p:tavLst>
                                    </p:anim>
                                    <p:anim calcmode="lin" valueType="num">
                                      <p:cBhvr>
                                        <p:cTn id="56" dur="500" fill="hold"/>
                                        <p:tgtEl>
                                          <p:spTgt spid="54"/>
                                        </p:tgtEl>
                                        <p:attrNameLst>
                                          <p:attrName>ppt_h</p:attrName>
                                        </p:attrNameLst>
                                      </p:cBhvr>
                                      <p:tavLst>
                                        <p:tav tm="0">
                                          <p:val>
                                            <p:fltVal val="0"/>
                                          </p:val>
                                        </p:tav>
                                        <p:tav tm="100000">
                                          <p:val>
                                            <p:strVal val="#ppt_h"/>
                                          </p:val>
                                        </p:tav>
                                      </p:tavLst>
                                    </p:anim>
                                    <p:animEffect transition="in" filter="fade">
                                      <p:cBhvr>
                                        <p:cTn id="5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9" name="Picture 3"/>
          <p:cNvPicPr>
            <a:picLocks noChangeAspect="1" noChangeArrowheads="1"/>
          </p:cNvPicPr>
          <p:nvPr/>
        </p:nvPicPr>
        <p:blipFill>
          <a:blip r:embed="rId2" cstate="print"/>
          <a:srcRect l="10232" t="12201" r="64569" b="73799"/>
          <a:stretch>
            <a:fillRect/>
          </a:stretch>
        </p:blipFill>
        <p:spPr bwMode="auto">
          <a:xfrm>
            <a:off x="-1" y="0"/>
            <a:ext cx="2339751" cy="1401983"/>
          </a:xfrm>
          <a:prstGeom prst="rect">
            <a:avLst/>
          </a:prstGeom>
          <a:noFill/>
          <a:ln w="9525">
            <a:noFill/>
            <a:miter lim="800000"/>
            <a:headEnd/>
            <a:tailEnd/>
          </a:ln>
        </p:spPr>
      </p:pic>
      <p:pic>
        <p:nvPicPr>
          <p:cNvPr id="3" name="Imagen 2"/>
          <p:cNvPicPr>
            <a:picLocks noChangeAspect="1"/>
          </p:cNvPicPr>
          <p:nvPr/>
        </p:nvPicPr>
        <p:blipFill rotWithShape="1">
          <a:blip r:embed="rId3"/>
          <a:srcRect l="11413" t="10591" r="35825" b="62599"/>
          <a:stretch/>
        </p:blipFill>
        <p:spPr>
          <a:xfrm>
            <a:off x="2339752" y="23036"/>
            <a:ext cx="6121974" cy="1749779"/>
          </a:xfrm>
          <a:prstGeom prst="rect">
            <a:avLst/>
          </a:prstGeom>
        </p:spPr>
      </p:pic>
      <p:pic>
        <p:nvPicPr>
          <p:cNvPr id="4" name="Imagen 3"/>
          <p:cNvPicPr>
            <a:picLocks noChangeAspect="1"/>
          </p:cNvPicPr>
          <p:nvPr/>
        </p:nvPicPr>
        <p:blipFill rotWithShape="1">
          <a:blip r:embed="rId4"/>
          <a:srcRect l="11413" t="79400" r="38188" b="16400"/>
          <a:stretch/>
        </p:blipFill>
        <p:spPr>
          <a:xfrm>
            <a:off x="2339751" y="1787024"/>
            <a:ext cx="5841579" cy="345832"/>
          </a:xfrm>
          <a:prstGeom prst="rect">
            <a:avLst/>
          </a:prstGeom>
        </p:spPr>
      </p:pic>
      <p:pic>
        <p:nvPicPr>
          <p:cNvPr id="6" name="Imagen 5"/>
          <p:cNvPicPr>
            <a:picLocks noChangeAspect="1"/>
          </p:cNvPicPr>
          <p:nvPr/>
        </p:nvPicPr>
        <p:blipFill rotWithShape="1">
          <a:blip r:embed="rId5"/>
          <a:srcRect l="12201" t="82200" r="37400" b="15000"/>
          <a:stretch/>
        </p:blipFill>
        <p:spPr>
          <a:xfrm>
            <a:off x="2363451" y="2147065"/>
            <a:ext cx="5904658" cy="259069"/>
          </a:xfrm>
          <a:prstGeom prst="rect">
            <a:avLst/>
          </a:prstGeom>
        </p:spPr>
      </p:pic>
      <p:pic>
        <p:nvPicPr>
          <p:cNvPr id="15" name="Imagen 14"/>
          <p:cNvPicPr>
            <a:picLocks noChangeAspect="1"/>
          </p:cNvPicPr>
          <p:nvPr/>
        </p:nvPicPr>
        <p:blipFill rotWithShape="1">
          <a:blip r:embed="rId6" cstate="print"/>
          <a:srcRect l="17413" t="36965" r="38110" b="11691"/>
          <a:stretch/>
        </p:blipFill>
        <p:spPr>
          <a:xfrm>
            <a:off x="4406073" y="2438599"/>
            <a:ext cx="4076631" cy="3813274"/>
          </a:xfrm>
          <a:prstGeom prst="rect">
            <a:avLst/>
          </a:prstGeom>
        </p:spPr>
      </p:pic>
      <p:pic>
        <p:nvPicPr>
          <p:cNvPr id="16" name="Imagen 15"/>
          <p:cNvPicPr>
            <a:picLocks noChangeAspect="1"/>
          </p:cNvPicPr>
          <p:nvPr/>
        </p:nvPicPr>
        <p:blipFill rotWithShape="1">
          <a:blip r:embed="rId7" cstate="print"/>
          <a:srcRect l="17339" t="38424" r="38333" b="10365"/>
          <a:stretch/>
        </p:blipFill>
        <p:spPr>
          <a:xfrm>
            <a:off x="306663" y="2431347"/>
            <a:ext cx="4066175" cy="3797032"/>
          </a:xfrm>
          <a:prstGeom prst="rect">
            <a:avLst/>
          </a:prstGeom>
        </p:spPr>
      </p:pic>
      <p:sp>
        <p:nvSpPr>
          <p:cNvPr id="17" name="Elipse 16"/>
          <p:cNvSpPr/>
          <p:nvPr/>
        </p:nvSpPr>
        <p:spPr>
          <a:xfrm>
            <a:off x="968690" y="5506684"/>
            <a:ext cx="409433" cy="684668"/>
          </a:xfrm>
          <a:prstGeom prst="ellipse">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p:cNvSpPr/>
          <p:nvPr/>
        </p:nvSpPr>
        <p:spPr>
          <a:xfrm>
            <a:off x="5066246" y="5543711"/>
            <a:ext cx="409433" cy="684668"/>
          </a:xfrm>
          <a:prstGeom prst="ellipse">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p:cNvSpPr/>
          <p:nvPr/>
        </p:nvSpPr>
        <p:spPr>
          <a:xfrm>
            <a:off x="3994786" y="5469714"/>
            <a:ext cx="409433" cy="684668"/>
          </a:xfrm>
          <a:prstGeom prst="ellipse">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p:cNvSpPr/>
          <p:nvPr/>
        </p:nvSpPr>
        <p:spPr>
          <a:xfrm>
            <a:off x="8106506" y="5543711"/>
            <a:ext cx="409433" cy="684668"/>
          </a:xfrm>
          <a:prstGeom prst="ellipse">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1396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srcRect l="25174" t="8839" r="25721" b="7844"/>
          <a:stretch/>
        </p:blipFill>
        <p:spPr>
          <a:xfrm>
            <a:off x="1422780" y="0"/>
            <a:ext cx="6121021" cy="6858000"/>
          </a:xfrm>
          <a:prstGeom prst="rect">
            <a:avLst/>
          </a:prstGeom>
        </p:spPr>
      </p:pic>
      <p:sp>
        <p:nvSpPr>
          <p:cNvPr id="5" name="CuadroTexto 4"/>
          <p:cNvSpPr txBox="1"/>
          <p:nvPr/>
        </p:nvSpPr>
        <p:spPr>
          <a:xfrm>
            <a:off x="6012160" y="6453336"/>
            <a:ext cx="3131841" cy="338554"/>
          </a:xfrm>
          <a:prstGeom prst="rect">
            <a:avLst/>
          </a:prstGeom>
          <a:solidFill>
            <a:schemeClr val="accent1">
              <a:lumMod val="40000"/>
              <a:lumOff val="60000"/>
            </a:schemeClr>
          </a:solidFill>
        </p:spPr>
        <p:txBody>
          <a:bodyPr wrap="square" rtlCol="0">
            <a:spAutoFit/>
          </a:bodyPr>
          <a:lstStyle/>
          <a:p>
            <a:r>
              <a:rPr lang="es-MX" sz="1600" dirty="0">
                <a:hlinkClick r:id="rId3"/>
              </a:rPr>
              <a:t> http://www.scimagoir.com</a:t>
            </a:r>
            <a:endParaRPr lang="es-MX" sz="1600" dirty="0"/>
          </a:p>
        </p:txBody>
      </p:sp>
      <p:pic>
        <p:nvPicPr>
          <p:cNvPr id="6" name="Imagen 5"/>
          <p:cNvPicPr>
            <a:picLocks noChangeAspect="1"/>
          </p:cNvPicPr>
          <p:nvPr/>
        </p:nvPicPr>
        <p:blipFill rotWithShape="1">
          <a:blip r:embed="rId4" cstate="print"/>
          <a:srcRect l="65099" t="74139" r="25349" b="7706"/>
          <a:stretch/>
        </p:blipFill>
        <p:spPr>
          <a:xfrm>
            <a:off x="7615451" y="2947917"/>
            <a:ext cx="1383542" cy="2299648"/>
          </a:xfrm>
          <a:prstGeom prst="rect">
            <a:avLst/>
          </a:prstGeom>
        </p:spPr>
      </p:pic>
    </p:spTree>
    <p:extLst>
      <p:ext uri="{BB962C8B-B14F-4D97-AF65-F5344CB8AC3E}">
        <p14:creationId xmlns:p14="http://schemas.microsoft.com/office/powerpoint/2010/main" val="128266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2"/>
          <p:cNvPicPr>
            <a:picLocks noGrp="1" noChangeAspect="1" noChangeArrowheads="1"/>
          </p:cNvPicPr>
          <p:nvPr>
            <p:ph idx="1"/>
          </p:nvPr>
        </p:nvPicPr>
        <p:blipFill>
          <a:blip r:embed="rId2" cstate="print"/>
          <a:srcRect l="10707" r="58749" b="6316"/>
          <a:stretch>
            <a:fillRect/>
          </a:stretch>
        </p:blipFill>
        <p:spPr>
          <a:xfrm>
            <a:off x="1041536" y="857250"/>
            <a:ext cx="3644504" cy="5143500"/>
          </a:xfrm>
        </p:spPr>
      </p:pic>
      <p:pic>
        <p:nvPicPr>
          <p:cNvPr id="7" name="Picture 1"/>
          <p:cNvPicPr>
            <a:picLocks noChangeAspect="1" noChangeArrowheads="1"/>
          </p:cNvPicPr>
          <p:nvPr/>
        </p:nvPicPr>
        <p:blipFill>
          <a:blip r:embed="rId3" cstate="print"/>
          <a:srcRect l="9973" r="61375" b="23814"/>
          <a:stretch>
            <a:fillRect/>
          </a:stretch>
        </p:blipFill>
        <p:spPr bwMode="auto">
          <a:xfrm>
            <a:off x="4625578" y="857250"/>
            <a:ext cx="3375422" cy="5143500"/>
          </a:xfrm>
          <a:prstGeom prst="rect">
            <a:avLst/>
          </a:prstGeom>
          <a:noFill/>
          <a:ln w="9525">
            <a:noFill/>
            <a:miter lim="800000"/>
            <a:headEnd/>
            <a:tailEnd/>
          </a:ln>
        </p:spPr>
      </p:pic>
      <p:sp>
        <p:nvSpPr>
          <p:cNvPr id="4" name="CuadroTexto 3"/>
          <p:cNvSpPr txBox="1"/>
          <p:nvPr/>
        </p:nvSpPr>
        <p:spPr>
          <a:xfrm>
            <a:off x="1143000" y="857251"/>
            <a:ext cx="1646802" cy="923330"/>
          </a:xfrm>
          <a:prstGeom prst="rect">
            <a:avLst/>
          </a:prstGeom>
          <a:solidFill>
            <a:schemeClr val="accent1">
              <a:lumMod val="75000"/>
            </a:schemeClr>
          </a:solidFill>
          <a:effectLst>
            <a:outerShdw blurRad="76200" dir="13500000" sy="23000" kx="1200000" algn="br" rotWithShape="0">
              <a:prstClr val="black">
                <a:alpha val="20000"/>
              </a:prstClr>
            </a:outerShdw>
          </a:effectLst>
        </p:spPr>
        <p:txBody>
          <a:bodyPr wrap="square" rtlCol="0">
            <a:spAutoFit/>
          </a:bodyPr>
          <a:lstStyle/>
          <a:p>
            <a:pPr algn="ctr"/>
            <a:r>
              <a:rPr lang="es-MX" sz="1350" b="1" dirty="0">
                <a:solidFill>
                  <a:schemeClr val="bg1"/>
                </a:solidFill>
              </a:rPr>
              <a:t>Indicadores de actividad </a:t>
            </a:r>
          </a:p>
          <a:p>
            <a:pPr algn="ctr"/>
            <a:r>
              <a:rPr lang="es-MX" sz="1350" b="1" dirty="0">
                <a:solidFill>
                  <a:schemeClr val="bg1"/>
                </a:solidFill>
              </a:rPr>
              <a:t>o</a:t>
            </a:r>
          </a:p>
          <a:p>
            <a:pPr algn="ctr"/>
            <a:r>
              <a:rPr lang="es-MX" sz="1350" b="1" dirty="0">
                <a:solidFill>
                  <a:schemeClr val="bg1"/>
                </a:solidFill>
              </a:rPr>
              <a:t>Producción</a:t>
            </a:r>
          </a:p>
        </p:txBody>
      </p:sp>
      <p:sp>
        <p:nvSpPr>
          <p:cNvPr id="2" name="Rectángulo 1"/>
          <p:cNvSpPr/>
          <p:nvPr/>
        </p:nvSpPr>
        <p:spPr>
          <a:xfrm>
            <a:off x="1143000" y="1754814"/>
            <a:ext cx="3212976" cy="486054"/>
          </a:xfrm>
          <a:prstGeom prst="rect">
            <a:avLst/>
          </a:prstGeom>
          <a:noFill/>
          <a:ln w="57150"/>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6" name="Rectángulo 5"/>
          <p:cNvSpPr/>
          <p:nvPr/>
        </p:nvSpPr>
        <p:spPr>
          <a:xfrm>
            <a:off x="1143000" y="2240869"/>
            <a:ext cx="3212976" cy="414193"/>
          </a:xfrm>
          <a:prstGeom prst="rect">
            <a:avLst/>
          </a:prstGeom>
          <a:noFill/>
          <a:ln w="57150"/>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8" name="Rectángulo 7"/>
          <p:cNvSpPr/>
          <p:nvPr/>
        </p:nvSpPr>
        <p:spPr>
          <a:xfrm>
            <a:off x="1143000" y="2655062"/>
            <a:ext cx="3212976" cy="414193"/>
          </a:xfrm>
          <a:prstGeom prst="rect">
            <a:avLst/>
          </a:prstGeom>
          <a:noFill/>
          <a:ln w="57150"/>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9" name="Rectángulo 8"/>
          <p:cNvSpPr/>
          <p:nvPr/>
        </p:nvSpPr>
        <p:spPr>
          <a:xfrm>
            <a:off x="2806638" y="937594"/>
            <a:ext cx="901266" cy="403028"/>
          </a:xfrm>
          <a:prstGeom prst="rect">
            <a:avLst/>
          </a:prstGeom>
          <a:noFill/>
          <a:ln w="57150"/>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 name="Rectángulo 10"/>
          <p:cNvSpPr/>
          <p:nvPr/>
        </p:nvSpPr>
        <p:spPr>
          <a:xfrm>
            <a:off x="4842031" y="1376773"/>
            <a:ext cx="1531814" cy="378042"/>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 name="Rectángulo 11"/>
          <p:cNvSpPr/>
          <p:nvPr/>
        </p:nvSpPr>
        <p:spPr>
          <a:xfrm>
            <a:off x="1924423" y="4693241"/>
            <a:ext cx="2330710" cy="698391"/>
          </a:xfrm>
          <a:prstGeom prst="rect">
            <a:avLst/>
          </a:prstGeom>
          <a:noFill/>
          <a:ln w="57150"/>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Rectángulo 12"/>
          <p:cNvSpPr/>
          <p:nvPr/>
        </p:nvSpPr>
        <p:spPr>
          <a:xfrm>
            <a:off x="1210417" y="3424659"/>
            <a:ext cx="712871" cy="490395"/>
          </a:xfrm>
          <a:prstGeom prst="rect">
            <a:avLst/>
          </a:prstGeom>
          <a:noFill/>
          <a:ln w="57150"/>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4" name="Rectángulo 13"/>
          <p:cNvSpPr/>
          <p:nvPr/>
        </p:nvSpPr>
        <p:spPr>
          <a:xfrm>
            <a:off x="1923287" y="3447506"/>
            <a:ext cx="2331845" cy="1119667"/>
          </a:xfrm>
          <a:prstGeom prst="rect">
            <a:avLst/>
          </a:prstGeom>
          <a:noFill/>
          <a:ln w="57150"/>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5" name="Rectángulo 14"/>
          <p:cNvSpPr/>
          <p:nvPr/>
        </p:nvSpPr>
        <p:spPr>
          <a:xfrm>
            <a:off x="1203887" y="4681472"/>
            <a:ext cx="712871" cy="490395"/>
          </a:xfrm>
          <a:prstGeom prst="rect">
            <a:avLst/>
          </a:prstGeom>
          <a:noFill/>
          <a:ln w="57150"/>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6" name="CuadroTexto 15"/>
          <p:cNvSpPr txBox="1"/>
          <p:nvPr/>
        </p:nvSpPr>
        <p:spPr>
          <a:xfrm>
            <a:off x="1455702" y="2939910"/>
            <a:ext cx="1732884" cy="715581"/>
          </a:xfrm>
          <a:prstGeom prst="rect">
            <a:avLst/>
          </a:prstGeom>
          <a:solidFill>
            <a:schemeClr val="tx1"/>
          </a:solidFill>
        </p:spPr>
        <p:txBody>
          <a:bodyPr wrap="square" rtlCol="0">
            <a:spAutoFit/>
          </a:bodyPr>
          <a:lstStyle/>
          <a:p>
            <a:pPr algn="ctr"/>
            <a:r>
              <a:rPr lang="es-MX" sz="1350" dirty="0">
                <a:solidFill>
                  <a:srgbClr val="FFC000"/>
                </a:solidFill>
                <a:latin typeface="Courier New" panose="02070309020205020404" pitchFamily="49" charset="0"/>
                <a:cs typeface="Courier New" panose="02070309020205020404" pitchFamily="49" charset="0"/>
              </a:rPr>
              <a:t>Registro bibliográfico del artículo</a:t>
            </a:r>
          </a:p>
        </p:txBody>
      </p:sp>
      <p:sp>
        <p:nvSpPr>
          <p:cNvPr id="17" name="Rectángulo 16"/>
          <p:cNvSpPr/>
          <p:nvPr/>
        </p:nvSpPr>
        <p:spPr>
          <a:xfrm>
            <a:off x="4833734" y="1754814"/>
            <a:ext cx="1531814" cy="32403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8" name="Rectángulo 17"/>
          <p:cNvSpPr/>
          <p:nvPr/>
        </p:nvSpPr>
        <p:spPr>
          <a:xfrm>
            <a:off x="6345048" y="2540514"/>
            <a:ext cx="1531814" cy="366349"/>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9" name="Rectángulo 18"/>
          <p:cNvSpPr/>
          <p:nvPr/>
        </p:nvSpPr>
        <p:spPr>
          <a:xfrm>
            <a:off x="6358870" y="2934283"/>
            <a:ext cx="1531814" cy="32403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0" name="Rectángulo 19"/>
          <p:cNvSpPr/>
          <p:nvPr/>
        </p:nvSpPr>
        <p:spPr>
          <a:xfrm>
            <a:off x="6358870" y="3292684"/>
            <a:ext cx="1531814" cy="237683"/>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1" name="Rectángulo 20"/>
          <p:cNvSpPr/>
          <p:nvPr/>
        </p:nvSpPr>
        <p:spPr>
          <a:xfrm>
            <a:off x="6358870" y="3521283"/>
            <a:ext cx="1531814" cy="32403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2" name="Rectángulo 21"/>
          <p:cNvSpPr/>
          <p:nvPr/>
        </p:nvSpPr>
        <p:spPr>
          <a:xfrm>
            <a:off x="6366139" y="3845320"/>
            <a:ext cx="1531814" cy="393770"/>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3" name="Rectángulo 22"/>
          <p:cNvSpPr/>
          <p:nvPr/>
        </p:nvSpPr>
        <p:spPr>
          <a:xfrm>
            <a:off x="6389752" y="1373628"/>
            <a:ext cx="1487110" cy="32403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4" name="Rectángulo 23"/>
          <p:cNvSpPr/>
          <p:nvPr/>
        </p:nvSpPr>
        <p:spPr>
          <a:xfrm>
            <a:off x="4851314" y="2109743"/>
            <a:ext cx="1492207" cy="32403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5" name="Rectángulo 24"/>
          <p:cNvSpPr/>
          <p:nvPr/>
        </p:nvSpPr>
        <p:spPr>
          <a:xfrm>
            <a:off x="6375464" y="4590125"/>
            <a:ext cx="1531814" cy="148913"/>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6" name="Rectángulo 25"/>
          <p:cNvSpPr/>
          <p:nvPr/>
        </p:nvSpPr>
        <p:spPr>
          <a:xfrm>
            <a:off x="6366139" y="4266338"/>
            <a:ext cx="1531814" cy="300834"/>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7" name="Rectángulo 26"/>
          <p:cNvSpPr/>
          <p:nvPr/>
        </p:nvSpPr>
        <p:spPr>
          <a:xfrm>
            <a:off x="4842031" y="5388911"/>
            <a:ext cx="1531814" cy="32403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8" name="Rectángulo 27"/>
          <p:cNvSpPr/>
          <p:nvPr/>
        </p:nvSpPr>
        <p:spPr>
          <a:xfrm>
            <a:off x="4831668" y="4801910"/>
            <a:ext cx="1531814" cy="290075"/>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9" name="Rectángulo 28"/>
          <p:cNvSpPr/>
          <p:nvPr/>
        </p:nvSpPr>
        <p:spPr>
          <a:xfrm>
            <a:off x="6383128" y="4760564"/>
            <a:ext cx="1531814" cy="32403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0" name="Rectángulo 29"/>
          <p:cNvSpPr/>
          <p:nvPr/>
        </p:nvSpPr>
        <p:spPr>
          <a:xfrm>
            <a:off x="6389752" y="5094975"/>
            <a:ext cx="1515907" cy="32403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1" name="Rectángulo 30"/>
          <p:cNvSpPr/>
          <p:nvPr/>
        </p:nvSpPr>
        <p:spPr>
          <a:xfrm>
            <a:off x="6373845" y="5440538"/>
            <a:ext cx="1531814" cy="288021"/>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2" name="Rectángulo 31"/>
          <p:cNvSpPr/>
          <p:nvPr/>
        </p:nvSpPr>
        <p:spPr>
          <a:xfrm>
            <a:off x="4833734" y="5101108"/>
            <a:ext cx="1531814" cy="269561"/>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3" name="Rectángulo 32"/>
          <p:cNvSpPr/>
          <p:nvPr/>
        </p:nvSpPr>
        <p:spPr>
          <a:xfrm>
            <a:off x="4831668" y="4471797"/>
            <a:ext cx="1531814" cy="290075"/>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4" name="Rectángulo 33"/>
          <p:cNvSpPr/>
          <p:nvPr/>
        </p:nvSpPr>
        <p:spPr>
          <a:xfrm>
            <a:off x="4820973" y="4172601"/>
            <a:ext cx="1531814" cy="290075"/>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5" name="Rectángulo 34"/>
          <p:cNvSpPr/>
          <p:nvPr/>
        </p:nvSpPr>
        <p:spPr>
          <a:xfrm>
            <a:off x="4813294" y="3977370"/>
            <a:ext cx="1531814" cy="206624"/>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6" name="Rectángulo 35"/>
          <p:cNvSpPr/>
          <p:nvPr/>
        </p:nvSpPr>
        <p:spPr>
          <a:xfrm>
            <a:off x="4811707" y="3631994"/>
            <a:ext cx="1531814" cy="32403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7" name="Rectángulo 36"/>
          <p:cNvSpPr/>
          <p:nvPr/>
        </p:nvSpPr>
        <p:spPr>
          <a:xfrm>
            <a:off x="4811707" y="3274984"/>
            <a:ext cx="1531814" cy="32403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8" name="Rectángulo 37"/>
          <p:cNvSpPr/>
          <p:nvPr/>
        </p:nvSpPr>
        <p:spPr>
          <a:xfrm>
            <a:off x="4811707" y="3102092"/>
            <a:ext cx="1531814" cy="182669"/>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9" name="Rectángulo 38"/>
          <p:cNvSpPr/>
          <p:nvPr/>
        </p:nvSpPr>
        <p:spPr>
          <a:xfrm>
            <a:off x="4820841" y="2787833"/>
            <a:ext cx="1531814" cy="27546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40" name="Rectángulo 39"/>
          <p:cNvSpPr/>
          <p:nvPr/>
        </p:nvSpPr>
        <p:spPr>
          <a:xfrm>
            <a:off x="4851313" y="2453982"/>
            <a:ext cx="1492207" cy="324036"/>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41" name="Rectángulo 40"/>
          <p:cNvSpPr/>
          <p:nvPr/>
        </p:nvSpPr>
        <p:spPr>
          <a:xfrm>
            <a:off x="6358870" y="2265496"/>
            <a:ext cx="1517992" cy="275150"/>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43" name="Rectángulo 42"/>
          <p:cNvSpPr/>
          <p:nvPr/>
        </p:nvSpPr>
        <p:spPr>
          <a:xfrm>
            <a:off x="6389752" y="1709093"/>
            <a:ext cx="1487110" cy="399965"/>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44" name="CuadroTexto 43"/>
          <p:cNvSpPr txBox="1"/>
          <p:nvPr/>
        </p:nvSpPr>
        <p:spPr>
          <a:xfrm>
            <a:off x="4787505" y="1050707"/>
            <a:ext cx="3134060" cy="300082"/>
          </a:xfrm>
          <a:prstGeom prst="rect">
            <a:avLst/>
          </a:prstGeom>
          <a:solidFill>
            <a:srgbClr val="C00000"/>
          </a:solidFill>
          <a:effectLst>
            <a:outerShdw blurRad="76200" dir="13500000" sy="23000" kx="1200000" algn="br" rotWithShape="0">
              <a:prstClr val="black">
                <a:alpha val="20000"/>
              </a:prstClr>
            </a:outerShdw>
          </a:effectLst>
        </p:spPr>
        <p:txBody>
          <a:bodyPr wrap="square" rtlCol="0">
            <a:spAutoFit/>
          </a:bodyPr>
          <a:lstStyle/>
          <a:p>
            <a:pPr algn="ctr"/>
            <a:r>
              <a:rPr lang="es-MX" sz="1350" b="1" dirty="0">
                <a:solidFill>
                  <a:schemeClr val="bg1"/>
                </a:solidFill>
              </a:rPr>
              <a:t>Indicadores de impacto</a:t>
            </a:r>
          </a:p>
        </p:txBody>
      </p:sp>
      <p:sp>
        <p:nvSpPr>
          <p:cNvPr id="45" name="CuadroTexto 44"/>
          <p:cNvSpPr txBox="1"/>
          <p:nvPr/>
        </p:nvSpPr>
        <p:spPr>
          <a:xfrm>
            <a:off x="3888943" y="2723890"/>
            <a:ext cx="1657697" cy="1131079"/>
          </a:xfrm>
          <a:prstGeom prst="rect">
            <a:avLst/>
          </a:prstGeom>
          <a:solidFill>
            <a:schemeClr val="tx1"/>
          </a:solidFill>
        </p:spPr>
        <p:txBody>
          <a:bodyPr wrap="square" rtlCol="0">
            <a:spAutoFit/>
          </a:bodyPr>
          <a:lstStyle/>
          <a:p>
            <a:pPr algn="ctr"/>
            <a:r>
              <a:rPr lang="es-MX" sz="1350" dirty="0">
                <a:solidFill>
                  <a:srgbClr val="FFC000"/>
                </a:solidFill>
                <a:latin typeface="Courier New" panose="02070309020205020404" pitchFamily="49" charset="0"/>
                <a:cs typeface="Courier New" panose="02070309020205020404" pitchFamily="49" charset="0"/>
              </a:rPr>
              <a:t>Registro bibliográfico de las referencias bibliográficas</a:t>
            </a:r>
          </a:p>
        </p:txBody>
      </p:sp>
      <p:sp>
        <p:nvSpPr>
          <p:cNvPr id="46" name="CuadroTexto 45"/>
          <p:cNvSpPr txBox="1"/>
          <p:nvPr/>
        </p:nvSpPr>
        <p:spPr>
          <a:xfrm>
            <a:off x="3143507" y="3055694"/>
            <a:ext cx="799114" cy="461665"/>
          </a:xfrm>
          <a:prstGeom prst="rect">
            <a:avLst/>
          </a:prstGeom>
          <a:solidFill>
            <a:schemeClr val="tx1"/>
          </a:solidFill>
        </p:spPr>
        <p:txBody>
          <a:bodyPr wrap="square" rtlCol="0">
            <a:spAutoFit/>
          </a:bodyPr>
          <a:lstStyle/>
          <a:p>
            <a:pPr algn="ctr"/>
            <a:r>
              <a:rPr lang="es-MX" sz="2400" b="1" dirty="0">
                <a:solidFill>
                  <a:srgbClr val="FFC000"/>
                </a:solidFill>
                <a:latin typeface="Courier New" panose="02070309020205020404" pitchFamily="49" charset="0"/>
                <a:cs typeface="Courier New" panose="02070309020205020404" pitchFamily="49" charset="0"/>
              </a:rPr>
              <a:t>+</a:t>
            </a:r>
            <a:endParaRPr lang="es-MX" sz="1350" b="1" dirty="0">
              <a:solidFill>
                <a:srgbClr val="FFC000"/>
              </a:solidFill>
              <a:latin typeface="Courier New" panose="02070309020205020404" pitchFamily="49" charset="0"/>
              <a:cs typeface="Courier New" panose="02070309020205020404" pitchFamily="49" charset="0"/>
            </a:endParaRPr>
          </a:p>
        </p:txBody>
      </p:sp>
      <p:sp>
        <p:nvSpPr>
          <p:cNvPr id="47" name="Rectángulo 46"/>
          <p:cNvSpPr/>
          <p:nvPr/>
        </p:nvSpPr>
        <p:spPr>
          <a:xfrm>
            <a:off x="6405101" y="2091300"/>
            <a:ext cx="1471761" cy="174193"/>
          </a:xfrm>
          <a:prstGeom prst="rect">
            <a:avLst/>
          </a:prstGeom>
          <a:noFill/>
          <a:ln w="57150">
            <a:solidFill>
              <a:srgbClr val="C0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Tree>
    <p:extLst>
      <p:ext uri="{BB962C8B-B14F-4D97-AF65-F5344CB8AC3E}">
        <p14:creationId xmlns:p14="http://schemas.microsoft.com/office/powerpoint/2010/main" val="421531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strVal val="#ppt_h"/>
                                          </p:val>
                                        </p:tav>
                                        <p:tav tm="100000">
                                          <p:val>
                                            <p:strVal val="#ppt_h"/>
                                          </p:val>
                                        </p:tav>
                                      </p:tavLst>
                                    </p:anim>
                                  </p:childTnLst>
                                </p:cTn>
                              </p:par>
                              <p:par>
                                <p:cTn id="18" presetID="17"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strVal val="#ppt_h"/>
                                          </p:val>
                                        </p:tav>
                                        <p:tav tm="100000">
                                          <p:val>
                                            <p:strVal val="#ppt_h"/>
                                          </p:val>
                                        </p:tav>
                                      </p:tavLst>
                                    </p:anim>
                                  </p:childTnLst>
                                </p:cTn>
                              </p:par>
                              <p:par>
                                <p:cTn id="22" presetID="17" presetClass="entr" presetSubtype="1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strVal val="#ppt_h"/>
                                          </p:val>
                                        </p:tav>
                                        <p:tav tm="100000">
                                          <p:val>
                                            <p:strVal val="#ppt_h"/>
                                          </p:val>
                                        </p:tav>
                                      </p:tavLst>
                                    </p:anim>
                                  </p:childTnLst>
                                </p:cTn>
                              </p:par>
                              <p:par>
                                <p:cTn id="26" presetID="17" presetClass="entr" presetSubtype="1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strVal val="#ppt_h"/>
                                          </p:val>
                                        </p:tav>
                                        <p:tav tm="100000">
                                          <p:val>
                                            <p:strVal val="#ppt_h"/>
                                          </p:val>
                                        </p:tav>
                                      </p:tavLst>
                                    </p:anim>
                                  </p:childTnLst>
                                </p:cTn>
                              </p:par>
                              <p:par>
                                <p:cTn id="30" presetID="17"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strVal val="#ppt_h"/>
                                          </p:val>
                                        </p:tav>
                                        <p:tav tm="100000">
                                          <p:val>
                                            <p:strVal val="#ppt_h"/>
                                          </p:val>
                                        </p:tav>
                                      </p:tavLst>
                                    </p:anim>
                                  </p:childTnLst>
                                </p:cTn>
                              </p:par>
                              <p:par>
                                <p:cTn id="34" presetID="17" presetClass="entr" presetSubtype="1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strVal val="#ppt_h"/>
                                          </p:val>
                                        </p:tav>
                                        <p:tav tm="100000">
                                          <p:val>
                                            <p:strVal val="#ppt_h"/>
                                          </p:val>
                                        </p:tav>
                                      </p:tavLst>
                                    </p:anim>
                                  </p:childTnLst>
                                </p:cTn>
                              </p:par>
                              <p:par>
                                <p:cTn id="38" presetID="17" presetClass="entr" presetSubtype="1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7" presetClass="entr" presetSubtype="1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down)">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dissolve">
                                      <p:cBhvr>
                                        <p:cTn id="62" dur="500"/>
                                        <p:tgtEl>
                                          <p:spTgt spid="27"/>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dissolve">
                                      <p:cBhvr>
                                        <p:cTn id="65" dur="500"/>
                                        <p:tgtEl>
                                          <p:spTgt spid="3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dissolve">
                                      <p:cBhvr>
                                        <p:cTn id="68" dur="500"/>
                                        <p:tgtEl>
                                          <p:spTgt spid="2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dissolve">
                                      <p:cBhvr>
                                        <p:cTn id="71" dur="500"/>
                                        <p:tgtEl>
                                          <p:spTgt spid="3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dissolve">
                                      <p:cBhvr>
                                        <p:cTn id="74" dur="500"/>
                                        <p:tgtEl>
                                          <p:spTgt spid="34"/>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dissolve">
                                      <p:cBhvr>
                                        <p:cTn id="77" dur="500"/>
                                        <p:tgtEl>
                                          <p:spTgt spid="35"/>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dissolve">
                                      <p:cBhvr>
                                        <p:cTn id="80" dur="500"/>
                                        <p:tgtEl>
                                          <p:spTgt spid="36"/>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dissolve">
                                      <p:cBhvr>
                                        <p:cTn id="83" dur="500"/>
                                        <p:tgtEl>
                                          <p:spTgt spid="37"/>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dissolve">
                                      <p:cBhvr>
                                        <p:cTn id="86" dur="500"/>
                                        <p:tgtEl>
                                          <p:spTgt spid="3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dissolve">
                                      <p:cBhvr>
                                        <p:cTn id="89" dur="500"/>
                                        <p:tgtEl>
                                          <p:spTgt spid="3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dissolve">
                                      <p:cBhvr>
                                        <p:cTn id="92" dur="500"/>
                                        <p:tgtEl>
                                          <p:spTgt spid="40"/>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dissolve">
                                      <p:cBhvr>
                                        <p:cTn id="98" dur="500"/>
                                        <p:tgtEl>
                                          <p:spTgt spid="4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dissolve">
                                      <p:cBhvr>
                                        <p:cTn id="101" dur="500"/>
                                        <p:tgtEl>
                                          <p:spTgt spid="24"/>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dissolve">
                                      <p:cBhvr>
                                        <p:cTn id="104" dur="500"/>
                                        <p:tgtEl>
                                          <p:spTgt spid="17"/>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dissolve">
                                      <p:cBhvr>
                                        <p:cTn id="107" dur="500"/>
                                        <p:tgtEl>
                                          <p:spTgt spid="11"/>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dissolve">
                                      <p:cBhvr>
                                        <p:cTn id="110" dur="500"/>
                                        <p:tgtEl>
                                          <p:spTgt spid="23"/>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dissolve">
                                      <p:cBhvr>
                                        <p:cTn id="113" dur="500"/>
                                        <p:tgtEl>
                                          <p:spTgt spid="18"/>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dissolve">
                                      <p:cBhvr>
                                        <p:cTn id="116" dur="500"/>
                                        <p:tgtEl>
                                          <p:spTgt spid="19"/>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20"/>
                                        </p:tgtEl>
                                        <p:attrNameLst>
                                          <p:attrName>style.visibility</p:attrName>
                                        </p:attrNameLst>
                                      </p:cBhvr>
                                      <p:to>
                                        <p:strVal val="visible"/>
                                      </p:to>
                                    </p:set>
                                    <p:animEffect transition="in" filter="dissolve">
                                      <p:cBhvr>
                                        <p:cTn id="119" dur="500"/>
                                        <p:tgtEl>
                                          <p:spTgt spid="2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dissolve">
                                      <p:cBhvr>
                                        <p:cTn id="122" dur="500"/>
                                        <p:tgtEl>
                                          <p:spTgt spid="21"/>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dissolve">
                                      <p:cBhvr>
                                        <p:cTn id="125" dur="500"/>
                                        <p:tgtEl>
                                          <p:spTgt spid="22"/>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26"/>
                                        </p:tgtEl>
                                        <p:attrNameLst>
                                          <p:attrName>style.visibility</p:attrName>
                                        </p:attrNameLst>
                                      </p:cBhvr>
                                      <p:to>
                                        <p:strVal val="visible"/>
                                      </p:to>
                                    </p:set>
                                    <p:animEffect transition="in" filter="dissolve">
                                      <p:cBhvr>
                                        <p:cTn id="128" dur="500"/>
                                        <p:tgtEl>
                                          <p:spTgt spid="26"/>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25"/>
                                        </p:tgtEl>
                                        <p:attrNameLst>
                                          <p:attrName>style.visibility</p:attrName>
                                        </p:attrNameLst>
                                      </p:cBhvr>
                                      <p:to>
                                        <p:strVal val="visible"/>
                                      </p:to>
                                    </p:set>
                                    <p:animEffect transition="in" filter="dissolve">
                                      <p:cBhvr>
                                        <p:cTn id="131" dur="500"/>
                                        <p:tgtEl>
                                          <p:spTgt spid="25"/>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dissolve">
                                      <p:cBhvr>
                                        <p:cTn id="134" dur="500"/>
                                        <p:tgtEl>
                                          <p:spTgt spid="29"/>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dissolve">
                                      <p:cBhvr>
                                        <p:cTn id="137" dur="500"/>
                                        <p:tgtEl>
                                          <p:spTgt spid="30"/>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dissolve">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17" presetClass="entr" presetSubtype="10" fill="hold" grpId="0" nodeType="clickEffect">
                                  <p:stCondLst>
                                    <p:cond delay="0"/>
                                  </p:stCondLst>
                                  <p:childTnLst>
                                    <p:set>
                                      <p:cBhvr>
                                        <p:cTn id="144" dur="1" fill="hold">
                                          <p:stCondLst>
                                            <p:cond delay="0"/>
                                          </p:stCondLst>
                                        </p:cTn>
                                        <p:tgtEl>
                                          <p:spTgt spid="46"/>
                                        </p:tgtEl>
                                        <p:attrNameLst>
                                          <p:attrName>style.visibility</p:attrName>
                                        </p:attrNameLst>
                                      </p:cBhvr>
                                      <p:to>
                                        <p:strVal val="visible"/>
                                      </p:to>
                                    </p:set>
                                    <p:anim calcmode="lin" valueType="num">
                                      <p:cBhvr>
                                        <p:cTn id="145" dur="500" fill="hold"/>
                                        <p:tgtEl>
                                          <p:spTgt spid="46"/>
                                        </p:tgtEl>
                                        <p:attrNameLst>
                                          <p:attrName>ppt_w</p:attrName>
                                        </p:attrNameLst>
                                      </p:cBhvr>
                                      <p:tavLst>
                                        <p:tav tm="0">
                                          <p:val>
                                            <p:fltVal val="0"/>
                                          </p:val>
                                        </p:tav>
                                        <p:tav tm="100000">
                                          <p:val>
                                            <p:strVal val="#ppt_w"/>
                                          </p:val>
                                        </p:tav>
                                      </p:tavLst>
                                    </p:anim>
                                    <p:anim calcmode="lin" valueType="num">
                                      <p:cBhvr>
                                        <p:cTn id="146" dur="500" fill="hold"/>
                                        <p:tgtEl>
                                          <p:spTgt spid="46"/>
                                        </p:tgtEl>
                                        <p:attrNameLst>
                                          <p:attrName>ppt_h</p:attrName>
                                        </p:attrNameLst>
                                      </p:cBhvr>
                                      <p:tavLst>
                                        <p:tav tm="0">
                                          <p:val>
                                            <p:strVal val="#ppt_h"/>
                                          </p:val>
                                        </p:tav>
                                        <p:tav tm="100000">
                                          <p:val>
                                            <p:strVal val="#ppt_h"/>
                                          </p:val>
                                        </p:tav>
                                      </p:tavLst>
                                    </p:anim>
                                  </p:childTnLst>
                                </p:cTn>
                              </p:par>
                              <p:par>
                                <p:cTn id="147" presetID="17" presetClass="entr" presetSubtype="10" fill="hold" grpId="0" nodeType="withEffect">
                                  <p:stCondLst>
                                    <p:cond delay="0"/>
                                  </p:stCondLst>
                                  <p:childTnLst>
                                    <p:set>
                                      <p:cBhvr>
                                        <p:cTn id="148" dur="1" fill="hold">
                                          <p:stCondLst>
                                            <p:cond delay="0"/>
                                          </p:stCondLst>
                                        </p:cTn>
                                        <p:tgtEl>
                                          <p:spTgt spid="45"/>
                                        </p:tgtEl>
                                        <p:attrNameLst>
                                          <p:attrName>style.visibility</p:attrName>
                                        </p:attrNameLst>
                                      </p:cBhvr>
                                      <p:to>
                                        <p:strVal val="visible"/>
                                      </p:to>
                                    </p:set>
                                    <p:anim calcmode="lin" valueType="num">
                                      <p:cBhvr>
                                        <p:cTn id="149" dur="500" fill="hold"/>
                                        <p:tgtEl>
                                          <p:spTgt spid="45"/>
                                        </p:tgtEl>
                                        <p:attrNameLst>
                                          <p:attrName>ppt_w</p:attrName>
                                        </p:attrNameLst>
                                      </p:cBhvr>
                                      <p:tavLst>
                                        <p:tav tm="0">
                                          <p:val>
                                            <p:fltVal val="0"/>
                                          </p:val>
                                        </p:tav>
                                        <p:tav tm="100000">
                                          <p:val>
                                            <p:strVal val="#ppt_w"/>
                                          </p:val>
                                        </p:tav>
                                      </p:tavLst>
                                    </p:anim>
                                    <p:anim calcmode="lin" valueType="num">
                                      <p:cBhvr>
                                        <p:cTn id="150" dur="500" fill="hold"/>
                                        <p:tgtEl>
                                          <p:spTgt spid="45"/>
                                        </p:tgtEl>
                                        <p:attrNameLst>
                                          <p:attrName>ppt_h</p:attrName>
                                        </p:attrNameLst>
                                      </p:cBhvr>
                                      <p:tavLst>
                                        <p:tav tm="0">
                                          <p:val>
                                            <p:strVal val="#ppt_h"/>
                                          </p:val>
                                        </p:tav>
                                        <p:tav tm="100000">
                                          <p:val>
                                            <p:strVal val="#ppt_h"/>
                                          </p:val>
                                        </p:tav>
                                      </p:tavLst>
                                    </p:anim>
                                  </p:childTnLst>
                                </p:cTn>
                              </p:par>
                              <p:par>
                                <p:cTn id="151" presetID="9" presetClass="entr" presetSubtype="0" fill="hold" grpId="0" nodeType="withEffect">
                                  <p:stCondLst>
                                    <p:cond delay="0"/>
                                  </p:stCondLst>
                                  <p:childTnLst>
                                    <p:set>
                                      <p:cBhvr>
                                        <p:cTn id="152" dur="1" fill="hold">
                                          <p:stCondLst>
                                            <p:cond delay="0"/>
                                          </p:stCondLst>
                                        </p:cTn>
                                        <p:tgtEl>
                                          <p:spTgt spid="47"/>
                                        </p:tgtEl>
                                        <p:attrNameLst>
                                          <p:attrName>style.visibility</p:attrName>
                                        </p:attrNameLst>
                                      </p:cBhvr>
                                      <p:to>
                                        <p:strVal val="visible"/>
                                      </p:to>
                                    </p:set>
                                    <p:animEffect transition="in" filter="dissolve">
                                      <p:cBhvr>
                                        <p:cTn id="15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6"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3" grpId="0" animBg="1"/>
      <p:bldP spid="44" grpId="0" animBg="1"/>
      <p:bldP spid="45" grpId="0" animBg="1"/>
      <p:bldP spid="46" grpId="0" animBg="1"/>
      <p:bldP spid="4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srcRect l="25877" t="13392" r="28333"/>
          <a:stretch/>
        </p:blipFill>
        <p:spPr>
          <a:xfrm>
            <a:off x="1963953" y="133350"/>
            <a:ext cx="5165510" cy="6724650"/>
          </a:xfrm>
          <a:prstGeom prst="rect">
            <a:avLst/>
          </a:prstGeom>
        </p:spPr>
      </p:pic>
      <p:cxnSp>
        <p:nvCxnSpPr>
          <p:cNvPr id="6" name="Conector recto 5"/>
          <p:cNvCxnSpPr/>
          <p:nvPr/>
        </p:nvCxnSpPr>
        <p:spPr>
          <a:xfrm>
            <a:off x="4114800" y="2488019"/>
            <a:ext cx="29983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flipV="1">
            <a:off x="3567224" y="2945219"/>
            <a:ext cx="1488558" cy="35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Elipse 8"/>
          <p:cNvSpPr/>
          <p:nvPr/>
        </p:nvSpPr>
        <p:spPr>
          <a:xfrm>
            <a:off x="5869173" y="133351"/>
            <a:ext cx="1419446" cy="105749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 name="Conector recto 9"/>
          <p:cNvCxnSpPr/>
          <p:nvPr/>
        </p:nvCxnSpPr>
        <p:spPr>
          <a:xfrm flipV="1">
            <a:off x="3803798" y="3934047"/>
            <a:ext cx="1156291" cy="10632"/>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05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srcRect l="13904" t="13392" r="16754" b="54994"/>
          <a:stretch/>
        </p:blipFill>
        <p:spPr>
          <a:xfrm>
            <a:off x="164558" y="3596184"/>
            <a:ext cx="8164805" cy="3261816"/>
          </a:xfrm>
          <a:prstGeom prst="rect">
            <a:avLst/>
          </a:prstGeom>
        </p:spPr>
      </p:pic>
      <p:sp>
        <p:nvSpPr>
          <p:cNvPr id="10" name="Text Box 36"/>
          <p:cNvSpPr txBox="1">
            <a:spLocks noChangeArrowheads="1"/>
          </p:cNvSpPr>
          <p:nvPr/>
        </p:nvSpPr>
        <p:spPr bwMode="auto">
          <a:xfrm>
            <a:off x="2019052" y="1357300"/>
            <a:ext cx="2213372" cy="2000548"/>
          </a:xfrm>
          <a:prstGeom prst="rect">
            <a:avLst/>
          </a:prstGeom>
          <a:solidFill>
            <a:srgbClr val="808080"/>
          </a:solidFill>
          <a:ln w="9525">
            <a:solidFill>
              <a:srgbClr val="33CCCC"/>
            </a:solidFill>
            <a:miter lim="800000"/>
            <a:headEnd/>
            <a:tailEnd/>
          </a:ln>
          <a:effectLst/>
        </p:spPr>
        <p:txBody>
          <a:bodyPr>
            <a:spAutoFit/>
          </a:bodyPr>
          <a:lstStyle/>
          <a:p>
            <a:pPr algn="ctr">
              <a:spcBef>
                <a:spcPct val="50000"/>
              </a:spcBef>
              <a:defRPr/>
            </a:pPr>
            <a:r>
              <a:rPr lang="es-MX" b="1" dirty="0">
                <a:solidFill>
                  <a:srgbClr val="FFC000"/>
                </a:solidFill>
                <a:effectLst>
                  <a:outerShdw blurRad="38100" dist="38100" dir="2700000" algn="tl">
                    <a:srgbClr val="000000"/>
                  </a:outerShdw>
                </a:effectLst>
              </a:rPr>
              <a:t>CI – Colaboración Internacional </a:t>
            </a:r>
          </a:p>
          <a:p>
            <a:pPr algn="ctr">
              <a:spcBef>
                <a:spcPct val="50000"/>
              </a:spcBef>
              <a:defRPr/>
            </a:pPr>
            <a:r>
              <a:rPr lang="es-MX" sz="1600" b="1" dirty="0">
                <a:solidFill>
                  <a:schemeClr val="bg1"/>
                </a:solidFill>
              </a:rPr>
              <a:t>Publicaciones científicas de una institución elaboradas junto con instituciones de otro país</a:t>
            </a:r>
            <a:endParaRPr lang="es-ES" sz="1600" b="1" dirty="0">
              <a:solidFill>
                <a:schemeClr val="bg1"/>
              </a:solidFill>
            </a:endParaRPr>
          </a:p>
        </p:txBody>
      </p:sp>
      <p:sp>
        <p:nvSpPr>
          <p:cNvPr id="14" name="Text Box 43"/>
          <p:cNvSpPr txBox="1">
            <a:spLocks noChangeArrowheads="1"/>
          </p:cNvSpPr>
          <p:nvPr/>
        </p:nvSpPr>
        <p:spPr bwMode="auto">
          <a:xfrm>
            <a:off x="4679349" y="82356"/>
            <a:ext cx="2207419" cy="2816156"/>
          </a:xfrm>
          <a:prstGeom prst="rect">
            <a:avLst/>
          </a:prstGeom>
          <a:solidFill>
            <a:srgbClr val="808080"/>
          </a:solidFill>
          <a:ln w="9525">
            <a:solidFill>
              <a:srgbClr val="33CCCC"/>
            </a:solidFill>
            <a:miter lim="800000"/>
            <a:headEnd/>
            <a:tailEnd/>
          </a:ln>
          <a:effectLst/>
        </p:spPr>
        <p:txBody>
          <a:bodyPr wrap="square">
            <a:spAutoFit/>
          </a:bodyPr>
          <a:lstStyle/>
          <a:p>
            <a:pPr algn="ctr">
              <a:spcBef>
                <a:spcPct val="50000"/>
              </a:spcBef>
              <a:defRPr/>
            </a:pPr>
            <a:r>
              <a:rPr lang="es-MX" b="1" dirty="0">
                <a:solidFill>
                  <a:srgbClr val="FFC000"/>
                </a:solidFill>
                <a:effectLst>
                  <a:outerShdw blurRad="38100" dist="38100" dir="2700000" algn="tl">
                    <a:srgbClr val="000000"/>
                  </a:outerShdw>
                </a:effectLst>
              </a:rPr>
              <a:t>Q1 – Porcentaje de Publicaciones en Revistas del Primer Cuartil SJR</a:t>
            </a:r>
          </a:p>
          <a:p>
            <a:pPr algn="ctr">
              <a:spcBef>
                <a:spcPct val="50000"/>
              </a:spcBef>
              <a:defRPr/>
            </a:pPr>
            <a:r>
              <a:rPr lang="es-MX" sz="1400" b="1" dirty="0">
                <a:solidFill>
                  <a:schemeClr val="bg1"/>
                </a:solidFill>
              </a:rPr>
              <a:t>Porcentaje de publicaciones que una universidad ha conseguido colocar en revistas incluida en el primer cuartil ordenadas por el indicador SIR</a:t>
            </a:r>
          </a:p>
        </p:txBody>
      </p:sp>
      <p:sp>
        <p:nvSpPr>
          <p:cNvPr id="15" name="Oval 44"/>
          <p:cNvSpPr>
            <a:spLocks noChangeArrowheads="1"/>
          </p:cNvSpPr>
          <p:nvPr/>
        </p:nvSpPr>
        <p:spPr bwMode="auto">
          <a:xfrm>
            <a:off x="4762502" y="5413043"/>
            <a:ext cx="323850" cy="215900"/>
          </a:xfrm>
          <a:prstGeom prst="ellipse">
            <a:avLst/>
          </a:prstGeom>
          <a:noFill/>
          <a:ln w="50800">
            <a:solidFill>
              <a:srgbClr val="FF0000"/>
            </a:solidFill>
            <a:round/>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p>
        </p:txBody>
      </p:sp>
      <p:sp>
        <p:nvSpPr>
          <p:cNvPr id="17" name="Text Box 32"/>
          <p:cNvSpPr txBox="1">
            <a:spLocks noChangeArrowheads="1"/>
          </p:cNvSpPr>
          <p:nvPr/>
        </p:nvSpPr>
        <p:spPr bwMode="auto">
          <a:xfrm>
            <a:off x="2032397" y="82356"/>
            <a:ext cx="2214563" cy="1261884"/>
          </a:xfrm>
          <a:prstGeom prst="rect">
            <a:avLst/>
          </a:prstGeom>
          <a:solidFill>
            <a:srgbClr val="808080"/>
          </a:solidFill>
          <a:ln w="9525">
            <a:solidFill>
              <a:srgbClr val="33CCCC"/>
            </a:solidFill>
            <a:miter lim="800000"/>
            <a:headEnd/>
            <a:tailEnd/>
          </a:ln>
          <a:effectLst/>
        </p:spPr>
        <p:txBody>
          <a:bodyPr>
            <a:spAutoFit/>
          </a:bodyPr>
          <a:lstStyle/>
          <a:p>
            <a:pPr algn="ctr">
              <a:defRPr/>
            </a:pPr>
            <a:r>
              <a:rPr lang="es-MX" b="1" dirty="0">
                <a:solidFill>
                  <a:srgbClr val="FFC000"/>
                </a:solidFill>
                <a:effectLst>
                  <a:outerShdw blurRad="38100" dist="38100" dir="2700000" algn="tl">
                    <a:srgbClr val="000000"/>
                  </a:outerShdw>
                </a:effectLst>
              </a:rPr>
              <a:t>O – Output</a:t>
            </a:r>
          </a:p>
          <a:p>
            <a:pPr algn="ctr">
              <a:defRPr/>
            </a:pPr>
            <a:r>
              <a:rPr lang="es-MX" b="1" dirty="0">
                <a:solidFill>
                  <a:srgbClr val="FFC000"/>
                </a:solidFill>
                <a:effectLst>
                  <a:outerShdw blurRad="38100" dist="38100" dir="2700000" algn="tl">
                    <a:srgbClr val="000000"/>
                  </a:outerShdw>
                </a:effectLst>
              </a:rPr>
              <a:t>Producción</a:t>
            </a:r>
          </a:p>
          <a:p>
            <a:pPr algn="ctr">
              <a:spcBef>
                <a:spcPct val="50000"/>
              </a:spcBef>
              <a:defRPr/>
            </a:pPr>
            <a:r>
              <a:rPr lang="es-MX" sz="1600" b="1" dirty="0">
                <a:solidFill>
                  <a:schemeClr val="bg1"/>
                </a:solidFill>
              </a:rPr>
              <a:t>Total de documentos publicados</a:t>
            </a:r>
            <a:endParaRPr lang="es-ES" sz="1600" b="1" dirty="0">
              <a:solidFill>
                <a:schemeClr val="bg1"/>
              </a:solidFill>
            </a:endParaRPr>
          </a:p>
        </p:txBody>
      </p:sp>
      <p:sp>
        <p:nvSpPr>
          <p:cNvPr id="18" name="Text Box 32"/>
          <p:cNvSpPr txBox="1">
            <a:spLocks noChangeArrowheads="1"/>
          </p:cNvSpPr>
          <p:nvPr/>
        </p:nvSpPr>
        <p:spPr bwMode="auto">
          <a:xfrm>
            <a:off x="2009547" y="3323502"/>
            <a:ext cx="2214563" cy="1631216"/>
          </a:xfrm>
          <a:prstGeom prst="rect">
            <a:avLst/>
          </a:prstGeom>
          <a:solidFill>
            <a:srgbClr val="808080"/>
          </a:solidFill>
          <a:ln w="9525">
            <a:solidFill>
              <a:srgbClr val="33CCCC"/>
            </a:solidFill>
            <a:miter lim="800000"/>
            <a:headEnd/>
            <a:tailEnd/>
          </a:ln>
          <a:effectLst/>
        </p:spPr>
        <p:txBody>
          <a:bodyPr>
            <a:spAutoFit/>
          </a:bodyPr>
          <a:lstStyle/>
          <a:p>
            <a:pPr algn="ctr">
              <a:defRPr/>
            </a:pPr>
            <a:r>
              <a:rPr lang="es-MX" b="1" dirty="0">
                <a:solidFill>
                  <a:srgbClr val="FFC000"/>
                </a:solidFill>
                <a:effectLst>
                  <a:outerShdw blurRad="38100" dist="38100" dir="2700000" algn="tl">
                    <a:srgbClr val="000000"/>
                  </a:outerShdw>
                </a:effectLst>
              </a:rPr>
              <a:t>Impacto Normalizado</a:t>
            </a:r>
          </a:p>
          <a:p>
            <a:pPr algn="ctr">
              <a:spcBef>
                <a:spcPct val="50000"/>
              </a:spcBef>
              <a:defRPr/>
            </a:pPr>
            <a:r>
              <a:rPr lang="es-MX" sz="1600" b="1" dirty="0">
                <a:solidFill>
                  <a:schemeClr val="bg1"/>
                </a:solidFill>
              </a:rPr>
              <a:t>Valores de 0 -1</a:t>
            </a:r>
          </a:p>
          <a:p>
            <a:pPr algn="ctr">
              <a:spcBef>
                <a:spcPct val="50000"/>
              </a:spcBef>
              <a:defRPr/>
            </a:pPr>
            <a:r>
              <a:rPr lang="es-MX" sz="1600" b="1" dirty="0">
                <a:solidFill>
                  <a:schemeClr val="bg1"/>
                </a:solidFill>
              </a:rPr>
              <a:t>Impacto institucional vs promedio mundial</a:t>
            </a:r>
            <a:endParaRPr lang="es-ES" sz="1600" b="1" dirty="0">
              <a:solidFill>
                <a:schemeClr val="bg1"/>
              </a:solidFill>
            </a:endParaRPr>
          </a:p>
        </p:txBody>
      </p:sp>
      <p:sp>
        <p:nvSpPr>
          <p:cNvPr id="19" name="Text Box 32"/>
          <p:cNvSpPr txBox="1">
            <a:spLocks noChangeArrowheads="1"/>
          </p:cNvSpPr>
          <p:nvPr/>
        </p:nvSpPr>
        <p:spPr bwMode="auto">
          <a:xfrm>
            <a:off x="4679348" y="2161932"/>
            <a:ext cx="2214563" cy="1754326"/>
          </a:xfrm>
          <a:prstGeom prst="rect">
            <a:avLst/>
          </a:prstGeom>
          <a:solidFill>
            <a:srgbClr val="808080"/>
          </a:solidFill>
          <a:ln w="9525">
            <a:solidFill>
              <a:srgbClr val="33CCCC"/>
            </a:solidFill>
            <a:miter lim="800000"/>
            <a:headEnd/>
            <a:tailEnd/>
          </a:ln>
          <a:effectLst/>
        </p:spPr>
        <p:txBody>
          <a:bodyPr>
            <a:spAutoFit/>
          </a:bodyPr>
          <a:lstStyle/>
          <a:p>
            <a:pPr algn="ctr">
              <a:defRPr/>
            </a:pPr>
            <a:r>
              <a:rPr lang="es-MX" b="1" dirty="0">
                <a:solidFill>
                  <a:srgbClr val="FFC000"/>
                </a:solidFill>
                <a:effectLst>
                  <a:outerShdw blurRad="38100" dist="38100" dir="2700000" algn="tl">
                    <a:srgbClr val="000000"/>
                  </a:outerShdw>
                </a:effectLst>
              </a:rPr>
              <a:t>Índice de especialización</a:t>
            </a:r>
          </a:p>
          <a:p>
            <a:pPr algn="ctr">
              <a:spcBef>
                <a:spcPct val="50000"/>
              </a:spcBef>
              <a:defRPr/>
            </a:pPr>
            <a:r>
              <a:rPr lang="es-MX" sz="1600" b="1" dirty="0">
                <a:solidFill>
                  <a:schemeClr val="bg1"/>
                </a:solidFill>
              </a:rPr>
              <a:t>Concentración o dispersión temática de la producción científica de una institución</a:t>
            </a:r>
            <a:endParaRPr lang="es-ES" sz="1600" b="1" dirty="0">
              <a:solidFill>
                <a:schemeClr val="bg1"/>
              </a:solidFill>
            </a:endParaRPr>
          </a:p>
        </p:txBody>
      </p:sp>
      <p:sp>
        <p:nvSpPr>
          <p:cNvPr id="20" name="Text Box 32"/>
          <p:cNvSpPr txBox="1">
            <a:spLocks noChangeArrowheads="1"/>
          </p:cNvSpPr>
          <p:nvPr/>
        </p:nvSpPr>
        <p:spPr bwMode="auto">
          <a:xfrm>
            <a:off x="6943870" y="2774970"/>
            <a:ext cx="2214563" cy="1723549"/>
          </a:xfrm>
          <a:prstGeom prst="rect">
            <a:avLst/>
          </a:prstGeom>
          <a:solidFill>
            <a:srgbClr val="808080"/>
          </a:solidFill>
          <a:ln w="9525">
            <a:solidFill>
              <a:srgbClr val="33CCCC"/>
            </a:solidFill>
            <a:miter lim="800000"/>
            <a:headEnd/>
            <a:tailEnd/>
          </a:ln>
          <a:effectLst/>
        </p:spPr>
        <p:txBody>
          <a:bodyPr>
            <a:spAutoFit/>
          </a:bodyPr>
          <a:lstStyle/>
          <a:p>
            <a:pPr algn="ctr">
              <a:defRPr/>
            </a:pPr>
            <a:r>
              <a:rPr lang="es-MX" b="1" dirty="0">
                <a:solidFill>
                  <a:srgbClr val="FFC000"/>
                </a:solidFill>
                <a:effectLst>
                  <a:outerShdw blurRad="38100" dist="38100" dir="2700000" algn="tl">
                    <a:srgbClr val="000000"/>
                  </a:outerShdw>
                </a:effectLst>
              </a:rPr>
              <a:t>Ratio de excelencia</a:t>
            </a:r>
          </a:p>
          <a:p>
            <a:pPr algn="ctr">
              <a:spcBef>
                <a:spcPct val="50000"/>
              </a:spcBef>
              <a:defRPr/>
            </a:pPr>
            <a:r>
              <a:rPr lang="es-MX" sz="1600" b="1" dirty="0">
                <a:solidFill>
                  <a:schemeClr val="bg1"/>
                </a:solidFill>
              </a:rPr>
              <a:t>% de la producción institucional incluido en el 10% de trabajos más citados en su campo científico</a:t>
            </a:r>
            <a:endParaRPr lang="es-ES" sz="1600" b="1" dirty="0">
              <a:solidFill>
                <a:schemeClr val="bg1"/>
              </a:solidFill>
            </a:endParaRPr>
          </a:p>
        </p:txBody>
      </p:sp>
      <p:sp>
        <p:nvSpPr>
          <p:cNvPr id="21" name="Text Box 32"/>
          <p:cNvSpPr txBox="1">
            <a:spLocks noChangeArrowheads="1"/>
          </p:cNvSpPr>
          <p:nvPr/>
        </p:nvSpPr>
        <p:spPr bwMode="auto">
          <a:xfrm>
            <a:off x="6925889" y="1445022"/>
            <a:ext cx="2214563" cy="1231106"/>
          </a:xfrm>
          <a:prstGeom prst="rect">
            <a:avLst/>
          </a:prstGeom>
          <a:solidFill>
            <a:srgbClr val="808080"/>
          </a:solidFill>
          <a:ln w="9525">
            <a:solidFill>
              <a:srgbClr val="33CCCC"/>
            </a:solidFill>
            <a:miter lim="800000"/>
            <a:headEnd/>
            <a:tailEnd/>
          </a:ln>
          <a:effectLst/>
        </p:spPr>
        <p:txBody>
          <a:bodyPr>
            <a:spAutoFit/>
          </a:bodyPr>
          <a:lstStyle/>
          <a:p>
            <a:pPr algn="ctr">
              <a:defRPr/>
            </a:pPr>
            <a:r>
              <a:rPr lang="es-MX" b="1" dirty="0">
                <a:solidFill>
                  <a:srgbClr val="FFC000"/>
                </a:solidFill>
                <a:effectLst>
                  <a:outerShdw blurRad="38100" dist="38100" dir="2700000" algn="tl">
                    <a:srgbClr val="000000"/>
                  </a:outerShdw>
                </a:effectLst>
              </a:rPr>
              <a:t>Liderazgo científico</a:t>
            </a:r>
          </a:p>
          <a:p>
            <a:pPr algn="ctr">
              <a:spcBef>
                <a:spcPct val="50000"/>
              </a:spcBef>
              <a:defRPr/>
            </a:pPr>
            <a:r>
              <a:rPr lang="es-MX" sz="1600" b="1" dirty="0">
                <a:solidFill>
                  <a:schemeClr val="bg1"/>
                </a:solidFill>
              </a:rPr>
              <a:t>% autor de la institución es el autor responsable</a:t>
            </a:r>
            <a:endParaRPr lang="es-ES" sz="1600" b="1" dirty="0">
              <a:solidFill>
                <a:schemeClr val="bg1"/>
              </a:solidFill>
            </a:endParaRPr>
          </a:p>
        </p:txBody>
      </p:sp>
      <p:sp>
        <p:nvSpPr>
          <p:cNvPr id="22" name="Text Box 32"/>
          <p:cNvSpPr txBox="1">
            <a:spLocks noChangeArrowheads="1"/>
          </p:cNvSpPr>
          <p:nvPr/>
        </p:nvSpPr>
        <p:spPr bwMode="auto">
          <a:xfrm>
            <a:off x="4697111" y="2898512"/>
            <a:ext cx="2214563" cy="2000548"/>
          </a:xfrm>
          <a:prstGeom prst="rect">
            <a:avLst/>
          </a:prstGeom>
          <a:solidFill>
            <a:srgbClr val="808080"/>
          </a:solidFill>
          <a:ln w="9525">
            <a:solidFill>
              <a:srgbClr val="33CCCC"/>
            </a:solidFill>
            <a:miter lim="800000"/>
            <a:headEnd/>
            <a:tailEnd/>
          </a:ln>
          <a:effectLst/>
        </p:spPr>
        <p:txBody>
          <a:bodyPr>
            <a:spAutoFit/>
          </a:bodyPr>
          <a:lstStyle/>
          <a:p>
            <a:pPr algn="ctr">
              <a:defRPr/>
            </a:pPr>
            <a:r>
              <a:rPr lang="es-MX" b="1" dirty="0">
                <a:solidFill>
                  <a:srgbClr val="FFC000"/>
                </a:solidFill>
                <a:effectLst>
                  <a:outerShdw blurRad="38100" dist="38100" dir="2700000" algn="tl">
                    <a:srgbClr val="000000"/>
                  </a:outerShdw>
                </a:effectLst>
              </a:rPr>
              <a:t>Excelencia con liderazgo</a:t>
            </a:r>
          </a:p>
          <a:p>
            <a:pPr algn="ctr">
              <a:spcBef>
                <a:spcPct val="50000"/>
              </a:spcBef>
              <a:defRPr/>
            </a:pPr>
            <a:r>
              <a:rPr lang="es-MX" sz="1600" b="1" dirty="0">
                <a:solidFill>
                  <a:schemeClr val="bg1"/>
                </a:solidFill>
              </a:rPr>
              <a:t>No. de documentos incluidos en el Ratio de Excelencia en los que la institución es el principal contribuidor</a:t>
            </a:r>
            <a:endParaRPr lang="es-ES" sz="1600" b="1" dirty="0">
              <a:solidFill>
                <a:schemeClr val="bg1"/>
              </a:solidFill>
            </a:endParaRPr>
          </a:p>
        </p:txBody>
      </p:sp>
      <p:sp>
        <p:nvSpPr>
          <p:cNvPr id="23" name="Oval 44"/>
          <p:cNvSpPr>
            <a:spLocks noChangeArrowheads="1"/>
          </p:cNvSpPr>
          <p:nvPr/>
        </p:nvSpPr>
        <p:spPr bwMode="auto">
          <a:xfrm>
            <a:off x="5219702" y="5422236"/>
            <a:ext cx="323850" cy="215900"/>
          </a:xfrm>
          <a:prstGeom prst="ellipse">
            <a:avLst/>
          </a:prstGeom>
          <a:noFill/>
          <a:ln w="50800">
            <a:solidFill>
              <a:srgbClr val="FF0000"/>
            </a:solidFill>
            <a:round/>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p>
        </p:txBody>
      </p:sp>
      <p:sp>
        <p:nvSpPr>
          <p:cNvPr id="24" name="Oval 44"/>
          <p:cNvSpPr>
            <a:spLocks noChangeArrowheads="1"/>
          </p:cNvSpPr>
          <p:nvPr/>
        </p:nvSpPr>
        <p:spPr bwMode="auto">
          <a:xfrm>
            <a:off x="5655031" y="5422236"/>
            <a:ext cx="323850" cy="215900"/>
          </a:xfrm>
          <a:prstGeom prst="ellipse">
            <a:avLst/>
          </a:prstGeom>
          <a:noFill/>
          <a:ln w="50800">
            <a:solidFill>
              <a:srgbClr val="FF0000"/>
            </a:solidFill>
            <a:round/>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p>
        </p:txBody>
      </p:sp>
      <p:sp>
        <p:nvSpPr>
          <p:cNvPr id="25" name="Oval 44"/>
          <p:cNvSpPr>
            <a:spLocks noChangeArrowheads="1"/>
          </p:cNvSpPr>
          <p:nvPr/>
        </p:nvSpPr>
        <p:spPr bwMode="auto">
          <a:xfrm>
            <a:off x="6505883" y="5422235"/>
            <a:ext cx="323850" cy="215900"/>
          </a:xfrm>
          <a:prstGeom prst="ellipse">
            <a:avLst/>
          </a:prstGeom>
          <a:noFill/>
          <a:ln w="50800">
            <a:solidFill>
              <a:srgbClr val="FF0000"/>
            </a:solidFill>
            <a:round/>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p>
        </p:txBody>
      </p:sp>
      <p:sp>
        <p:nvSpPr>
          <p:cNvPr id="26" name="Oval 44"/>
          <p:cNvSpPr>
            <a:spLocks noChangeArrowheads="1"/>
          </p:cNvSpPr>
          <p:nvPr/>
        </p:nvSpPr>
        <p:spPr bwMode="auto">
          <a:xfrm>
            <a:off x="6960300" y="5422236"/>
            <a:ext cx="323850" cy="215900"/>
          </a:xfrm>
          <a:prstGeom prst="ellipse">
            <a:avLst/>
          </a:prstGeom>
          <a:noFill/>
          <a:ln w="50800">
            <a:solidFill>
              <a:srgbClr val="FF0000"/>
            </a:solidFill>
            <a:round/>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p>
        </p:txBody>
      </p:sp>
      <p:sp>
        <p:nvSpPr>
          <p:cNvPr id="27" name="Oval 44"/>
          <p:cNvSpPr>
            <a:spLocks noChangeArrowheads="1"/>
          </p:cNvSpPr>
          <p:nvPr/>
        </p:nvSpPr>
        <p:spPr bwMode="auto">
          <a:xfrm>
            <a:off x="7396068" y="5422236"/>
            <a:ext cx="366961" cy="215900"/>
          </a:xfrm>
          <a:prstGeom prst="ellipse">
            <a:avLst/>
          </a:prstGeom>
          <a:noFill/>
          <a:ln w="50800">
            <a:solidFill>
              <a:srgbClr val="FF0000"/>
            </a:solidFill>
            <a:round/>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p>
        </p:txBody>
      </p:sp>
      <p:sp>
        <p:nvSpPr>
          <p:cNvPr id="28" name="Oval 44"/>
          <p:cNvSpPr>
            <a:spLocks noChangeArrowheads="1"/>
          </p:cNvSpPr>
          <p:nvPr/>
        </p:nvSpPr>
        <p:spPr bwMode="auto">
          <a:xfrm>
            <a:off x="7900738" y="5413043"/>
            <a:ext cx="364581" cy="225093"/>
          </a:xfrm>
          <a:prstGeom prst="ellipse">
            <a:avLst/>
          </a:prstGeom>
          <a:noFill/>
          <a:ln w="50800">
            <a:solidFill>
              <a:srgbClr val="FF0000"/>
            </a:solidFill>
            <a:round/>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p>
        </p:txBody>
      </p:sp>
      <p:sp>
        <p:nvSpPr>
          <p:cNvPr id="29" name="Oval 44"/>
          <p:cNvSpPr>
            <a:spLocks noChangeArrowheads="1"/>
          </p:cNvSpPr>
          <p:nvPr/>
        </p:nvSpPr>
        <p:spPr bwMode="auto">
          <a:xfrm>
            <a:off x="6067771" y="5422236"/>
            <a:ext cx="323850" cy="215900"/>
          </a:xfrm>
          <a:prstGeom prst="ellipse">
            <a:avLst/>
          </a:prstGeom>
          <a:noFill/>
          <a:ln w="50800">
            <a:solidFill>
              <a:srgbClr val="FF0000"/>
            </a:solidFill>
            <a:round/>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MX"/>
          </a:p>
        </p:txBody>
      </p:sp>
      <p:sp>
        <p:nvSpPr>
          <p:cNvPr id="35" name="Line 34"/>
          <p:cNvSpPr>
            <a:spLocks noChangeShapeType="1"/>
          </p:cNvSpPr>
          <p:nvPr/>
        </p:nvSpPr>
        <p:spPr bwMode="auto">
          <a:xfrm flipH="1">
            <a:off x="4902762" y="4895851"/>
            <a:ext cx="197" cy="512457"/>
          </a:xfrm>
          <a:prstGeom prst="line">
            <a:avLst/>
          </a:prstGeom>
          <a:noFill/>
          <a:ln w="1238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7" name="Line 34"/>
          <p:cNvSpPr>
            <a:spLocks noChangeShapeType="1"/>
          </p:cNvSpPr>
          <p:nvPr/>
        </p:nvSpPr>
        <p:spPr bwMode="auto">
          <a:xfrm flipH="1">
            <a:off x="5376558" y="4944423"/>
            <a:ext cx="197" cy="512457"/>
          </a:xfrm>
          <a:prstGeom prst="line">
            <a:avLst/>
          </a:prstGeom>
          <a:noFill/>
          <a:ln w="1238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8" name="Line 34"/>
          <p:cNvSpPr>
            <a:spLocks noChangeShapeType="1"/>
          </p:cNvSpPr>
          <p:nvPr/>
        </p:nvSpPr>
        <p:spPr bwMode="auto">
          <a:xfrm flipH="1">
            <a:off x="5797938" y="4954718"/>
            <a:ext cx="197" cy="512457"/>
          </a:xfrm>
          <a:prstGeom prst="line">
            <a:avLst/>
          </a:prstGeom>
          <a:noFill/>
          <a:ln w="1238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39" name="Line 34"/>
          <p:cNvSpPr>
            <a:spLocks noChangeShapeType="1"/>
          </p:cNvSpPr>
          <p:nvPr/>
        </p:nvSpPr>
        <p:spPr bwMode="auto">
          <a:xfrm flipH="1">
            <a:off x="6191136" y="4946691"/>
            <a:ext cx="197" cy="512457"/>
          </a:xfrm>
          <a:prstGeom prst="line">
            <a:avLst/>
          </a:prstGeom>
          <a:noFill/>
          <a:ln w="1238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40" name="Line 34"/>
          <p:cNvSpPr>
            <a:spLocks noChangeShapeType="1"/>
          </p:cNvSpPr>
          <p:nvPr/>
        </p:nvSpPr>
        <p:spPr bwMode="auto">
          <a:xfrm flipH="1">
            <a:off x="6629411" y="4909778"/>
            <a:ext cx="197" cy="512457"/>
          </a:xfrm>
          <a:prstGeom prst="line">
            <a:avLst/>
          </a:prstGeom>
          <a:noFill/>
          <a:ln w="1238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41" name="Line 34"/>
          <p:cNvSpPr>
            <a:spLocks noChangeShapeType="1"/>
          </p:cNvSpPr>
          <p:nvPr/>
        </p:nvSpPr>
        <p:spPr bwMode="auto">
          <a:xfrm flipH="1">
            <a:off x="7103207" y="4909779"/>
            <a:ext cx="197" cy="512457"/>
          </a:xfrm>
          <a:prstGeom prst="line">
            <a:avLst/>
          </a:prstGeom>
          <a:noFill/>
          <a:ln w="1238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42" name="Line 34"/>
          <p:cNvSpPr>
            <a:spLocks noChangeShapeType="1"/>
          </p:cNvSpPr>
          <p:nvPr/>
        </p:nvSpPr>
        <p:spPr bwMode="auto">
          <a:xfrm flipH="1">
            <a:off x="7555492" y="4895851"/>
            <a:ext cx="197" cy="512457"/>
          </a:xfrm>
          <a:prstGeom prst="line">
            <a:avLst/>
          </a:prstGeom>
          <a:noFill/>
          <a:ln w="1238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43" name="Line 34"/>
          <p:cNvSpPr>
            <a:spLocks noChangeShapeType="1"/>
          </p:cNvSpPr>
          <p:nvPr/>
        </p:nvSpPr>
        <p:spPr bwMode="auto">
          <a:xfrm flipH="1">
            <a:off x="8089560" y="4909779"/>
            <a:ext cx="197" cy="512457"/>
          </a:xfrm>
          <a:prstGeom prst="line">
            <a:avLst/>
          </a:prstGeom>
          <a:noFill/>
          <a:ln w="1238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MX"/>
          </a:p>
        </p:txBody>
      </p:sp>
      <p:sp>
        <p:nvSpPr>
          <p:cNvPr id="44" name="1 Título"/>
          <p:cNvSpPr>
            <a:spLocks noGrp="1"/>
          </p:cNvSpPr>
          <p:nvPr>
            <p:ph type="title"/>
          </p:nvPr>
        </p:nvSpPr>
        <p:spPr>
          <a:xfrm>
            <a:off x="1" y="476250"/>
            <a:ext cx="1522413" cy="1143000"/>
          </a:xfrm>
        </p:spPr>
        <p:txBody>
          <a:bodyPr/>
          <a:lstStyle/>
          <a:p>
            <a:pPr algn="l">
              <a:defRPr/>
            </a:pPr>
            <a:r>
              <a:rPr lang="es-MX" sz="1800" b="1" dirty="0">
                <a:effectLst>
                  <a:outerShdw blurRad="38100" dist="38100" dir="2700000" algn="tl">
                    <a:srgbClr val="000000">
                      <a:alpha val="43137"/>
                    </a:srgbClr>
                  </a:outerShdw>
                </a:effectLst>
              </a:rPr>
              <a:t>WR</a:t>
            </a:r>
            <a:r>
              <a:rPr lang="es-MX" sz="1800" dirty="0"/>
              <a:t> </a:t>
            </a:r>
            <a:r>
              <a:rPr lang="es-MX" sz="1800" dirty="0" err="1"/>
              <a:t>World</a:t>
            </a:r>
            <a:r>
              <a:rPr lang="es-MX" sz="1800" dirty="0"/>
              <a:t> </a:t>
            </a:r>
            <a:br>
              <a:rPr lang="es-MX" sz="1800" dirty="0"/>
            </a:br>
            <a:r>
              <a:rPr lang="es-MX" sz="1800" dirty="0"/>
              <a:t>       Ranking</a:t>
            </a:r>
            <a:br>
              <a:rPr lang="es-MX" sz="1800" dirty="0"/>
            </a:br>
            <a:endParaRPr lang="es-MX" sz="1800" dirty="0"/>
          </a:p>
        </p:txBody>
      </p:sp>
      <p:sp>
        <p:nvSpPr>
          <p:cNvPr id="45" name="1 Título"/>
          <p:cNvSpPr txBox="1">
            <a:spLocks/>
          </p:cNvSpPr>
          <p:nvPr/>
        </p:nvSpPr>
        <p:spPr bwMode="auto">
          <a:xfrm>
            <a:off x="1" y="1268413"/>
            <a:ext cx="1522413" cy="1143000"/>
          </a:xfrm>
          <a:prstGeom prst="rect">
            <a:avLst/>
          </a:prstGeom>
          <a:noFill/>
          <a:ln w="9525">
            <a:noFill/>
            <a:miter lim="800000"/>
            <a:headEnd/>
            <a:tailEnd/>
          </a:ln>
        </p:spPr>
        <p:txBody>
          <a:bodyPr anchor="ctr"/>
          <a:lstStyle/>
          <a:p>
            <a:pPr eaLnBrk="0" hangingPunct="0">
              <a:defRPr/>
            </a:pPr>
            <a:r>
              <a:rPr lang="es-MX" b="1" kern="0" dirty="0">
                <a:solidFill>
                  <a:schemeClr val="tx2"/>
                </a:solidFill>
                <a:effectLst>
                  <a:outerShdw blurRad="38100" dist="38100" dir="2700000" algn="tl">
                    <a:srgbClr val="000000">
                      <a:alpha val="43137"/>
                    </a:srgbClr>
                  </a:outerShdw>
                </a:effectLst>
                <a:latin typeface="+mj-lt"/>
                <a:ea typeface="+mj-ea"/>
                <a:cs typeface="+mj-cs"/>
              </a:rPr>
              <a:t>RR</a:t>
            </a:r>
            <a:r>
              <a:rPr lang="es-MX" kern="0" dirty="0">
                <a:solidFill>
                  <a:schemeClr val="tx2"/>
                </a:solidFill>
                <a:latin typeface="+mj-lt"/>
                <a:ea typeface="+mj-ea"/>
                <a:cs typeface="+mj-cs"/>
              </a:rPr>
              <a:t> Regional </a:t>
            </a:r>
            <a:br>
              <a:rPr lang="es-MX" kern="0" dirty="0">
                <a:solidFill>
                  <a:schemeClr val="tx2"/>
                </a:solidFill>
                <a:latin typeface="+mj-lt"/>
                <a:ea typeface="+mj-ea"/>
                <a:cs typeface="+mj-cs"/>
              </a:rPr>
            </a:br>
            <a:r>
              <a:rPr lang="es-MX" kern="0" dirty="0">
                <a:solidFill>
                  <a:schemeClr val="tx2"/>
                </a:solidFill>
                <a:latin typeface="+mj-lt"/>
                <a:ea typeface="+mj-ea"/>
                <a:cs typeface="+mj-cs"/>
              </a:rPr>
              <a:t>       Ranking</a:t>
            </a:r>
            <a:br>
              <a:rPr lang="es-MX" kern="0" dirty="0">
                <a:solidFill>
                  <a:schemeClr val="tx2"/>
                </a:solidFill>
                <a:latin typeface="+mj-lt"/>
                <a:ea typeface="+mj-ea"/>
                <a:cs typeface="+mj-cs"/>
              </a:rPr>
            </a:br>
            <a:endParaRPr lang="es-MX" kern="0" dirty="0">
              <a:solidFill>
                <a:schemeClr val="tx2"/>
              </a:solidFill>
              <a:latin typeface="+mj-lt"/>
              <a:ea typeface="+mj-ea"/>
              <a:cs typeface="+mj-cs"/>
            </a:endParaRPr>
          </a:p>
        </p:txBody>
      </p:sp>
      <p:sp>
        <p:nvSpPr>
          <p:cNvPr id="46" name="1 Título"/>
          <p:cNvSpPr txBox="1">
            <a:spLocks/>
          </p:cNvSpPr>
          <p:nvPr/>
        </p:nvSpPr>
        <p:spPr bwMode="auto">
          <a:xfrm>
            <a:off x="1" y="2060575"/>
            <a:ext cx="1522413" cy="1143000"/>
          </a:xfrm>
          <a:prstGeom prst="rect">
            <a:avLst/>
          </a:prstGeom>
          <a:noFill/>
          <a:ln w="9525">
            <a:noFill/>
            <a:miter lim="800000"/>
            <a:headEnd/>
            <a:tailEnd/>
          </a:ln>
        </p:spPr>
        <p:txBody>
          <a:bodyPr anchor="ctr"/>
          <a:lstStyle/>
          <a:p>
            <a:pPr eaLnBrk="0" hangingPunct="0">
              <a:defRPr/>
            </a:pPr>
            <a:r>
              <a:rPr lang="es-MX" b="1" kern="0" dirty="0">
                <a:solidFill>
                  <a:schemeClr val="tx2"/>
                </a:solidFill>
                <a:effectLst>
                  <a:outerShdw blurRad="38100" dist="38100" dir="2700000" algn="tl">
                    <a:srgbClr val="000000">
                      <a:alpha val="43137"/>
                    </a:srgbClr>
                  </a:outerShdw>
                </a:effectLst>
                <a:latin typeface="+mj-lt"/>
                <a:ea typeface="+mj-ea"/>
                <a:cs typeface="+mj-cs"/>
              </a:rPr>
              <a:t>CR</a:t>
            </a:r>
            <a:r>
              <a:rPr lang="es-MX" kern="0" dirty="0">
                <a:solidFill>
                  <a:schemeClr val="tx2"/>
                </a:solidFill>
                <a:latin typeface="+mj-lt"/>
                <a:ea typeface="+mj-ea"/>
                <a:cs typeface="+mj-cs"/>
              </a:rPr>
              <a:t> Country  </a:t>
            </a:r>
            <a:br>
              <a:rPr lang="es-MX" kern="0" dirty="0">
                <a:solidFill>
                  <a:schemeClr val="tx2"/>
                </a:solidFill>
                <a:latin typeface="+mj-lt"/>
                <a:ea typeface="+mj-ea"/>
                <a:cs typeface="+mj-cs"/>
              </a:rPr>
            </a:br>
            <a:r>
              <a:rPr lang="es-MX" kern="0" dirty="0">
                <a:solidFill>
                  <a:schemeClr val="tx2"/>
                </a:solidFill>
                <a:latin typeface="+mj-lt"/>
                <a:ea typeface="+mj-ea"/>
                <a:cs typeface="+mj-cs"/>
              </a:rPr>
              <a:t>       Ranking</a:t>
            </a:r>
            <a:br>
              <a:rPr lang="es-MX" kern="0" dirty="0">
                <a:solidFill>
                  <a:schemeClr val="tx2"/>
                </a:solidFill>
                <a:latin typeface="+mj-lt"/>
                <a:ea typeface="+mj-ea"/>
                <a:cs typeface="+mj-cs"/>
              </a:rPr>
            </a:br>
            <a:endParaRPr lang="es-MX" kern="0" dirty="0">
              <a:solidFill>
                <a:schemeClr val="tx2"/>
              </a:solidFill>
              <a:latin typeface="+mj-lt"/>
              <a:ea typeface="+mj-ea"/>
              <a:cs typeface="+mj-cs"/>
            </a:endParaRPr>
          </a:p>
        </p:txBody>
      </p:sp>
      <p:cxnSp>
        <p:nvCxnSpPr>
          <p:cNvPr id="3" name="Conector recto de flecha 2"/>
          <p:cNvCxnSpPr/>
          <p:nvPr/>
        </p:nvCxnSpPr>
        <p:spPr>
          <a:xfrm flipH="1">
            <a:off x="457200" y="3080085"/>
            <a:ext cx="12032" cy="194472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ángulo 46"/>
          <p:cNvSpPr/>
          <p:nvPr/>
        </p:nvSpPr>
        <p:spPr>
          <a:xfrm>
            <a:off x="43644" y="5282978"/>
            <a:ext cx="1357856" cy="40784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noFill/>
            </a:endParaRPr>
          </a:p>
        </p:txBody>
      </p:sp>
    </p:spTree>
    <p:extLst>
      <p:ext uri="{BB962C8B-B14F-4D97-AF65-F5344CB8AC3E}">
        <p14:creationId xmlns:p14="http://schemas.microsoft.com/office/powerpoint/2010/main" val="338131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ppt_x"/>
                                          </p:val>
                                        </p:tav>
                                        <p:tav tm="100000">
                                          <p:val>
                                            <p:strVal val="#ppt_x"/>
                                          </p:val>
                                        </p:tav>
                                      </p:tavLst>
                                    </p:anim>
                                    <p:anim calcmode="lin" valueType="num">
                                      <p:cBhvr additive="base">
                                        <p:cTn id="16" dur="500" fill="hold"/>
                                        <p:tgtEl>
                                          <p:spTgt spid="4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1000"/>
                                        <p:tgtEl>
                                          <p:spTgt spid="37"/>
                                        </p:tgtEl>
                                      </p:cBhvr>
                                    </p:animEffect>
                                    <p:anim calcmode="lin" valueType="num">
                                      <p:cBhvr>
                                        <p:cTn id="52" dur="1000" fill="hold"/>
                                        <p:tgtEl>
                                          <p:spTgt spid="37"/>
                                        </p:tgtEl>
                                        <p:attrNameLst>
                                          <p:attrName>ppt_x</p:attrName>
                                        </p:attrNameLst>
                                      </p:cBhvr>
                                      <p:tavLst>
                                        <p:tav tm="0">
                                          <p:val>
                                            <p:strVal val="#ppt_x"/>
                                          </p:val>
                                        </p:tav>
                                        <p:tav tm="100000">
                                          <p:val>
                                            <p:strVal val="#ppt_x"/>
                                          </p:val>
                                        </p:tav>
                                      </p:tavLst>
                                    </p:anim>
                                    <p:anim calcmode="lin" valueType="num">
                                      <p:cBhvr>
                                        <p:cTn id="53" dur="1000" fill="hold"/>
                                        <p:tgtEl>
                                          <p:spTgt spid="37"/>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anim calcmode="lin" valueType="num">
                                      <p:cBhvr>
                                        <p:cTn id="57" dur="1000" fill="hold"/>
                                        <p:tgtEl>
                                          <p:spTgt spid="23"/>
                                        </p:tgtEl>
                                        <p:attrNameLst>
                                          <p:attrName>ppt_x</p:attrName>
                                        </p:attrNameLst>
                                      </p:cBhvr>
                                      <p:tavLst>
                                        <p:tav tm="0">
                                          <p:val>
                                            <p:strVal val="#ppt_x"/>
                                          </p:val>
                                        </p:tav>
                                        <p:tav tm="100000">
                                          <p:val>
                                            <p:strVal val="#ppt_x"/>
                                          </p:val>
                                        </p:tav>
                                      </p:tavLst>
                                    </p:anim>
                                    <p:anim calcmode="lin" valueType="num">
                                      <p:cBhvr>
                                        <p:cTn id="5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
                                        <p:tgtEl>
                                          <p:spTgt spid="38"/>
                                        </p:tgtEl>
                                      </p:cBhvr>
                                    </p:animEffect>
                                    <p:anim calcmode="lin" valueType="num">
                                      <p:cBhvr>
                                        <p:cTn id="69" dur="1000" fill="hold"/>
                                        <p:tgtEl>
                                          <p:spTgt spid="38"/>
                                        </p:tgtEl>
                                        <p:attrNameLst>
                                          <p:attrName>ppt_x</p:attrName>
                                        </p:attrNameLst>
                                      </p:cBhvr>
                                      <p:tavLst>
                                        <p:tav tm="0">
                                          <p:val>
                                            <p:strVal val="#ppt_x"/>
                                          </p:val>
                                        </p:tav>
                                        <p:tav tm="100000">
                                          <p:val>
                                            <p:strVal val="#ppt_x"/>
                                          </p:val>
                                        </p:tav>
                                      </p:tavLst>
                                    </p:anim>
                                    <p:anim calcmode="lin" valueType="num">
                                      <p:cBhvr>
                                        <p:cTn id="70" dur="1000" fill="hold"/>
                                        <p:tgtEl>
                                          <p:spTgt spid="38"/>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anim calcmode="lin" valueType="num">
                                      <p:cBhvr>
                                        <p:cTn id="74" dur="1000" fill="hold"/>
                                        <p:tgtEl>
                                          <p:spTgt spid="24"/>
                                        </p:tgtEl>
                                        <p:attrNameLst>
                                          <p:attrName>ppt_x</p:attrName>
                                        </p:attrNameLst>
                                      </p:cBhvr>
                                      <p:tavLst>
                                        <p:tav tm="0">
                                          <p:val>
                                            <p:strVal val="#ppt_x"/>
                                          </p:val>
                                        </p:tav>
                                        <p:tav tm="100000">
                                          <p:val>
                                            <p:strVal val="#ppt_x"/>
                                          </p:val>
                                        </p:tav>
                                      </p:tavLst>
                                    </p:anim>
                                    <p:anim calcmode="lin" valueType="num">
                                      <p:cBhvr>
                                        <p:cTn id="7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1000"/>
                                        <p:tgtEl>
                                          <p:spTgt spid="14"/>
                                        </p:tgtEl>
                                      </p:cBhvr>
                                    </p:animEffect>
                                    <p:anim calcmode="lin" valueType="num">
                                      <p:cBhvr>
                                        <p:cTn id="81" dur="1000" fill="hold"/>
                                        <p:tgtEl>
                                          <p:spTgt spid="14"/>
                                        </p:tgtEl>
                                        <p:attrNameLst>
                                          <p:attrName>ppt_x</p:attrName>
                                        </p:attrNameLst>
                                      </p:cBhvr>
                                      <p:tavLst>
                                        <p:tav tm="0">
                                          <p:val>
                                            <p:strVal val="#ppt_x"/>
                                          </p:val>
                                        </p:tav>
                                        <p:tav tm="100000">
                                          <p:val>
                                            <p:strVal val="#ppt_x"/>
                                          </p:val>
                                        </p:tav>
                                      </p:tavLst>
                                    </p:anim>
                                    <p:anim calcmode="lin" valueType="num">
                                      <p:cBhvr>
                                        <p:cTn id="82" dur="1000" fill="hold"/>
                                        <p:tgtEl>
                                          <p:spTgt spid="14"/>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1000"/>
                                        <p:tgtEl>
                                          <p:spTgt spid="39"/>
                                        </p:tgtEl>
                                      </p:cBhvr>
                                    </p:animEffect>
                                    <p:anim calcmode="lin" valueType="num">
                                      <p:cBhvr>
                                        <p:cTn id="86" dur="1000" fill="hold"/>
                                        <p:tgtEl>
                                          <p:spTgt spid="39"/>
                                        </p:tgtEl>
                                        <p:attrNameLst>
                                          <p:attrName>ppt_x</p:attrName>
                                        </p:attrNameLst>
                                      </p:cBhvr>
                                      <p:tavLst>
                                        <p:tav tm="0">
                                          <p:val>
                                            <p:strVal val="#ppt_x"/>
                                          </p:val>
                                        </p:tav>
                                        <p:tav tm="100000">
                                          <p:val>
                                            <p:strVal val="#ppt_x"/>
                                          </p:val>
                                        </p:tav>
                                      </p:tavLst>
                                    </p:anim>
                                    <p:anim calcmode="lin" valueType="num">
                                      <p:cBhvr>
                                        <p:cTn id="87" dur="1000" fill="hold"/>
                                        <p:tgtEl>
                                          <p:spTgt spid="39"/>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1000"/>
                                        <p:tgtEl>
                                          <p:spTgt spid="29"/>
                                        </p:tgtEl>
                                      </p:cBhvr>
                                    </p:animEffect>
                                    <p:anim calcmode="lin" valueType="num">
                                      <p:cBhvr>
                                        <p:cTn id="91" dur="1000" fill="hold"/>
                                        <p:tgtEl>
                                          <p:spTgt spid="29"/>
                                        </p:tgtEl>
                                        <p:attrNameLst>
                                          <p:attrName>ppt_x</p:attrName>
                                        </p:attrNameLst>
                                      </p:cBhvr>
                                      <p:tavLst>
                                        <p:tav tm="0">
                                          <p:val>
                                            <p:strVal val="#ppt_x"/>
                                          </p:val>
                                        </p:tav>
                                        <p:tav tm="100000">
                                          <p:val>
                                            <p:strVal val="#ppt_x"/>
                                          </p:val>
                                        </p:tav>
                                      </p:tavLst>
                                    </p:anim>
                                    <p:anim calcmode="lin" valueType="num">
                                      <p:cBhvr>
                                        <p:cTn id="9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7" presetClass="entr" presetSubtype="0"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1000"/>
                                        <p:tgtEl>
                                          <p:spTgt spid="19"/>
                                        </p:tgtEl>
                                      </p:cBhvr>
                                    </p:animEffect>
                                    <p:anim calcmode="lin" valueType="num">
                                      <p:cBhvr>
                                        <p:cTn id="98" dur="1000" fill="hold"/>
                                        <p:tgtEl>
                                          <p:spTgt spid="19"/>
                                        </p:tgtEl>
                                        <p:attrNameLst>
                                          <p:attrName>ppt_x</p:attrName>
                                        </p:attrNameLst>
                                      </p:cBhvr>
                                      <p:tavLst>
                                        <p:tav tm="0">
                                          <p:val>
                                            <p:strVal val="#ppt_x"/>
                                          </p:val>
                                        </p:tav>
                                        <p:tav tm="100000">
                                          <p:val>
                                            <p:strVal val="#ppt_x"/>
                                          </p:val>
                                        </p:tav>
                                      </p:tavLst>
                                    </p:anim>
                                    <p:anim calcmode="lin" valueType="num">
                                      <p:cBhvr>
                                        <p:cTn id="99" dur="1000" fill="hold"/>
                                        <p:tgtEl>
                                          <p:spTgt spid="19"/>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1000"/>
                                        <p:tgtEl>
                                          <p:spTgt spid="40"/>
                                        </p:tgtEl>
                                      </p:cBhvr>
                                    </p:animEffect>
                                    <p:anim calcmode="lin" valueType="num">
                                      <p:cBhvr>
                                        <p:cTn id="103" dur="1000" fill="hold"/>
                                        <p:tgtEl>
                                          <p:spTgt spid="40"/>
                                        </p:tgtEl>
                                        <p:attrNameLst>
                                          <p:attrName>ppt_x</p:attrName>
                                        </p:attrNameLst>
                                      </p:cBhvr>
                                      <p:tavLst>
                                        <p:tav tm="0">
                                          <p:val>
                                            <p:strVal val="#ppt_x"/>
                                          </p:val>
                                        </p:tav>
                                        <p:tav tm="100000">
                                          <p:val>
                                            <p:strVal val="#ppt_x"/>
                                          </p:val>
                                        </p:tav>
                                      </p:tavLst>
                                    </p:anim>
                                    <p:anim calcmode="lin" valueType="num">
                                      <p:cBhvr>
                                        <p:cTn id="104" dur="1000" fill="hold"/>
                                        <p:tgtEl>
                                          <p:spTgt spid="40"/>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1000"/>
                                        <p:tgtEl>
                                          <p:spTgt spid="25"/>
                                        </p:tgtEl>
                                      </p:cBhvr>
                                    </p:animEffect>
                                    <p:anim calcmode="lin" valueType="num">
                                      <p:cBhvr>
                                        <p:cTn id="108" dur="1000" fill="hold"/>
                                        <p:tgtEl>
                                          <p:spTgt spid="25"/>
                                        </p:tgtEl>
                                        <p:attrNameLst>
                                          <p:attrName>ppt_x</p:attrName>
                                        </p:attrNameLst>
                                      </p:cBhvr>
                                      <p:tavLst>
                                        <p:tav tm="0">
                                          <p:val>
                                            <p:strVal val="#ppt_x"/>
                                          </p:val>
                                        </p:tav>
                                        <p:tav tm="100000">
                                          <p:val>
                                            <p:strVal val="#ppt_x"/>
                                          </p:val>
                                        </p:tav>
                                      </p:tavLst>
                                    </p:anim>
                                    <p:anim calcmode="lin" valueType="num">
                                      <p:cBhvr>
                                        <p:cTn id="10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7" presetClass="entr" presetSubtype="0" fill="hold" grpId="0" nodeType="click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fade">
                                      <p:cBhvr>
                                        <p:cTn id="114" dur="1000"/>
                                        <p:tgtEl>
                                          <p:spTgt spid="22"/>
                                        </p:tgtEl>
                                      </p:cBhvr>
                                    </p:animEffect>
                                    <p:anim calcmode="lin" valueType="num">
                                      <p:cBhvr>
                                        <p:cTn id="115" dur="1000" fill="hold"/>
                                        <p:tgtEl>
                                          <p:spTgt spid="22"/>
                                        </p:tgtEl>
                                        <p:attrNameLst>
                                          <p:attrName>ppt_x</p:attrName>
                                        </p:attrNameLst>
                                      </p:cBhvr>
                                      <p:tavLst>
                                        <p:tav tm="0">
                                          <p:val>
                                            <p:strVal val="#ppt_x"/>
                                          </p:val>
                                        </p:tav>
                                        <p:tav tm="100000">
                                          <p:val>
                                            <p:strVal val="#ppt_x"/>
                                          </p:val>
                                        </p:tav>
                                      </p:tavLst>
                                    </p:anim>
                                    <p:anim calcmode="lin" valueType="num">
                                      <p:cBhvr>
                                        <p:cTn id="116" dur="1000" fill="hold"/>
                                        <p:tgtEl>
                                          <p:spTgt spid="22"/>
                                        </p:tgtEl>
                                        <p:attrNameLst>
                                          <p:attrName>ppt_y</p:attrName>
                                        </p:attrNameLst>
                                      </p:cBhvr>
                                      <p:tavLst>
                                        <p:tav tm="0">
                                          <p:val>
                                            <p:strVal val="#ppt_y-.1"/>
                                          </p:val>
                                        </p:tav>
                                        <p:tav tm="100000">
                                          <p:val>
                                            <p:strVal val="#ppt_y"/>
                                          </p:val>
                                        </p:tav>
                                      </p:tavLst>
                                    </p:anim>
                                  </p:childTnLst>
                                </p:cTn>
                              </p:par>
                              <p:par>
                                <p:cTn id="117" presetID="47" presetClass="entr" presetSubtype="0"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par>
                                <p:cTn id="122" presetID="47" presetClass="entr" presetSubtype="0" fill="hold" grpId="0" nodeType="with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1000"/>
                                        <p:tgtEl>
                                          <p:spTgt spid="26"/>
                                        </p:tgtEl>
                                      </p:cBhvr>
                                    </p:animEffect>
                                    <p:anim calcmode="lin" valueType="num">
                                      <p:cBhvr>
                                        <p:cTn id="125" dur="1000" fill="hold"/>
                                        <p:tgtEl>
                                          <p:spTgt spid="26"/>
                                        </p:tgtEl>
                                        <p:attrNameLst>
                                          <p:attrName>ppt_x</p:attrName>
                                        </p:attrNameLst>
                                      </p:cBhvr>
                                      <p:tavLst>
                                        <p:tav tm="0">
                                          <p:val>
                                            <p:strVal val="#ppt_x"/>
                                          </p:val>
                                        </p:tav>
                                        <p:tav tm="100000">
                                          <p:val>
                                            <p:strVal val="#ppt_x"/>
                                          </p:val>
                                        </p:tav>
                                      </p:tavLst>
                                    </p:anim>
                                    <p:anim calcmode="lin" valueType="num">
                                      <p:cBhvr>
                                        <p:cTn id="12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7" presetClass="entr" presetSubtype="0" fill="hold" grpId="0" nodeType="clickEffect">
                                  <p:stCondLst>
                                    <p:cond delay="0"/>
                                  </p:stCondLst>
                                  <p:childTnLst>
                                    <p:set>
                                      <p:cBhvr>
                                        <p:cTn id="130" dur="1" fill="hold">
                                          <p:stCondLst>
                                            <p:cond delay="0"/>
                                          </p:stCondLst>
                                        </p:cTn>
                                        <p:tgtEl>
                                          <p:spTgt spid="21"/>
                                        </p:tgtEl>
                                        <p:attrNameLst>
                                          <p:attrName>style.visibility</p:attrName>
                                        </p:attrNameLst>
                                      </p:cBhvr>
                                      <p:to>
                                        <p:strVal val="visible"/>
                                      </p:to>
                                    </p:set>
                                    <p:animEffect transition="in" filter="fade">
                                      <p:cBhvr>
                                        <p:cTn id="131" dur="1000"/>
                                        <p:tgtEl>
                                          <p:spTgt spid="21"/>
                                        </p:tgtEl>
                                      </p:cBhvr>
                                    </p:animEffect>
                                    <p:anim calcmode="lin" valueType="num">
                                      <p:cBhvr>
                                        <p:cTn id="132" dur="1000" fill="hold"/>
                                        <p:tgtEl>
                                          <p:spTgt spid="21"/>
                                        </p:tgtEl>
                                        <p:attrNameLst>
                                          <p:attrName>ppt_x</p:attrName>
                                        </p:attrNameLst>
                                      </p:cBhvr>
                                      <p:tavLst>
                                        <p:tav tm="0">
                                          <p:val>
                                            <p:strVal val="#ppt_x"/>
                                          </p:val>
                                        </p:tav>
                                        <p:tav tm="100000">
                                          <p:val>
                                            <p:strVal val="#ppt_x"/>
                                          </p:val>
                                        </p:tav>
                                      </p:tavLst>
                                    </p:anim>
                                    <p:anim calcmode="lin" valueType="num">
                                      <p:cBhvr>
                                        <p:cTn id="133" dur="1000" fill="hold"/>
                                        <p:tgtEl>
                                          <p:spTgt spid="21"/>
                                        </p:tgtEl>
                                        <p:attrNameLst>
                                          <p:attrName>ppt_y</p:attrName>
                                        </p:attrNameLst>
                                      </p:cBhvr>
                                      <p:tavLst>
                                        <p:tav tm="0">
                                          <p:val>
                                            <p:strVal val="#ppt_y-.1"/>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1000"/>
                                        <p:tgtEl>
                                          <p:spTgt spid="42"/>
                                        </p:tgtEl>
                                      </p:cBhvr>
                                    </p:animEffect>
                                    <p:anim calcmode="lin" valueType="num">
                                      <p:cBhvr>
                                        <p:cTn id="137" dur="1000" fill="hold"/>
                                        <p:tgtEl>
                                          <p:spTgt spid="42"/>
                                        </p:tgtEl>
                                        <p:attrNameLst>
                                          <p:attrName>ppt_x</p:attrName>
                                        </p:attrNameLst>
                                      </p:cBhvr>
                                      <p:tavLst>
                                        <p:tav tm="0">
                                          <p:val>
                                            <p:strVal val="#ppt_x"/>
                                          </p:val>
                                        </p:tav>
                                        <p:tav tm="100000">
                                          <p:val>
                                            <p:strVal val="#ppt_x"/>
                                          </p:val>
                                        </p:tav>
                                      </p:tavLst>
                                    </p:anim>
                                    <p:anim calcmode="lin" valueType="num">
                                      <p:cBhvr>
                                        <p:cTn id="138" dur="1000" fill="hold"/>
                                        <p:tgtEl>
                                          <p:spTgt spid="42"/>
                                        </p:tgtEl>
                                        <p:attrNameLst>
                                          <p:attrName>ppt_y</p:attrName>
                                        </p:attrNameLst>
                                      </p:cBhvr>
                                      <p:tavLst>
                                        <p:tav tm="0">
                                          <p:val>
                                            <p:strVal val="#ppt_y-.1"/>
                                          </p:val>
                                        </p:tav>
                                        <p:tav tm="100000">
                                          <p:val>
                                            <p:strVal val="#ppt_y"/>
                                          </p:val>
                                        </p:tav>
                                      </p:tavLst>
                                    </p:anim>
                                  </p:childTnLst>
                                </p:cTn>
                              </p:par>
                              <p:par>
                                <p:cTn id="139" presetID="47"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animEffect transition="in" filter="fade">
                                      <p:cBhvr>
                                        <p:cTn id="141" dur="1000"/>
                                        <p:tgtEl>
                                          <p:spTgt spid="27"/>
                                        </p:tgtEl>
                                      </p:cBhvr>
                                    </p:animEffect>
                                    <p:anim calcmode="lin" valueType="num">
                                      <p:cBhvr>
                                        <p:cTn id="142" dur="1000" fill="hold"/>
                                        <p:tgtEl>
                                          <p:spTgt spid="27"/>
                                        </p:tgtEl>
                                        <p:attrNameLst>
                                          <p:attrName>ppt_x</p:attrName>
                                        </p:attrNameLst>
                                      </p:cBhvr>
                                      <p:tavLst>
                                        <p:tav tm="0">
                                          <p:val>
                                            <p:strVal val="#ppt_x"/>
                                          </p:val>
                                        </p:tav>
                                        <p:tav tm="100000">
                                          <p:val>
                                            <p:strVal val="#ppt_x"/>
                                          </p:val>
                                        </p:tav>
                                      </p:tavLst>
                                    </p:anim>
                                    <p:anim calcmode="lin" valueType="num">
                                      <p:cBhvr>
                                        <p:cTn id="14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7" presetClass="entr" presetSubtype="0" fill="hold" grpId="0" nodeType="clickEffect">
                                  <p:stCondLst>
                                    <p:cond delay="0"/>
                                  </p:stCondLst>
                                  <p:childTnLst>
                                    <p:set>
                                      <p:cBhvr>
                                        <p:cTn id="147" dur="1" fill="hold">
                                          <p:stCondLst>
                                            <p:cond delay="0"/>
                                          </p:stCondLst>
                                        </p:cTn>
                                        <p:tgtEl>
                                          <p:spTgt spid="20"/>
                                        </p:tgtEl>
                                        <p:attrNameLst>
                                          <p:attrName>style.visibility</p:attrName>
                                        </p:attrNameLst>
                                      </p:cBhvr>
                                      <p:to>
                                        <p:strVal val="visible"/>
                                      </p:to>
                                    </p:set>
                                    <p:animEffect transition="in" filter="fade">
                                      <p:cBhvr>
                                        <p:cTn id="148" dur="1000"/>
                                        <p:tgtEl>
                                          <p:spTgt spid="20"/>
                                        </p:tgtEl>
                                      </p:cBhvr>
                                    </p:animEffect>
                                    <p:anim calcmode="lin" valueType="num">
                                      <p:cBhvr>
                                        <p:cTn id="149" dur="1000" fill="hold"/>
                                        <p:tgtEl>
                                          <p:spTgt spid="20"/>
                                        </p:tgtEl>
                                        <p:attrNameLst>
                                          <p:attrName>ppt_x</p:attrName>
                                        </p:attrNameLst>
                                      </p:cBhvr>
                                      <p:tavLst>
                                        <p:tav tm="0">
                                          <p:val>
                                            <p:strVal val="#ppt_x"/>
                                          </p:val>
                                        </p:tav>
                                        <p:tav tm="100000">
                                          <p:val>
                                            <p:strVal val="#ppt_x"/>
                                          </p:val>
                                        </p:tav>
                                      </p:tavLst>
                                    </p:anim>
                                    <p:anim calcmode="lin" valueType="num">
                                      <p:cBhvr>
                                        <p:cTn id="150" dur="1000" fill="hold"/>
                                        <p:tgtEl>
                                          <p:spTgt spid="20"/>
                                        </p:tgtEl>
                                        <p:attrNameLst>
                                          <p:attrName>ppt_y</p:attrName>
                                        </p:attrNameLst>
                                      </p:cBhvr>
                                      <p:tavLst>
                                        <p:tav tm="0">
                                          <p:val>
                                            <p:strVal val="#ppt_y-.1"/>
                                          </p:val>
                                        </p:tav>
                                        <p:tav tm="100000">
                                          <p:val>
                                            <p:strVal val="#ppt_y"/>
                                          </p:val>
                                        </p:tav>
                                      </p:tavLst>
                                    </p:anim>
                                  </p:childTnLst>
                                </p:cTn>
                              </p:par>
                              <p:par>
                                <p:cTn id="151" presetID="47" presetClass="entr" presetSubtype="0" fill="hold" grpId="0" nodeType="withEffect">
                                  <p:stCondLst>
                                    <p:cond delay="0"/>
                                  </p:stCondLst>
                                  <p:childTnLst>
                                    <p:set>
                                      <p:cBhvr>
                                        <p:cTn id="152" dur="1" fill="hold">
                                          <p:stCondLst>
                                            <p:cond delay="0"/>
                                          </p:stCondLst>
                                        </p:cTn>
                                        <p:tgtEl>
                                          <p:spTgt spid="43"/>
                                        </p:tgtEl>
                                        <p:attrNameLst>
                                          <p:attrName>style.visibility</p:attrName>
                                        </p:attrNameLst>
                                      </p:cBhvr>
                                      <p:to>
                                        <p:strVal val="visible"/>
                                      </p:to>
                                    </p:set>
                                    <p:animEffect transition="in" filter="fade">
                                      <p:cBhvr>
                                        <p:cTn id="153" dur="1000"/>
                                        <p:tgtEl>
                                          <p:spTgt spid="43"/>
                                        </p:tgtEl>
                                      </p:cBhvr>
                                    </p:animEffect>
                                    <p:anim calcmode="lin" valueType="num">
                                      <p:cBhvr>
                                        <p:cTn id="154" dur="1000" fill="hold"/>
                                        <p:tgtEl>
                                          <p:spTgt spid="43"/>
                                        </p:tgtEl>
                                        <p:attrNameLst>
                                          <p:attrName>ppt_x</p:attrName>
                                        </p:attrNameLst>
                                      </p:cBhvr>
                                      <p:tavLst>
                                        <p:tav tm="0">
                                          <p:val>
                                            <p:strVal val="#ppt_x"/>
                                          </p:val>
                                        </p:tav>
                                        <p:tav tm="100000">
                                          <p:val>
                                            <p:strVal val="#ppt_x"/>
                                          </p:val>
                                        </p:tav>
                                      </p:tavLst>
                                    </p:anim>
                                    <p:anim calcmode="lin" valueType="num">
                                      <p:cBhvr>
                                        <p:cTn id="155" dur="1000" fill="hold"/>
                                        <p:tgtEl>
                                          <p:spTgt spid="43"/>
                                        </p:tgtEl>
                                        <p:attrNameLst>
                                          <p:attrName>ppt_y</p:attrName>
                                        </p:attrNameLst>
                                      </p:cBhvr>
                                      <p:tavLst>
                                        <p:tav tm="0">
                                          <p:val>
                                            <p:strVal val="#ppt_y-.1"/>
                                          </p:val>
                                        </p:tav>
                                        <p:tav tm="100000">
                                          <p:val>
                                            <p:strVal val="#ppt_y"/>
                                          </p:val>
                                        </p:tav>
                                      </p:tavLst>
                                    </p:anim>
                                  </p:childTnLst>
                                </p:cTn>
                              </p:par>
                              <p:par>
                                <p:cTn id="156" presetID="47" presetClass="entr" presetSubtype="0" fill="hold" grpId="0" nodeType="withEffect">
                                  <p:stCondLst>
                                    <p:cond delay="0"/>
                                  </p:stCondLst>
                                  <p:childTnLst>
                                    <p:set>
                                      <p:cBhvr>
                                        <p:cTn id="157" dur="1" fill="hold">
                                          <p:stCondLst>
                                            <p:cond delay="0"/>
                                          </p:stCondLst>
                                        </p:cTn>
                                        <p:tgtEl>
                                          <p:spTgt spid="28"/>
                                        </p:tgtEl>
                                        <p:attrNameLst>
                                          <p:attrName>style.visibility</p:attrName>
                                        </p:attrNameLst>
                                      </p:cBhvr>
                                      <p:to>
                                        <p:strVal val="visible"/>
                                      </p:to>
                                    </p:set>
                                    <p:animEffect transition="in" filter="fade">
                                      <p:cBhvr>
                                        <p:cTn id="158" dur="1000"/>
                                        <p:tgtEl>
                                          <p:spTgt spid="28"/>
                                        </p:tgtEl>
                                      </p:cBhvr>
                                    </p:animEffect>
                                    <p:anim calcmode="lin" valueType="num">
                                      <p:cBhvr>
                                        <p:cTn id="159" dur="1000" fill="hold"/>
                                        <p:tgtEl>
                                          <p:spTgt spid="28"/>
                                        </p:tgtEl>
                                        <p:attrNameLst>
                                          <p:attrName>ppt_x</p:attrName>
                                        </p:attrNameLst>
                                      </p:cBhvr>
                                      <p:tavLst>
                                        <p:tav tm="0">
                                          <p:val>
                                            <p:strVal val="#ppt_x"/>
                                          </p:val>
                                        </p:tav>
                                        <p:tav tm="100000">
                                          <p:val>
                                            <p:strVal val="#ppt_x"/>
                                          </p:val>
                                        </p:tav>
                                      </p:tavLst>
                                    </p:anim>
                                    <p:anim calcmode="lin" valueType="num">
                                      <p:cBhvr>
                                        <p:cTn id="16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5"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t="7999" r="16421" b="5201"/>
          <a:stretch/>
        </p:blipFill>
        <p:spPr>
          <a:xfrm>
            <a:off x="25878" y="19708"/>
            <a:ext cx="7642466" cy="3769332"/>
          </a:xfrm>
          <a:prstGeom prst="rect">
            <a:avLst/>
          </a:prstGeom>
        </p:spPr>
      </p:pic>
      <p:pic>
        <p:nvPicPr>
          <p:cNvPr id="5" name="Imagen 4"/>
          <p:cNvPicPr>
            <a:picLocks noChangeAspect="1"/>
          </p:cNvPicPr>
          <p:nvPr/>
        </p:nvPicPr>
        <p:blipFill rotWithShape="1">
          <a:blip r:embed="rId3"/>
          <a:srcRect l="16926" t="17801" r="17713" b="3801"/>
          <a:stretch/>
        </p:blipFill>
        <p:spPr>
          <a:xfrm>
            <a:off x="1547664" y="3676400"/>
            <a:ext cx="6120680" cy="3212976"/>
          </a:xfrm>
          <a:prstGeom prst="rect">
            <a:avLst/>
          </a:prstGeom>
        </p:spPr>
      </p:pic>
      <p:sp>
        <p:nvSpPr>
          <p:cNvPr id="6" name="Elipse 5"/>
          <p:cNvSpPr/>
          <p:nvPr/>
        </p:nvSpPr>
        <p:spPr>
          <a:xfrm>
            <a:off x="5148064" y="692696"/>
            <a:ext cx="360040" cy="360040"/>
          </a:xfrm>
          <a:prstGeom prst="ellipse">
            <a:avLst/>
          </a:prstGeom>
          <a:solidFill>
            <a:srgbClr val="FF0000">
              <a:alpha val="32941"/>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7" name="Imagen 6"/>
          <p:cNvPicPr>
            <a:picLocks noChangeAspect="1"/>
          </p:cNvPicPr>
          <p:nvPr/>
        </p:nvPicPr>
        <p:blipFill rotWithShape="1">
          <a:blip r:embed="rId4"/>
          <a:srcRect l="33463" t="26200" r="33463" b="15000"/>
          <a:stretch/>
        </p:blipFill>
        <p:spPr>
          <a:xfrm>
            <a:off x="1331640" y="1052736"/>
            <a:ext cx="6696744" cy="5805264"/>
          </a:xfrm>
          <a:prstGeom prst="rect">
            <a:avLst/>
          </a:prstGeom>
        </p:spPr>
      </p:pic>
    </p:spTree>
    <p:extLst>
      <p:ext uri="{BB962C8B-B14F-4D97-AF65-F5344CB8AC3E}">
        <p14:creationId xmlns:p14="http://schemas.microsoft.com/office/powerpoint/2010/main" val="18374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srcRect l="23855" t="8148" r="24271" b="370"/>
          <a:stretch/>
        </p:blipFill>
        <p:spPr>
          <a:xfrm>
            <a:off x="1" y="1"/>
            <a:ext cx="5200982" cy="6878943"/>
          </a:xfrm>
          <a:prstGeom prst="rect">
            <a:avLst/>
          </a:prstGeom>
        </p:spPr>
      </p:pic>
      <p:sp>
        <p:nvSpPr>
          <p:cNvPr id="6" name="Rectángulo 5"/>
          <p:cNvSpPr/>
          <p:nvPr/>
        </p:nvSpPr>
        <p:spPr>
          <a:xfrm>
            <a:off x="-1" y="1837400"/>
            <a:ext cx="5446528" cy="276447"/>
          </a:xfrm>
          <a:prstGeom prst="rect">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0" y="6170429"/>
            <a:ext cx="5446528" cy="276447"/>
          </a:xfrm>
          <a:prstGeom prst="rect">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0" y="867037"/>
            <a:ext cx="1187624" cy="892552"/>
          </a:xfrm>
          <a:prstGeom prst="rect">
            <a:avLst/>
          </a:prstGeom>
          <a:noFill/>
        </p:spPr>
        <p:txBody>
          <a:bodyPr wrap="square" rtlCol="0">
            <a:spAutoFit/>
          </a:bodyPr>
          <a:lstStyle/>
          <a:p>
            <a:r>
              <a:rPr lang="es-MX" sz="2800" b="1" dirty="0">
                <a:solidFill>
                  <a:srgbClr val="00B0F0"/>
                </a:solidFill>
                <a:effectLst>
                  <a:outerShdw blurRad="38100" dist="38100" dir="2700000" algn="tl">
                    <a:srgbClr val="000000">
                      <a:alpha val="43137"/>
                    </a:srgbClr>
                  </a:outerShdw>
                </a:effectLst>
              </a:rPr>
              <a:t>2014</a:t>
            </a:r>
          </a:p>
          <a:p>
            <a:endParaRPr lang="es-MX" sz="2400" b="1" dirty="0">
              <a:solidFill>
                <a:srgbClr val="00B0F0"/>
              </a:solidFill>
              <a:effectLst>
                <a:outerShdw blurRad="38100" dist="38100" dir="2700000" algn="tl">
                  <a:srgbClr val="000000">
                    <a:alpha val="43137"/>
                  </a:srgbClr>
                </a:outerShdw>
              </a:effectLst>
            </a:endParaRPr>
          </a:p>
        </p:txBody>
      </p:sp>
      <p:grpSp>
        <p:nvGrpSpPr>
          <p:cNvPr id="2" name="Grupo 13"/>
          <p:cNvGrpSpPr/>
          <p:nvPr/>
        </p:nvGrpSpPr>
        <p:grpSpPr>
          <a:xfrm>
            <a:off x="2125117" y="1"/>
            <a:ext cx="5446525" cy="8578982"/>
            <a:chOff x="2833489" y="1"/>
            <a:chExt cx="7262033" cy="8578982"/>
          </a:xfrm>
        </p:grpSpPr>
        <p:pic>
          <p:nvPicPr>
            <p:cNvPr id="9" name="Imagen 8"/>
            <p:cNvPicPr>
              <a:picLocks noChangeAspect="1"/>
            </p:cNvPicPr>
            <p:nvPr/>
          </p:nvPicPr>
          <p:blipFill rotWithShape="1">
            <a:blip r:embed="rId3" cstate="print"/>
            <a:srcRect l="28906" t="5523" r="27885" b="3731"/>
            <a:stretch/>
          </p:blipFill>
          <p:spPr>
            <a:xfrm>
              <a:off x="2833489" y="1"/>
              <a:ext cx="7262033" cy="8578982"/>
            </a:xfrm>
            <a:prstGeom prst="rect">
              <a:avLst/>
            </a:prstGeom>
          </p:spPr>
        </p:pic>
        <p:sp>
          <p:nvSpPr>
            <p:cNvPr id="13" name="CuadroTexto 12"/>
            <p:cNvSpPr txBox="1"/>
            <p:nvPr/>
          </p:nvSpPr>
          <p:spPr>
            <a:xfrm>
              <a:off x="3030514" y="905942"/>
              <a:ext cx="1625325" cy="892552"/>
            </a:xfrm>
            <a:prstGeom prst="rect">
              <a:avLst/>
            </a:prstGeom>
            <a:noFill/>
          </p:spPr>
          <p:txBody>
            <a:bodyPr wrap="square" rtlCol="0">
              <a:spAutoFit/>
            </a:bodyPr>
            <a:lstStyle/>
            <a:p>
              <a:r>
                <a:rPr lang="es-MX" sz="2800" b="1" dirty="0">
                  <a:solidFill>
                    <a:srgbClr val="00B0F0"/>
                  </a:solidFill>
                  <a:effectLst>
                    <a:outerShdw blurRad="38100" dist="38100" dir="2700000" algn="tl">
                      <a:srgbClr val="000000">
                        <a:alpha val="43137"/>
                      </a:srgbClr>
                    </a:outerShdw>
                  </a:effectLst>
                </a:rPr>
                <a:t>2013</a:t>
              </a:r>
            </a:p>
            <a:p>
              <a:endParaRPr lang="es-MX" sz="2400" b="1" dirty="0">
                <a:solidFill>
                  <a:srgbClr val="00B0F0"/>
                </a:solidFill>
                <a:effectLst>
                  <a:outerShdw blurRad="38100" dist="38100" dir="2700000" algn="tl">
                    <a:srgbClr val="000000">
                      <a:alpha val="43137"/>
                    </a:srgbClr>
                  </a:outerShdw>
                </a:effectLst>
              </a:endParaRPr>
            </a:p>
          </p:txBody>
        </p:sp>
      </p:grpSp>
      <p:sp>
        <p:nvSpPr>
          <p:cNvPr id="15" name="Rectángulo 14"/>
          <p:cNvSpPr/>
          <p:nvPr/>
        </p:nvSpPr>
        <p:spPr>
          <a:xfrm>
            <a:off x="2125116" y="1699175"/>
            <a:ext cx="5879296" cy="293398"/>
          </a:xfrm>
          <a:prstGeom prst="rect">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Rectángulo 15"/>
          <p:cNvSpPr/>
          <p:nvPr/>
        </p:nvSpPr>
        <p:spPr>
          <a:xfrm>
            <a:off x="2125116" y="6426186"/>
            <a:ext cx="5879296" cy="293398"/>
          </a:xfrm>
          <a:prstGeom prst="rect">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 name="Grupo 18"/>
          <p:cNvGrpSpPr/>
          <p:nvPr/>
        </p:nvGrpSpPr>
        <p:grpSpPr>
          <a:xfrm>
            <a:off x="4200928" y="-16042"/>
            <a:ext cx="5027849" cy="7202370"/>
            <a:chOff x="5601238" y="-16042"/>
            <a:chExt cx="6703798" cy="7202370"/>
          </a:xfrm>
        </p:grpSpPr>
        <p:pic>
          <p:nvPicPr>
            <p:cNvPr id="17" name="Imagen 16"/>
            <p:cNvPicPr>
              <a:picLocks noChangeAspect="1"/>
            </p:cNvPicPr>
            <p:nvPr/>
          </p:nvPicPr>
          <p:blipFill rotWithShape="1">
            <a:blip r:embed="rId4" cstate="print"/>
            <a:srcRect l="28860" t="12323" r="27982" b="4568"/>
            <a:stretch/>
          </p:blipFill>
          <p:spPr>
            <a:xfrm>
              <a:off x="5601239" y="-16042"/>
              <a:ext cx="6703797" cy="7202370"/>
            </a:xfrm>
            <a:prstGeom prst="rect">
              <a:avLst/>
            </a:prstGeom>
          </p:spPr>
        </p:pic>
        <p:sp>
          <p:nvSpPr>
            <p:cNvPr id="18" name="CuadroTexto 17"/>
            <p:cNvSpPr txBox="1"/>
            <p:nvPr/>
          </p:nvSpPr>
          <p:spPr>
            <a:xfrm>
              <a:off x="5601238" y="835655"/>
              <a:ext cx="1530432" cy="892552"/>
            </a:xfrm>
            <a:prstGeom prst="rect">
              <a:avLst/>
            </a:prstGeom>
            <a:noFill/>
          </p:spPr>
          <p:txBody>
            <a:bodyPr wrap="square" rtlCol="0">
              <a:spAutoFit/>
            </a:bodyPr>
            <a:lstStyle/>
            <a:p>
              <a:r>
                <a:rPr lang="es-MX" sz="2800" b="1" dirty="0">
                  <a:solidFill>
                    <a:srgbClr val="00B0F0"/>
                  </a:solidFill>
                  <a:effectLst>
                    <a:outerShdw blurRad="38100" dist="38100" dir="2700000" algn="tl">
                      <a:srgbClr val="000000">
                        <a:alpha val="43137"/>
                      </a:srgbClr>
                    </a:outerShdw>
                  </a:effectLst>
                </a:rPr>
                <a:t>2009</a:t>
              </a:r>
            </a:p>
            <a:p>
              <a:endParaRPr lang="es-MX" sz="2400" b="1" dirty="0">
                <a:solidFill>
                  <a:srgbClr val="00B0F0"/>
                </a:solidFill>
                <a:effectLst>
                  <a:outerShdw blurRad="38100" dist="38100" dir="2700000" algn="tl">
                    <a:srgbClr val="000000">
                      <a:alpha val="43137"/>
                    </a:srgbClr>
                  </a:outerShdw>
                </a:effectLst>
              </a:endParaRPr>
            </a:p>
          </p:txBody>
        </p:sp>
      </p:grpSp>
      <p:sp>
        <p:nvSpPr>
          <p:cNvPr id="20" name="Rectángulo 19"/>
          <p:cNvSpPr/>
          <p:nvPr/>
        </p:nvSpPr>
        <p:spPr>
          <a:xfrm>
            <a:off x="4200929" y="1759589"/>
            <a:ext cx="5879296" cy="293398"/>
          </a:xfrm>
          <a:prstGeom prst="rect">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20"/>
          <p:cNvSpPr/>
          <p:nvPr/>
        </p:nvSpPr>
        <p:spPr>
          <a:xfrm>
            <a:off x="4200928" y="6370916"/>
            <a:ext cx="5879296" cy="293398"/>
          </a:xfrm>
          <a:prstGeom prst="rect">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00904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strVal val="#ppt_h"/>
                                          </p:val>
                                        </p:tav>
                                        <p:tav tm="100000">
                                          <p:val>
                                            <p:strVal val="#ppt_h"/>
                                          </p:val>
                                        </p:tav>
                                      </p:tavLst>
                                    </p:anim>
                                  </p:childTnLst>
                                </p:cTn>
                              </p:par>
                              <p:par>
                                <p:cTn id="26" presetID="17"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ppt_x"/>
                                          </p:val>
                                        </p:tav>
                                        <p:tav tm="100000">
                                          <p:val>
                                            <p:strVal val="#ppt_x"/>
                                          </p:val>
                                        </p:tav>
                                      </p:tavLst>
                                    </p:anim>
                                    <p:anim calcmode="lin" valueType="num">
                                      <p:cBhvr additive="base">
                                        <p:cTn id="3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strVal val="#ppt_h"/>
                                          </p:val>
                                        </p:tav>
                                        <p:tav tm="100000">
                                          <p:val>
                                            <p:strVal val="#ppt_h"/>
                                          </p:val>
                                        </p:tav>
                                      </p:tavLst>
                                    </p:anim>
                                  </p:childTnLst>
                                </p:cTn>
                              </p:par>
                              <p:par>
                                <p:cTn id="42" presetID="17"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animBg="1"/>
      <p:bldP spid="16" grpId="0" animBg="1"/>
      <p:bldP spid="20"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4013" t="15000" r="26375" b="5201"/>
          <a:stretch/>
        </p:blipFill>
        <p:spPr>
          <a:xfrm>
            <a:off x="0" y="38675"/>
            <a:ext cx="4536504" cy="4104456"/>
          </a:xfrm>
          <a:prstGeom prst="rect">
            <a:avLst/>
          </a:prstGeom>
        </p:spPr>
      </p:pic>
      <p:pic>
        <p:nvPicPr>
          <p:cNvPr id="5" name="Imagen 4"/>
          <p:cNvPicPr>
            <a:picLocks noChangeAspect="1"/>
          </p:cNvPicPr>
          <p:nvPr/>
        </p:nvPicPr>
        <p:blipFill rotWithShape="1">
          <a:blip r:embed="rId3"/>
          <a:srcRect l="21650" t="15000" r="24013" b="6601"/>
          <a:stretch/>
        </p:blipFill>
        <p:spPr>
          <a:xfrm>
            <a:off x="4536504" y="254699"/>
            <a:ext cx="4607496" cy="3888432"/>
          </a:xfrm>
          <a:prstGeom prst="rect">
            <a:avLst/>
          </a:prstGeom>
        </p:spPr>
      </p:pic>
      <p:sp>
        <p:nvSpPr>
          <p:cNvPr id="6" name="CuadroTexto 5"/>
          <p:cNvSpPr txBox="1"/>
          <p:nvPr/>
        </p:nvSpPr>
        <p:spPr>
          <a:xfrm>
            <a:off x="5364088" y="6565648"/>
            <a:ext cx="3456384" cy="230832"/>
          </a:xfrm>
          <a:prstGeom prst="rect">
            <a:avLst/>
          </a:prstGeom>
          <a:noFill/>
        </p:spPr>
        <p:txBody>
          <a:bodyPr wrap="square" rtlCol="0">
            <a:spAutoFit/>
          </a:bodyPr>
          <a:lstStyle/>
          <a:p>
            <a:r>
              <a:rPr lang="es-MX" sz="900" dirty="0"/>
              <a:t>http://www.scimagoir.com/rankings.php?country=Latin%20America</a:t>
            </a:r>
          </a:p>
        </p:txBody>
      </p:sp>
      <p:pic>
        <p:nvPicPr>
          <p:cNvPr id="7" name="Imagen 6"/>
          <p:cNvPicPr>
            <a:picLocks noChangeAspect="1"/>
          </p:cNvPicPr>
          <p:nvPr/>
        </p:nvPicPr>
        <p:blipFill rotWithShape="1">
          <a:blip r:embed="rId4"/>
          <a:srcRect l="23226" t="17801" r="22438" b="10801"/>
          <a:stretch/>
        </p:blipFill>
        <p:spPr>
          <a:xfrm>
            <a:off x="4536504" y="2666708"/>
            <a:ext cx="4499992" cy="3672408"/>
          </a:xfrm>
          <a:prstGeom prst="rect">
            <a:avLst/>
          </a:prstGeom>
        </p:spPr>
      </p:pic>
      <p:pic>
        <p:nvPicPr>
          <p:cNvPr id="8" name="Imagen 7"/>
          <p:cNvPicPr>
            <a:picLocks noChangeAspect="1"/>
          </p:cNvPicPr>
          <p:nvPr/>
        </p:nvPicPr>
        <p:blipFill rotWithShape="1">
          <a:blip r:embed="rId5"/>
          <a:srcRect l="28738" t="18446" r="24801" b="5200"/>
          <a:stretch/>
        </p:blipFill>
        <p:spPr>
          <a:xfrm>
            <a:off x="395536" y="4221088"/>
            <a:ext cx="4248472" cy="3498363"/>
          </a:xfrm>
          <a:prstGeom prst="rect">
            <a:avLst/>
          </a:prstGeom>
        </p:spPr>
      </p:pic>
      <p:sp>
        <p:nvSpPr>
          <p:cNvPr id="9" name="Rectángulo 8"/>
          <p:cNvSpPr/>
          <p:nvPr/>
        </p:nvSpPr>
        <p:spPr>
          <a:xfrm>
            <a:off x="395536" y="1916832"/>
            <a:ext cx="4104456" cy="288033"/>
          </a:xfrm>
          <a:prstGeom prst="rect">
            <a:avLst/>
          </a:prstGeom>
          <a:solidFill>
            <a:srgbClr val="00B050">
              <a:alpha val="2392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9"/>
          <p:cNvSpPr/>
          <p:nvPr/>
        </p:nvSpPr>
        <p:spPr>
          <a:xfrm>
            <a:off x="353341" y="4680214"/>
            <a:ext cx="4104456" cy="288033"/>
          </a:xfrm>
          <a:prstGeom prst="rect">
            <a:avLst/>
          </a:prstGeom>
          <a:solidFill>
            <a:srgbClr val="00B050">
              <a:alpha val="2392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1" name="Rectángulo 10"/>
          <p:cNvSpPr/>
          <p:nvPr/>
        </p:nvSpPr>
        <p:spPr>
          <a:xfrm>
            <a:off x="375851" y="5217297"/>
            <a:ext cx="4104456" cy="288033"/>
          </a:xfrm>
          <a:prstGeom prst="rect">
            <a:avLst/>
          </a:prstGeom>
          <a:solidFill>
            <a:srgbClr val="00B050">
              <a:alpha val="2392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Rectángulo 11"/>
          <p:cNvSpPr/>
          <p:nvPr/>
        </p:nvSpPr>
        <p:spPr>
          <a:xfrm>
            <a:off x="360361" y="5742201"/>
            <a:ext cx="4104456" cy="288033"/>
          </a:xfrm>
          <a:prstGeom prst="rect">
            <a:avLst/>
          </a:prstGeom>
          <a:solidFill>
            <a:srgbClr val="00B050">
              <a:alpha val="2392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Rectángulo 12"/>
          <p:cNvSpPr/>
          <p:nvPr/>
        </p:nvSpPr>
        <p:spPr>
          <a:xfrm>
            <a:off x="375851" y="6466279"/>
            <a:ext cx="4104456" cy="288033"/>
          </a:xfrm>
          <a:prstGeom prst="rect">
            <a:avLst/>
          </a:prstGeom>
          <a:solidFill>
            <a:srgbClr val="00B050">
              <a:alpha val="23922"/>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2233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7481" t="4900" r="9438" b="52401"/>
          <a:stretch/>
        </p:blipFill>
        <p:spPr>
          <a:xfrm>
            <a:off x="251520" y="664151"/>
            <a:ext cx="4644008" cy="2376264"/>
          </a:xfrm>
          <a:prstGeom prst="rect">
            <a:avLst/>
          </a:prstGeom>
        </p:spPr>
      </p:pic>
      <p:pic>
        <p:nvPicPr>
          <p:cNvPr id="6" name="Imagen 5"/>
          <p:cNvPicPr>
            <a:picLocks noChangeAspect="1"/>
          </p:cNvPicPr>
          <p:nvPr/>
        </p:nvPicPr>
        <p:blipFill rotWithShape="1">
          <a:blip r:embed="rId2"/>
          <a:srcRect l="20817" t="6520" r="69465" b="91380"/>
          <a:stretch/>
        </p:blipFill>
        <p:spPr>
          <a:xfrm>
            <a:off x="1059632" y="375323"/>
            <a:ext cx="2376264" cy="288828"/>
          </a:xfrm>
          <a:prstGeom prst="rect">
            <a:avLst/>
          </a:prstGeom>
          <a:effectLst>
            <a:outerShdw blurRad="50800" dist="114300" dir="8100000" algn="tr" rotWithShape="0">
              <a:prstClr val="black">
                <a:alpha val="40000"/>
              </a:prstClr>
            </a:outerShdw>
          </a:effectLst>
        </p:spPr>
      </p:pic>
      <p:sp>
        <p:nvSpPr>
          <p:cNvPr id="18" name="CuadroTexto 17"/>
          <p:cNvSpPr txBox="1"/>
          <p:nvPr/>
        </p:nvSpPr>
        <p:spPr>
          <a:xfrm>
            <a:off x="329636" y="3272405"/>
            <a:ext cx="2243888"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a:t>Citas totales recibidas</a:t>
            </a:r>
            <a:endParaRPr lang="es-MX" dirty="0"/>
          </a:p>
        </p:txBody>
      </p:sp>
      <p:sp>
        <p:nvSpPr>
          <p:cNvPr id="19" name="CuadroTexto 18"/>
          <p:cNvSpPr txBox="1"/>
          <p:nvPr/>
        </p:nvSpPr>
        <p:spPr>
          <a:xfrm>
            <a:off x="7333262" y="9038"/>
            <a:ext cx="2376264" cy="646331"/>
          </a:xfrm>
          <a:prstGeom prst="rect">
            <a:avLst/>
          </a:prstGeom>
          <a:noFill/>
        </p:spPr>
        <p:txBody>
          <a:bodyPr wrap="square" rtlCol="0">
            <a:spAutoFit/>
          </a:bodyPr>
          <a:lstStyle/>
          <a:p>
            <a:r>
              <a:rPr lang="es-MX" dirty="0" smtClean="0"/>
              <a:t>REPORTE ANUAL</a:t>
            </a:r>
          </a:p>
          <a:p>
            <a:r>
              <a:rPr lang="es-MX" dirty="0" smtClean="0"/>
              <a:t>Junio de cada año</a:t>
            </a:r>
            <a:endParaRPr lang="es-MX" dirty="0"/>
          </a:p>
        </p:txBody>
      </p:sp>
      <p:sp>
        <p:nvSpPr>
          <p:cNvPr id="31" name="CuadroTexto 30"/>
          <p:cNvSpPr txBox="1"/>
          <p:nvPr/>
        </p:nvSpPr>
        <p:spPr>
          <a:xfrm>
            <a:off x="329636" y="3657176"/>
            <a:ext cx="3090236"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a:t>Citas totales </a:t>
            </a:r>
            <a:r>
              <a:rPr lang="es-MX" sz="1500" dirty="0" smtClean="0"/>
              <a:t>recibidas sin </a:t>
            </a:r>
            <a:r>
              <a:rPr lang="es-MX" sz="1500" dirty="0" err="1" smtClean="0"/>
              <a:t>autocitas</a:t>
            </a:r>
            <a:endParaRPr lang="es-MX" dirty="0"/>
          </a:p>
        </p:txBody>
      </p:sp>
      <p:sp>
        <p:nvSpPr>
          <p:cNvPr id="32" name="CuadroTexto 31"/>
          <p:cNvSpPr txBox="1"/>
          <p:nvPr/>
        </p:nvSpPr>
        <p:spPr>
          <a:xfrm>
            <a:off x="329636" y="4041947"/>
            <a:ext cx="3378268"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smtClean="0"/>
              <a:t>No. de artículos que citan a la revista</a:t>
            </a:r>
            <a:endParaRPr lang="es-MX" dirty="0"/>
          </a:p>
        </p:txBody>
      </p:sp>
      <p:sp>
        <p:nvSpPr>
          <p:cNvPr id="34" name="CuadroTexto 33"/>
          <p:cNvSpPr txBox="1"/>
          <p:nvPr/>
        </p:nvSpPr>
        <p:spPr>
          <a:xfrm>
            <a:off x="329636" y="4426718"/>
            <a:ext cx="4347908"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smtClean="0"/>
              <a:t>No. de artículos que citan a la revista sin </a:t>
            </a:r>
            <a:r>
              <a:rPr lang="es-MX" sz="1500" dirty="0" err="1" smtClean="0"/>
              <a:t>autocitas</a:t>
            </a:r>
            <a:endParaRPr lang="es-MX" dirty="0"/>
          </a:p>
        </p:txBody>
      </p:sp>
      <p:sp>
        <p:nvSpPr>
          <p:cNvPr id="35" name="CuadroTexto 34"/>
          <p:cNvSpPr txBox="1"/>
          <p:nvPr/>
        </p:nvSpPr>
        <p:spPr>
          <a:xfrm>
            <a:off x="333935" y="4806483"/>
            <a:ext cx="4347908"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smtClean="0"/>
              <a:t>Promedio de citas por elemento</a:t>
            </a:r>
            <a:endParaRPr lang="es-MX" dirty="0"/>
          </a:p>
        </p:txBody>
      </p:sp>
      <p:sp>
        <p:nvSpPr>
          <p:cNvPr id="36" name="CuadroTexto 35"/>
          <p:cNvSpPr txBox="1"/>
          <p:nvPr/>
        </p:nvSpPr>
        <p:spPr>
          <a:xfrm>
            <a:off x="329636" y="5165676"/>
            <a:ext cx="1146020"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smtClean="0"/>
              <a:t>Índice h</a:t>
            </a:r>
            <a:endParaRPr lang="es-MX" dirty="0"/>
          </a:p>
        </p:txBody>
      </p:sp>
      <p:pic>
        <p:nvPicPr>
          <p:cNvPr id="48" name="Imagen 47"/>
          <p:cNvPicPr>
            <a:picLocks noChangeAspect="1"/>
          </p:cNvPicPr>
          <p:nvPr/>
        </p:nvPicPr>
        <p:blipFill rotWithShape="1">
          <a:blip r:embed="rId3"/>
          <a:srcRect l="29526" t="8000" r="30312" b="8700"/>
          <a:stretch/>
        </p:blipFill>
        <p:spPr>
          <a:xfrm>
            <a:off x="4997986" y="819522"/>
            <a:ext cx="4151950" cy="5079199"/>
          </a:xfrm>
          <a:prstGeom prst="rect">
            <a:avLst/>
          </a:prstGeom>
        </p:spPr>
      </p:pic>
      <p:pic>
        <p:nvPicPr>
          <p:cNvPr id="49" name="Imagen 48"/>
          <p:cNvPicPr>
            <a:picLocks noChangeAspect="1"/>
          </p:cNvPicPr>
          <p:nvPr/>
        </p:nvPicPr>
        <p:blipFill>
          <a:blip r:embed="rId4"/>
          <a:stretch>
            <a:fillRect/>
          </a:stretch>
        </p:blipFill>
        <p:spPr>
          <a:xfrm>
            <a:off x="6473642" y="2962318"/>
            <a:ext cx="2725148" cy="3895682"/>
          </a:xfrm>
          <a:prstGeom prst="rect">
            <a:avLst/>
          </a:prstGeom>
        </p:spPr>
      </p:pic>
    </p:spTree>
    <p:extLst>
      <p:ext uri="{BB962C8B-B14F-4D97-AF65-F5344CB8AC3E}">
        <p14:creationId xmlns:p14="http://schemas.microsoft.com/office/powerpoint/2010/main" val="86411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nodeType="clickEffect">
                                  <p:stCondLst>
                                    <p:cond delay="0"/>
                                  </p:stCondLst>
                                  <p:childTnLst>
                                    <p:animMotion origin="layout" path="M 2.77778E-7 -4.44444E-6 L 0.11545 0.04005 C 0.13958 0.04908 0.17587 0.05394 0.21354 0.05394 C 0.2566 0.05394 0.29097 0.04908 0.3151 0.04005 L 0.43073 -4.44444E-6 " pathEditMode="relative" rAng="0" ptsTypes="AAAAA">
                                      <p:cBhvr>
                                        <p:cTn id="11" dur="2000" fill="hold"/>
                                        <p:tgtEl>
                                          <p:spTgt spid="6"/>
                                        </p:tgtEl>
                                        <p:attrNameLst>
                                          <p:attrName>ppt_x</p:attrName>
                                          <p:attrName>ppt_y</p:attrName>
                                        </p:attrNameLst>
                                      </p:cBhvr>
                                      <p:rCtr x="21528" y="2685"/>
                                    </p:animMotion>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anim calcmode="lin" valueType="num">
                                      <p:cBhvr>
                                        <p:cTn id="22" dur="1000" fill="hold"/>
                                        <p:tgtEl>
                                          <p:spTgt spid="48"/>
                                        </p:tgtEl>
                                        <p:attrNameLst>
                                          <p:attrName>ppt_x</p:attrName>
                                        </p:attrNameLst>
                                      </p:cBhvr>
                                      <p:tavLst>
                                        <p:tav tm="0">
                                          <p:val>
                                            <p:strVal val="#ppt_x"/>
                                          </p:val>
                                        </p:tav>
                                        <p:tav tm="100000">
                                          <p:val>
                                            <p:strVal val="#ppt_x"/>
                                          </p:val>
                                        </p:tav>
                                      </p:tavLst>
                                    </p:anim>
                                    <p:anim calcmode="lin" valueType="num">
                                      <p:cBhvr>
                                        <p:cTn id="2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25000" t="21301" r="25982" b="13601"/>
          <a:stretch/>
        </p:blipFill>
        <p:spPr>
          <a:xfrm>
            <a:off x="0" y="-33918"/>
            <a:ext cx="9144000" cy="6891917"/>
          </a:xfrm>
          <a:prstGeom prst="rect">
            <a:avLst/>
          </a:prstGeom>
        </p:spPr>
      </p:pic>
      <p:sp>
        <p:nvSpPr>
          <p:cNvPr id="5" name="Rectángulo 4"/>
          <p:cNvSpPr/>
          <p:nvPr/>
        </p:nvSpPr>
        <p:spPr>
          <a:xfrm>
            <a:off x="3131840" y="1844824"/>
            <a:ext cx="2808312" cy="288758"/>
          </a:xfrm>
          <a:prstGeom prst="rect">
            <a:avLst/>
          </a:prstGeom>
          <a:solidFill>
            <a:srgbClr val="FF0000">
              <a:alpha val="32941"/>
            </a:srgbClr>
          </a:solidFill>
          <a:ln w="5715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Tree>
    <p:extLst>
      <p:ext uri="{BB962C8B-B14F-4D97-AF65-F5344CB8AC3E}">
        <p14:creationId xmlns:p14="http://schemas.microsoft.com/office/powerpoint/2010/main" val="175233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srcRect l="8842" t="7380" r="10947" b="5228"/>
          <a:stretch/>
        </p:blipFill>
        <p:spPr>
          <a:xfrm>
            <a:off x="517358" y="1039208"/>
            <a:ext cx="8013032" cy="4910874"/>
          </a:xfrm>
          <a:prstGeom prst="rect">
            <a:avLst/>
          </a:prstGeom>
        </p:spPr>
      </p:pic>
      <p:pic>
        <p:nvPicPr>
          <p:cNvPr id="6" name="Imagen 5"/>
          <p:cNvPicPr>
            <a:picLocks noChangeAspect="1"/>
          </p:cNvPicPr>
          <p:nvPr/>
        </p:nvPicPr>
        <p:blipFill rotWithShape="1">
          <a:blip r:embed="rId4"/>
          <a:srcRect l="49158" t="35450" r="39706" b="38538"/>
          <a:stretch/>
        </p:blipFill>
        <p:spPr>
          <a:xfrm>
            <a:off x="4523874" y="2598822"/>
            <a:ext cx="1272769" cy="1672390"/>
          </a:xfrm>
          <a:prstGeom prst="rect">
            <a:avLst/>
          </a:prstGeom>
          <a:effectLst>
            <a:outerShdw blurRad="50800" dist="127000" dir="2700000" algn="tl" rotWithShape="0">
              <a:prstClr val="black">
                <a:alpha val="40000"/>
              </a:prstClr>
            </a:outerShdw>
          </a:effectLst>
        </p:spPr>
      </p:pic>
      <p:pic>
        <p:nvPicPr>
          <p:cNvPr id="7" name="Imagen 6"/>
          <p:cNvPicPr>
            <a:picLocks noChangeAspect="1"/>
          </p:cNvPicPr>
          <p:nvPr/>
        </p:nvPicPr>
        <p:blipFill rotWithShape="1">
          <a:blip r:embed="rId5"/>
          <a:srcRect l="10001" t="28000" r="11625" b="38667"/>
          <a:stretch/>
        </p:blipFill>
        <p:spPr>
          <a:xfrm>
            <a:off x="242887" y="4390468"/>
            <a:ext cx="7243763" cy="1610282"/>
          </a:xfrm>
          <a:prstGeom prst="rect">
            <a:avLst/>
          </a:prstGeom>
        </p:spPr>
      </p:pic>
      <p:sp>
        <p:nvSpPr>
          <p:cNvPr id="8" name="Elipse 7"/>
          <p:cNvSpPr/>
          <p:nvPr/>
        </p:nvSpPr>
        <p:spPr>
          <a:xfrm>
            <a:off x="1479885" y="2472490"/>
            <a:ext cx="1136984" cy="252663"/>
          </a:xfrm>
          <a:prstGeom prst="ellipse">
            <a:avLst/>
          </a:prstGeom>
          <a:solidFill>
            <a:srgbClr val="FF0000">
              <a:alpha val="2313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solidFill>
                <a:srgbClr val="FF0000"/>
              </a:solidFill>
            </a:endParaRPr>
          </a:p>
        </p:txBody>
      </p:sp>
      <p:sp>
        <p:nvSpPr>
          <p:cNvPr id="9" name="Elipse 8"/>
          <p:cNvSpPr/>
          <p:nvPr/>
        </p:nvSpPr>
        <p:spPr>
          <a:xfrm>
            <a:off x="1549066" y="2902619"/>
            <a:ext cx="1136984" cy="252663"/>
          </a:xfrm>
          <a:prstGeom prst="ellipse">
            <a:avLst/>
          </a:prstGeom>
          <a:solidFill>
            <a:srgbClr val="FF0000">
              <a:alpha val="2313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solidFill>
                <a:srgbClr val="FF0000"/>
              </a:solidFill>
            </a:endParaRPr>
          </a:p>
        </p:txBody>
      </p:sp>
      <p:cxnSp>
        <p:nvCxnSpPr>
          <p:cNvPr id="11" name="Conector recto de flecha 10"/>
          <p:cNvCxnSpPr>
            <a:stCxn id="8" idx="6"/>
          </p:cNvCxnSpPr>
          <p:nvPr/>
        </p:nvCxnSpPr>
        <p:spPr>
          <a:xfrm>
            <a:off x="2616868" y="2598822"/>
            <a:ext cx="1907006" cy="315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2564230" y="3117478"/>
            <a:ext cx="0" cy="16471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6012783" y="3050953"/>
            <a:ext cx="2707104" cy="1546577"/>
          </a:xfrm>
          <a:prstGeom prst="rect">
            <a:avLst/>
          </a:prstGeom>
          <a:solidFill>
            <a:srgbClr val="FF0000">
              <a:alpha val="30980"/>
            </a:srgbClr>
          </a:solidFill>
        </p:spPr>
        <p:txBody>
          <a:bodyPr wrap="square" rtlCol="0">
            <a:spAutoFit/>
          </a:bodyPr>
          <a:lstStyle/>
          <a:p>
            <a:r>
              <a:rPr lang="es-MX" sz="1350" b="1" dirty="0"/>
              <a:t>Búsqueda básica </a:t>
            </a:r>
            <a:r>
              <a:rPr lang="es-MX" sz="1350" dirty="0"/>
              <a:t>y </a:t>
            </a:r>
            <a:r>
              <a:rPr lang="es-MX" sz="1350" b="1" dirty="0"/>
              <a:t>Búsqueda avanzada </a:t>
            </a:r>
            <a:r>
              <a:rPr lang="es-MX" sz="1350" dirty="0"/>
              <a:t>son para realizar búsquedas de documentos de interés</a:t>
            </a:r>
          </a:p>
          <a:p>
            <a:endParaRPr lang="es-MX" sz="1350" dirty="0"/>
          </a:p>
          <a:p>
            <a:r>
              <a:rPr lang="es-MX" sz="1350" dirty="0"/>
              <a:t>Las búsquedas se realizan a través de distintos campos</a:t>
            </a:r>
          </a:p>
        </p:txBody>
      </p:sp>
      <p:sp>
        <p:nvSpPr>
          <p:cNvPr id="15" name="Elipse 14"/>
          <p:cNvSpPr/>
          <p:nvPr/>
        </p:nvSpPr>
        <p:spPr>
          <a:xfrm>
            <a:off x="1479883" y="2675522"/>
            <a:ext cx="1525004" cy="252663"/>
          </a:xfrm>
          <a:prstGeom prst="ellipse">
            <a:avLst/>
          </a:prstGeom>
          <a:solidFill>
            <a:srgbClr val="0070C0">
              <a:alpha val="23137"/>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solidFill>
                <a:srgbClr val="FF0000"/>
              </a:solidFill>
            </a:endParaRPr>
          </a:p>
        </p:txBody>
      </p:sp>
      <p:cxnSp>
        <p:nvCxnSpPr>
          <p:cNvPr id="16" name="Conector recto de flecha 15"/>
          <p:cNvCxnSpPr/>
          <p:nvPr/>
        </p:nvCxnSpPr>
        <p:spPr>
          <a:xfrm flipH="1">
            <a:off x="1259178" y="2811415"/>
            <a:ext cx="231609" cy="164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53765" y="2493770"/>
            <a:ext cx="1379118" cy="1131079"/>
          </a:xfrm>
          <a:prstGeom prst="rect">
            <a:avLst/>
          </a:prstGeom>
          <a:solidFill>
            <a:srgbClr val="00B0F0">
              <a:alpha val="30980"/>
            </a:srgbClr>
          </a:solidFill>
          <a:ln>
            <a:solidFill>
              <a:srgbClr val="0070C0"/>
            </a:solidFill>
          </a:ln>
        </p:spPr>
        <p:txBody>
          <a:bodyPr wrap="square" rtlCol="0">
            <a:spAutoFit/>
          </a:bodyPr>
          <a:lstStyle/>
          <a:p>
            <a:r>
              <a:rPr lang="es-MX" sz="1350" b="1" dirty="0"/>
              <a:t>Opción para buscar citas a revistas , documentos y autores</a:t>
            </a:r>
            <a:endParaRPr lang="es-MX" sz="1350" dirty="0"/>
          </a:p>
        </p:txBody>
      </p:sp>
    </p:spTree>
    <p:extLst>
      <p:ext uri="{BB962C8B-B14F-4D97-AF65-F5344CB8AC3E}">
        <p14:creationId xmlns:p14="http://schemas.microsoft.com/office/powerpoint/2010/main" val="35379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1000" fill="hold"/>
                                        <p:tgtEl>
                                          <p:spTgt spid="16"/>
                                        </p:tgtEl>
                                        <p:attrNameLst>
                                          <p:attrName>ppt_w</p:attrName>
                                        </p:attrNameLst>
                                      </p:cBhvr>
                                      <p:tavLst>
                                        <p:tav tm="0">
                                          <p:val>
                                            <p:strVal val="#ppt_w*0.70"/>
                                          </p:val>
                                        </p:tav>
                                        <p:tav tm="100000">
                                          <p:val>
                                            <p:strVal val="#ppt_w"/>
                                          </p:val>
                                        </p:tav>
                                      </p:tavLst>
                                    </p:anim>
                                    <p:anim calcmode="lin" valueType="num">
                                      <p:cBhvr>
                                        <p:cTn id="33" dur="1000" fill="hold"/>
                                        <p:tgtEl>
                                          <p:spTgt spid="16"/>
                                        </p:tgtEl>
                                        <p:attrNameLst>
                                          <p:attrName>ppt_h</p:attrName>
                                        </p:attrNameLst>
                                      </p:cBhvr>
                                      <p:tavLst>
                                        <p:tav tm="0">
                                          <p:val>
                                            <p:strVal val="#ppt_h"/>
                                          </p:val>
                                        </p:tav>
                                        <p:tav tm="100000">
                                          <p:val>
                                            <p:strVal val="#ppt_h"/>
                                          </p:val>
                                        </p:tav>
                                      </p:tavLst>
                                    </p:anim>
                                    <p:animEffect transition="in" filter="fade">
                                      <p:cBhvr>
                                        <p:cTn id="34" dur="1000"/>
                                        <p:tgtEl>
                                          <p:spTgt spid="16"/>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strVal val="#ppt_w*0.70"/>
                                          </p:val>
                                        </p:tav>
                                        <p:tav tm="100000">
                                          <p:val>
                                            <p:strVal val="#ppt_w"/>
                                          </p:val>
                                        </p:tav>
                                      </p:tavLst>
                                    </p:anim>
                                    <p:anim calcmode="lin" valueType="num">
                                      <p:cBhvr>
                                        <p:cTn id="38" dur="1000" fill="hold"/>
                                        <p:tgtEl>
                                          <p:spTgt spid="15"/>
                                        </p:tgtEl>
                                        <p:attrNameLst>
                                          <p:attrName>ppt_h</p:attrName>
                                        </p:attrNameLst>
                                      </p:cBhvr>
                                      <p:tavLst>
                                        <p:tav tm="0">
                                          <p:val>
                                            <p:strVal val="#ppt_h"/>
                                          </p:val>
                                        </p:tav>
                                        <p:tav tm="100000">
                                          <p:val>
                                            <p:strVal val="#ppt_h"/>
                                          </p:val>
                                        </p:tav>
                                      </p:tavLst>
                                    </p:anim>
                                    <p:animEffect transition="in" filter="fade">
                                      <p:cBhvr>
                                        <p:cTn id="39" dur="1000"/>
                                        <p:tgtEl>
                                          <p:spTgt spid="15"/>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1000" fill="hold"/>
                                        <p:tgtEl>
                                          <p:spTgt spid="22"/>
                                        </p:tgtEl>
                                        <p:attrNameLst>
                                          <p:attrName>ppt_w</p:attrName>
                                        </p:attrNameLst>
                                      </p:cBhvr>
                                      <p:tavLst>
                                        <p:tav tm="0">
                                          <p:val>
                                            <p:strVal val="#ppt_w*0.70"/>
                                          </p:val>
                                        </p:tav>
                                        <p:tav tm="100000">
                                          <p:val>
                                            <p:strVal val="#ppt_w"/>
                                          </p:val>
                                        </p:tav>
                                      </p:tavLst>
                                    </p:anim>
                                    <p:anim calcmode="lin" valueType="num">
                                      <p:cBhvr>
                                        <p:cTn id="43" dur="1000" fill="hold"/>
                                        <p:tgtEl>
                                          <p:spTgt spid="22"/>
                                        </p:tgtEl>
                                        <p:attrNameLst>
                                          <p:attrName>ppt_h</p:attrName>
                                        </p:attrNameLst>
                                      </p:cBhvr>
                                      <p:tavLst>
                                        <p:tav tm="0">
                                          <p:val>
                                            <p:strVal val="#ppt_h"/>
                                          </p:val>
                                        </p:tav>
                                        <p:tav tm="100000">
                                          <p:val>
                                            <p:strVal val="#ppt_h"/>
                                          </p:val>
                                        </p:tav>
                                      </p:tavLst>
                                    </p:anim>
                                    <p:animEffect transition="in" filter="fade">
                                      <p:cBhvr>
                                        <p:cTn id="4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5" grpId="0" animBg="1"/>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a:srcRect l="8746" t="9905" r="11907" b="14225"/>
          <a:stretch/>
        </p:blipFill>
        <p:spPr>
          <a:xfrm>
            <a:off x="1" y="857251"/>
            <a:ext cx="9035715" cy="5143499"/>
          </a:xfrm>
          <a:prstGeom prst="rect">
            <a:avLst/>
          </a:prstGeom>
        </p:spPr>
      </p:pic>
      <p:sp>
        <p:nvSpPr>
          <p:cNvPr id="5" name="Elipse 4"/>
          <p:cNvSpPr/>
          <p:nvPr/>
        </p:nvSpPr>
        <p:spPr>
          <a:xfrm flipV="1">
            <a:off x="818147" y="1362577"/>
            <a:ext cx="1525004" cy="603083"/>
          </a:xfrm>
          <a:prstGeom prst="ellipse">
            <a:avLst/>
          </a:prstGeom>
          <a:solidFill>
            <a:srgbClr val="0070C0">
              <a:alpha val="23137"/>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solidFill>
                <a:srgbClr val="FF0000"/>
              </a:solidFill>
            </a:endParaRPr>
          </a:p>
        </p:txBody>
      </p:sp>
      <p:sp>
        <p:nvSpPr>
          <p:cNvPr id="6" name="Elipse 5"/>
          <p:cNvSpPr/>
          <p:nvPr/>
        </p:nvSpPr>
        <p:spPr>
          <a:xfrm flipV="1">
            <a:off x="174458" y="2169445"/>
            <a:ext cx="1774658" cy="603083"/>
          </a:xfrm>
          <a:prstGeom prst="ellipse">
            <a:avLst/>
          </a:prstGeom>
          <a:solidFill>
            <a:srgbClr val="0070C0">
              <a:alpha val="23137"/>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solidFill>
                <a:srgbClr val="FF0000"/>
              </a:solidFill>
            </a:endParaRPr>
          </a:p>
        </p:txBody>
      </p:sp>
      <p:pic>
        <p:nvPicPr>
          <p:cNvPr id="7" name="Imagen 6"/>
          <p:cNvPicPr>
            <a:picLocks noChangeAspect="1"/>
          </p:cNvPicPr>
          <p:nvPr/>
        </p:nvPicPr>
        <p:blipFill rotWithShape="1">
          <a:blip r:embed="rId3"/>
          <a:srcRect l="49265" t="61994" r="40064" b="15911"/>
          <a:stretch/>
        </p:blipFill>
        <p:spPr>
          <a:xfrm>
            <a:off x="4565704" y="3320454"/>
            <a:ext cx="2107028" cy="2597275"/>
          </a:xfrm>
          <a:prstGeom prst="rect">
            <a:avLst/>
          </a:prstGeom>
          <a:effectLst>
            <a:outerShdw blurRad="50800" dist="203200" dir="2700000" algn="tl" rotWithShape="0">
              <a:prstClr val="black">
                <a:alpha val="40000"/>
              </a:prstClr>
            </a:outerShdw>
          </a:effectLst>
        </p:spPr>
      </p:pic>
      <p:sp>
        <p:nvSpPr>
          <p:cNvPr id="8" name="CuadroTexto 7"/>
          <p:cNvSpPr txBox="1"/>
          <p:nvPr/>
        </p:nvSpPr>
        <p:spPr>
          <a:xfrm>
            <a:off x="3735054" y="1778489"/>
            <a:ext cx="1639704" cy="715581"/>
          </a:xfrm>
          <a:prstGeom prst="rect">
            <a:avLst/>
          </a:prstGeom>
          <a:solidFill>
            <a:srgbClr val="00B0F0">
              <a:alpha val="30980"/>
            </a:srgbClr>
          </a:solidFill>
          <a:ln>
            <a:solidFill>
              <a:srgbClr val="0070C0"/>
            </a:solidFill>
          </a:ln>
        </p:spPr>
        <p:txBody>
          <a:bodyPr wrap="square" rtlCol="0">
            <a:spAutoFit/>
          </a:bodyPr>
          <a:lstStyle/>
          <a:p>
            <a:r>
              <a:rPr lang="es-MX" sz="1350" b="1" dirty="0"/>
              <a:t>Escoger en bases de datos en la que se desea buscar</a:t>
            </a:r>
            <a:endParaRPr lang="es-MX" sz="1350" dirty="0"/>
          </a:p>
        </p:txBody>
      </p:sp>
      <p:cxnSp>
        <p:nvCxnSpPr>
          <p:cNvPr id="9" name="Conector recto de flecha 8"/>
          <p:cNvCxnSpPr/>
          <p:nvPr/>
        </p:nvCxnSpPr>
        <p:spPr>
          <a:xfrm>
            <a:off x="2095374" y="1867904"/>
            <a:ext cx="1639680" cy="30154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6852231" y="4344613"/>
            <a:ext cx="1379118" cy="715581"/>
          </a:xfrm>
          <a:prstGeom prst="rect">
            <a:avLst/>
          </a:prstGeom>
          <a:solidFill>
            <a:srgbClr val="00B0F0">
              <a:alpha val="30980"/>
            </a:srgbClr>
          </a:solidFill>
          <a:ln>
            <a:solidFill>
              <a:srgbClr val="0070C0"/>
            </a:solidFill>
          </a:ln>
        </p:spPr>
        <p:txBody>
          <a:bodyPr wrap="square" rtlCol="0">
            <a:spAutoFit/>
          </a:bodyPr>
          <a:lstStyle/>
          <a:p>
            <a:r>
              <a:rPr lang="es-MX" sz="1350" b="1" dirty="0"/>
              <a:t>Las búsquedas son sobre fuentes CITADAS</a:t>
            </a:r>
            <a:endParaRPr lang="es-MX" sz="1350" dirty="0"/>
          </a:p>
        </p:txBody>
      </p:sp>
    </p:spTree>
    <p:extLst>
      <p:ext uri="{BB962C8B-B14F-4D97-AF65-F5344CB8AC3E}">
        <p14:creationId xmlns:p14="http://schemas.microsoft.com/office/powerpoint/2010/main" val="250111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p:cNvGrpSpPr/>
          <p:nvPr/>
        </p:nvGrpSpPr>
        <p:grpSpPr>
          <a:xfrm>
            <a:off x="0" y="857250"/>
            <a:ext cx="5800725" cy="3949299"/>
            <a:chOff x="247650" y="323850"/>
            <a:chExt cx="7734300" cy="5265732"/>
          </a:xfrm>
        </p:grpSpPr>
        <p:pic>
          <p:nvPicPr>
            <p:cNvPr id="4" name="Imagen 3"/>
            <p:cNvPicPr>
              <a:picLocks noChangeAspect="1"/>
            </p:cNvPicPr>
            <p:nvPr/>
          </p:nvPicPr>
          <p:blipFill rotWithShape="1">
            <a:blip r:embed="rId2"/>
            <a:srcRect l="10001" t="20001" r="39249" b="35777"/>
            <a:stretch/>
          </p:blipFill>
          <p:spPr>
            <a:xfrm>
              <a:off x="247650" y="323850"/>
              <a:ext cx="7734300" cy="3790950"/>
            </a:xfrm>
            <a:prstGeom prst="rect">
              <a:avLst/>
            </a:prstGeom>
          </p:spPr>
        </p:pic>
        <p:sp>
          <p:nvSpPr>
            <p:cNvPr id="8" name="Rectángulo 7"/>
            <p:cNvSpPr/>
            <p:nvPr/>
          </p:nvSpPr>
          <p:spPr>
            <a:xfrm>
              <a:off x="247650" y="3051098"/>
              <a:ext cx="2940718" cy="2538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grpSp>
      <p:pic>
        <p:nvPicPr>
          <p:cNvPr id="10" name="Imagen 9"/>
          <p:cNvPicPr>
            <a:picLocks noChangeAspect="1"/>
          </p:cNvPicPr>
          <p:nvPr/>
        </p:nvPicPr>
        <p:blipFill>
          <a:blip r:embed="rId3"/>
          <a:stretch>
            <a:fillRect/>
          </a:stretch>
        </p:blipFill>
        <p:spPr>
          <a:xfrm>
            <a:off x="747437" y="677717"/>
            <a:ext cx="1549115" cy="586540"/>
          </a:xfrm>
          <a:prstGeom prst="rect">
            <a:avLst/>
          </a:prstGeom>
        </p:spPr>
      </p:pic>
      <p:pic>
        <p:nvPicPr>
          <p:cNvPr id="11" name="Imagen 10"/>
          <p:cNvPicPr>
            <a:picLocks noChangeAspect="1"/>
          </p:cNvPicPr>
          <p:nvPr/>
        </p:nvPicPr>
        <p:blipFill>
          <a:blip r:embed="rId3"/>
          <a:stretch>
            <a:fillRect/>
          </a:stretch>
        </p:blipFill>
        <p:spPr>
          <a:xfrm>
            <a:off x="0" y="1818535"/>
            <a:ext cx="1109963" cy="508334"/>
          </a:xfrm>
          <a:prstGeom prst="rect">
            <a:avLst/>
          </a:prstGeom>
        </p:spPr>
      </p:pic>
      <p:sp>
        <p:nvSpPr>
          <p:cNvPr id="13" name="Rectángulo 12"/>
          <p:cNvSpPr/>
          <p:nvPr/>
        </p:nvSpPr>
        <p:spPr>
          <a:xfrm>
            <a:off x="4376487" y="3176337"/>
            <a:ext cx="1424238" cy="171450"/>
          </a:xfrm>
          <a:prstGeom prst="rect">
            <a:avLst/>
          </a:prstGeom>
          <a:solidFill>
            <a:srgbClr val="FF0000">
              <a:alpha val="23137"/>
            </a:srgbClr>
          </a:solidFill>
          <a:ln>
            <a:solidFill>
              <a:srgbClr val="C00000"/>
            </a:soli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ln>
                <a:solidFill>
                  <a:sysClr val="windowText" lastClr="000000"/>
                </a:solidFill>
              </a:ln>
              <a:solidFill>
                <a:srgbClr val="FF0000"/>
              </a:solidFill>
            </a:endParaRPr>
          </a:p>
        </p:txBody>
      </p:sp>
      <p:sp>
        <p:nvSpPr>
          <p:cNvPr id="15" name="CuadroTexto 14"/>
          <p:cNvSpPr txBox="1"/>
          <p:nvPr/>
        </p:nvSpPr>
        <p:spPr>
          <a:xfrm>
            <a:off x="1960401" y="1142436"/>
            <a:ext cx="1676144" cy="553998"/>
          </a:xfrm>
          <a:prstGeom prst="rect">
            <a:avLst/>
          </a:prstGeom>
          <a:solidFill>
            <a:srgbClr val="FF0000">
              <a:alpha val="38039"/>
            </a:srgbClr>
          </a:solidFill>
          <a:ln>
            <a:solidFill>
              <a:srgbClr val="C00000"/>
            </a:solidFill>
          </a:ln>
        </p:spPr>
        <p:txBody>
          <a:bodyPr wrap="square" rtlCol="0">
            <a:spAutoFit/>
          </a:bodyPr>
          <a:lstStyle/>
          <a:p>
            <a:r>
              <a:rPr lang="es-MX" sz="1500" b="1" dirty="0"/>
              <a:t>Búsqueda amplia: en todas las bases</a:t>
            </a:r>
          </a:p>
        </p:txBody>
      </p:sp>
      <p:sp>
        <p:nvSpPr>
          <p:cNvPr id="17" name="CuadroTexto 16"/>
          <p:cNvSpPr txBox="1"/>
          <p:nvPr/>
        </p:nvSpPr>
        <p:spPr>
          <a:xfrm>
            <a:off x="6084973" y="2326869"/>
            <a:ext cx="2067170" cy="323165"/>
          </a:xfrm>
          <a:prstGeom prst="rect">
            <a:avLst/>
          </a:prstGeom>
          <a:solidFill>
            <a:srgbClr val="FF0000">
              <a:alpha val="38039"/>
            </a:srgbClr>
          </a:solidFill>
          <a:ln>
            <a:solidFill>
              <a:srgbClr val="C00000"/>
            </a:solidFill>
          </a:ln>
        </p:spPr>
        <p:txBody>
          <a:bodyPr wrap="square" rtlCol="0">
            <a:spAutoFit/>
          </a:bodyPr>
          <a:lstStyle/>
          <a:p>
            <a:r>
              <a:rPr lang="es-MX" sz="1500" b="1" dirty="0"/>
              <a:t>Búsqueda por revista</a:t>
            </a:r>
          </a:p>
        </p:txBody>
      </p:sp>
      <p:pic>
        <p:nvPicPr>
          <p:cNvPr id="18" name="Imagen 17"/>
          <p:cNvPicPr>
            <a:picLocks noChangeAspect="1"/>
          </p:cNvPicPr>
          <p:nvPr/>
        </p:nvPicPr>
        <p:blipFill rotWithShape="1">
          <a:blip r:embed="rId4"/>
          <a:srcRect l="10001" t="30106" r="39302" b="47146"/>
          <a:stretch/>
        </p:blipFill>
        <p:spPr>
          <a:xfrm>
            <a:off x="69184" y="4204309"/>
            <a:ext cx="5794708" cy="1462565"/>
          </a:xfrm>
          <a:prstGeom prst="rect">
            <a:avLst/>
          </a:prstGeom>
        </p:spPr>
      </p:pic>
      <p:pic>
        <p:nvPicPr>
          <p:cNvPr id="19" name="Imagen 18"/>
          <p:cNvPicPr>
            <a:picLocks noChangeAspect="1"/>
          </p:cNvPicPr>
          <p:nvPr/>
        </p:nvPicPr>
        <p:blipFill>
          <a:blip r:embed="rId3"/>
          <a:stretch>
            <a:fillRect/>
          </a:stretch>
        </p:blipFill>
        <p:spPr>
          <a:xfrm>
            <a:off x="16197" y="4523760"/>
            <a:ext cx="833185" cy="508334"/>
          </a:xfrm>
          <a:prstGeom prst="rect">
            <a:avLst/>
          </a:prstGeom>
        </p:spPr>
      </p:pic>
      <p:pic>
        <p:nvPicPr>
          <p:cNvPr id="20" name="Imagen 19"/>
          <p:cNvPicPr>
            <a:picLocks noChangeAspect="1"/>
          </p:cNvPicPr>
          <p:nvPr/>
        </p:nvPicPr>
        <p:blipFill>
          <a:blip r:embed="rId3"/>
          <a:stretch>
            <a:fillRect/>
          </a:stretch>
        </p:blipFill>
        <p:spPr>
          <a:xfrm>
            <a:off x="797451" y="5056228"/>
            <a:ext cx="2325899" cy="508334"/>
          </a:xfrm>
          <a:prstGeom prst="rect">
            <a:avLst/>
          </a:prstGeom>
        </p:spPr>
      </p:pic>
      <p:sp>
        <p:nvSpPr>
          <p:cNvPr id="21" name="Rectángulo 20"/>
          <p:cNvSpPr/>
          <p:nvPr/>
        </p:nvSpPr>
        <p:spPr>
          <a:xfrm>
            <a:off x="4439654" y="4683764"/>
            <a:ext cx="1424238" cy="171450"/>
          </a:xfrm>
          <a:prstGeom prst="rect">
            <a:avLst/>
          </a:prstGeom>
          <a:solidFill>
            <a:srgbClr val="FF0000">
              <a:alpha val="23137"/>
            </a:srgbClr>
          </a:solidFill>
          <a:ln>
            <a:solidFill>
              <a:srgbClr val="C00000"/>
            </a:soli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ln>
                <a:solidFill>
                  <a:sysClr val="windowText" lastClr="000000"/>
                </a:solidFill>
              </a:ln>
              <a:solidFill>
                <a:srgbClr val="FF0000"/>
              </a:solidFill>
            </a:endParaRPr>
          </a:p>
        </p:txBody>
      </p:sp>
      <p:sp>
        <p:nvSpPr>
          <p:cNvPr id="23" name="CuadroTexto 22"/>
          <p:cNvSpPr txBox="1"/>
          <p:nvPr/>
        </p:nvSpPr>
        <p:spPr>
          <a:xfrm>
            <a:off x="6083873" y="4845840"/>
            <a:ext cx="2067170" cy="323165"/>
          </a:xfrm>
          <a:prstGeom prst="rect">
            <a:avLst/>
          </a:prstGeom>
          <a:solidFill>
            <a:srgbClr val="FF0000">
              <a:alpha val="38039"/>
            </a:srgbClr>
          </a:solidFill>
          <a:ln>
            <a:solidFill>
              <a:srgbClr val="C00000"/>
            </a:solidFill>
          </a:ln>
        </p:spPr>
        <p:txBody>
          <a:bodyPr wrap="square" rtlCol="0">
            <a:spAutoFit/>
          </a:bodyPr>
          <a:lstStyle/>
          <a:p>
            <a:r>
              <a:rPr lang="es-MX" sz="1500" b="1" dirty="0"/>
              <a:t>Búsqueda por autor</a:t>
            </a:r>
          </a:p>
        </p:txBody>
      </p:sp>
    </p:spTree>
    <p:extLst>
      <p:ext uri="{BB962C8B-B14F-4D97-AF65-F5344CB8AC3E}">
        <p14:creationId xmlns:p14="http://schemas.microsoft.com/office/powerpoint/2010/main" val="204400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1"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6 Grupo"/>
          <p:cNvGrpSpPr>
            <a:grpSpLocks/>
          </p:cNvGrpSpPr>
          <p:nvPr/>
        </p:nvGrpSpPr>
        <p:grpSpPr bwMode="auto">
          <a:xfrm>
            <a:off x="4787503" y="857250"/>
            <a:ext cx="3213497" cy="1977629"/>
            <a:chOff x="0" y="0"/>
            <a:chExt cx="9144000" cy="6858000"/>
          </a:xfrm>
        </p:grpSpPr>
        <p:pic>
          <p:nvPicPr>
            <p:cNvPr id="58384" name="Picture 2"/>
            <p:cNvPicPr>
              <a:picLocks noChangeAspect="1" noChangeArrowheads="1"/>
            </p:cNvPicPr>
            <p:nvPr/>
          </p:nvPicPr>
          <p:blipFill>
            <a:blip r:embed="rId2" cstate="print"/>
            <a:srcRect l="10707" r="58749" b="6316"/>
            <a:stretch>
              <a:fillRect/>
            </a:stretch>
          </p:blipFill>
          <p:spPr bwMode="auto">
            <a:xfrm>
              <a:off x="0" y="0"/>
              <a:ext cx="4860032" cy="6858000"/>
            </a:xfrm>
            <a:prstGeom prst="rect">
              <a:avLst/>
            </a:prstGeom>
            <a:noFill/>
            <a:ln w="9525">
              <a:noFill/>
              <a:miter lim="800000"/>
              <a:headEnd/>
              <a:tailEnd/>
            </a:ln>
          </p:spPr>
        </p:pic>
        <p:pic>
          <p:nvPicPr>
            <p:cNvPr id="58385" name="Picture 1"/>
            <p:cNvPicPr>
              <a:picLocks noChangeAspect="1" noChangeArrowheads="1"/>
            </p:cNvPicPr>
            <p:nvPr/>
          </p:nvPicPr>
          <p:blipFill>
            <a:blip r:embed="rId3" cstate="print"/>
            <a:srcRect l="9973" r="61375" b="23814"/>
            <a:stretch>
              <a:fillRect/>
            </a:stretch>
          </p:blipFill>
          <p:spPr bwMode="auto">
            <a:xfrm>
              <a:off x="4644008" y="0"/>
              <a:ext cx="4499992" cy="6858000"/>
            </a:xfrm>
            <a:prstGeom prst="rect">
              <a:avLst/>
            </a:prstGeom>
            <a:noFill/>
            <a:ln w="9525">
              <a:noFill/>
              <a:miter lim="800000"/>
              <a:headEnd/>
              <a:tailEnd/>
            </a:ln>
          </p:spPr>
        </p:pic>
      </p:grpSp>
      <p:grpSp>
        <p:nvGrpSpPr>
          <p:cNvPr id="3" name="9 Grupo"/>
          <p:cNvGrpSpPr>
            <a:grpSpLocks/>
          </p:cNvGrpSpPr>
          <p:nvPr/>
        </p:nvGrpSpPr>
        <p:grpSpPr bwMode="auto">
          <a:xfrm>
            <a:off x="4787503" y="1431132"/>
            <a:ext cx="3213497" cy="2484835"/>
            <a:chOff x="179512" y="1052736"/>
            <a:chExt cx="7704856" cy="5401535"/>
          </a:xfrm>
        </p:grpSpPr>
        <p:pic>
          <p:nvPicPr>
            <p:cNvPr id="58382" name="Picture 1"/>
            <p:cNvPicPr>
              <a:picLocks noChangeAspect="1" noChangeArrowheads="1"/>
            </p:cNvPicPr>
            <p:nvPr/>
          </p:nvPicPr>
          <p:blipFill>
            <a:blip r:embed="rId4" cstate="print"/>
            <a:srcRect l="10626" t="3998" r="62250"/>
            <a:stretch>
              <a:fillRect/>
            </a:stretch>
          </p:blipFill>
          <p:spPr bwMode="auto">
            <a:xfrm>
              <a:off x="179512" y="1052736"/>
              <a:ext cx="3707904" cy="5401535"/>
            </a:xfrm>
            <a:prstGeom prst="rect">
              <a:avLst/>
            </a:prstGeom>
            <a:noFill/>
            <a:ln w="9525">
              <a:noFill/>
              <a:miter lim="800000"/>
              <a:headEnd/>
              <a:tailEnd/>
            </a:ln>
          </p:spPr>
        </p:pic>
        <p:pic>
          <p:nvPicPr>
            <p:cNvPr id="58383" name="Picture 2"/>
            <p:cNvPicPr>
              <a:picLocks noChangeAspect="1" noChangeArrowheads="1"/>
            </p:cNvPicPr>
            <p:nvPr/>
          </p:nvPicPr>
          <p:blipFill>
            <a:blip r:embed="rId5" cstate="print"/>
            <a:srcRect l="10626" t="21498" r="61375" b="6316"/>
            <a:stretch>
              <a:fillRect/>
            </a:stretch>
          </p:blipFill>
          <p:spPr bwMode="auto">
            <a:xfrm>
              <a:off x="3923928" y="1052736"/>
              <a:ext cx="3960440" cy="5400600"/>
            </a:xfrm>
            <a:prstGeom prst="rect">
              <a:avLst/>
            </a:prstGeom>
            <a:noFill/>
            <a:ln w="9525">
              <a:noFill/>
              <a:miter lim="800000"/>
              <a:headEnd/>
              <a:tailEnd/>
            </a:ln>
          </p:spPr>
        </p:pic>
      </p:grpSp>
      <p:grpSp>
        <p:nvGrpSpPr>
          <p:cNvPr id="4" name="12 Grupo"/>
          <p:cNvGrpSpPr>
            <a:grpSpLocks/>
          </p:cNvGrpSpPr>
          <p:nvPr/>
        </p:nvGrpSpPr>
        <p:grpSpPr bwMode="auto">
          <a:xfrm>
            <a:off x="4760120" y="2240756"/>
            <a:ext cx="3240881" cy="2376488"/>
            <a:chOff x="1403648" y="2420888"/>
            <a:chExt cx="4320480" cy="3168352"/>
          </a:xfrm>
        </p:grpSpPr>
        <p:pic>
          <p:nvPicPr>
            <p:cNvPr id="58380" name="Picture 2"/>
            <p:cNvPicPr>
              <a:picLocks noChangeAspect="1" noChangeArrowheads="1"/>
            </p:cNvPicPr>
            <p:nvPr/>
          </p:nvPicPr>
          <p:blipFill>
            <a:blip r:embed="rId6" cstate="print"/>
            <a:srcRect l="11501" t="6186" r="61375"/>
            <a:stretch>
              <a:fillRect/>
            </a:stretch>
          </p:blipFill>
          <p:spPr bwMode="auto">
            <a:xfrm>
              <a:off x="1403648" y="2420888"/>
              <a:ext cx="2232248" cy="3168352"/>
            </a:xfrm>
            <a:prstGeom prst="rect">
              <a:avLst/>
            </a:prstGeom>
            <a:noFill/>
            <a:ln w="9525">
              <a:noFill/>
              <a:miter lim="800000"/>
              <a:headEnd/>
              <a:tailEnd/>
            </a:ln>
          </p:spPr>
        </p:pic>
        <p:pic>
          <p:nvPicPr>
            <p:cNvPr id="58381" name="Picture 2"/>
            <p:cNvPicPr>
              <a:picLocks noChangeAspect="1" noChangeArrowheads="1"/>
            </p:cNvPicPr>
            <p:nvPr/>
          </p:nvPicPr>
          <p:blipFill>
            <a:blip r:embed="rId7" cstate="print"/>
            <a:srcRect l="11501" t="12749" r="62250" b="17253"/>
            <a:stretch>
              <a:fillRect/>
            </a:stretch>
          </p:blipFill>
          <p:spPr bwMode="auto">
            <a:xfrm>
              <a:off x="3563888" y="2420888"/>
              <a:ext cx="2160240" cy="3168352"/>
            </a:xfrm>
            <a:prstGeom prst="rect">
              <a:avLst/>
            </a:prstGeom>
            <a:noFill/>
            <a:ln w="9525">
              <a:noFill/>
              <a:miter lim="800000"/>
              <a:headEnd/>
              <a:tailEnd/>
            </a:ln>
          </p:spPr>
        </p:pic>
      </p:grpSp>
      <p:grpSp>
        <p:nvGrpSpPr>
          <p:cNvPr id="5" name="15 Grupo"/>
          <p:cNvGrpSpPr>
            <a:grpSpLocks/>
          </p:cNvGrpSpPr>
          <p:nvPr/>
        </p:nvGrpSpPr>
        <p:grpSpPr bwMode="auto">
          <a:xfrm>
            <a:off x="4706541" y="2834879"/>
            <a:ext cx="3294459" cy="2370534"/>
            <a:chOff x="1331640" y="2348880"/>
            <a:chExt cx="4392488" cy="3160221"/>
          </a:xfrm>
        </p:grpSpPr>
        <p:pic>
          <p:nvPicPr>
            <p:cNvPr id="58378" name="Picture 2"/>
            <p:cNvPicPr>
              <a:picLocks noChangeAspect="1" noChangeArrowheads="1"/>
            </p:cNvPicPr>
            <p:nvPr/>
          </p:nvPicPr>
          <p:blipFill>
            <a:blip r:embed="rId8" cstate="print"/>
            <a:srcRect l="10625" t="3998" r="62250"/>
            <a:stretch>
              <a:fillRect/>
            </a:stretch>
          </p:blipFill>
          <p:spPr bwMode="auto">
            <a:xfrm>
              <a:off x="1331640" y="2348880"/>
              <a:ext cx="2232248" cy="3160221"/>
            </a:xfrm>
            <a:prstGeom prst="rect">
              <a:avLst/>
            </a:prstGeom>
            <a:noFill/>
            <a:ln w="9525">
              <a:noFill/>
              <a:miter lim="800000"/>
              <a:headEnd/>
              <a:tailEnd/>
            </a:ln>
          </p:spPr>
        </p:pic>
        <p:pic>
          <p:nvPicPr>
            <p:cNvPr id="58379" name="Picture 2"/>
            <p:cNvPicPr>
              <a:picLocks noChangeAspect="1" noChangeArrowheads="1"/>
            </p:cNvPicPr>
            <p:nvPr/>
          </p:nvPicPr>
          <p:blipFill>
            <a:blip r:embed="rId9" cstate="print"/>
            <a:srcRect l="11501" r="62250" b="6316"/>
            <a:stretch>
              <a:fillRect/>
            </a:stretch>
          </p:blipFill>
          <p:spPr bwMode="auto">
            <a:xfrm>
              <a:off x="3563888" y="2348880"/>
              <a:ext cx="2160240" cy="3155955"/>
            </a:xfrm>
            <a:prstGeom prst="rect">
              <a:avLst/>
            </a:prstGeom>
            <a:noFill/>
            <a:ln w="9525">
              <a:noFill/>
              <a:miter lim="800000"/>
              <a:headEnd/>
              <a:tailEnd/>
            </a:ln>
          </p:spPr>
        </p:pic>
      </p:grpSp>
      <p:grpSp>
        <p:nvGrpSpPr>
          <p:cNvPr id="6" name="18 Grupo"/>
          <p:cNvGrpSpPr>
            <a:grpSpLocks/>
          </p:cNvGrpSpPr>
          <p:nvPr/>
        </p:nvGrpSpPr>
        <p:grpSpPr bwMode="auto">
          <a:xfrm>
            <a:off x="4706541" y="3605212"/>
            <a:ext cx="3294459" cy="2395538"/>
            <a:chOff x="4751512" y="3789040"/>
            <a:chExt cx="4392488" cy="3193651"/>
          </a:xfrm>
        </p:grpSpPr>
        <p:pic>
          <p:nvPicPr>
            <p:cNvPr id="58376" name="Picture 2"/>
            <p:cNvPicPr>
              <a:picLocks noChangeAspect="1" noChangeArrowheads="1"/>
            </p:cNvPicPr>
            <p:nvPr/>
          </p:nvPicPr>
          <p:blipFill>
            <a:blip r:embed="rId10" cstate="print"/>
            <a:srcRect l="10626" t="6186" r="61375"/>
            <a:stretch>
              <a:fillRect/>
            </a:stretch>
          </p:blipFill>
          <p:spPr bwMode="auto">
            <a:xfrm>
              <a:off x="4751512" y="3789040"/>
              <a:ext cx="2304256" cy="3168352"/>
            </a:xfrm>
            <a:prstGeom prst="rect">
              <a:avLst/>
            </a:prstGeom>
            <a:noFill/>
            <a:ln w="9525">
              <a:noFill/>
              <a:miter lim="800000"/>
              <a:headEnd/>
              <a:tailEnd/>
            </a:ln>
          </p:spPr>
        </p:pic>
        <p:pic>
          <p:nvPicPr>
            <p:cNvPr id="58377" name="Picture 2"/>
            <p:cNvPicPr>
              <a:picLocks noChangeAspect="1" noChangeArrowheads="1"/>
            </p:cNvPicPr>
            <p:nvPr/>
          </p:nvPicPr>
          <p:blipFill>
            <a:blip r:embed="rId11" cstate="print"/>
            <a:srcRect l="11501" t="8372" r="62250" b="6316"/>
            <a:stretch>
              <a:fillRect/>
            </a:stretch>
          </p:blipFill>
          <p:spPr bwMode="auto">
            <a:xfrm>
              <a:off x="6983760" y="3789040"/>
              <a:ext cx="2160240" cy="3193651"/>
            </a:xfrm>
            <a:prstGeom prst="rect">
              <a:avLst/>
            </a:prstGeom>
            <a:noFill/>
            <a:ln w="9525">
              <a:noFill/>
              <a:miter lim="800000"/>
              <a:headEnd/>
              <a:tailEnd/>
            </a:ln>
          </p:spPr>
        </p:pic>
      </p:grpSp>
      <p:pic>
        <p:nvPicPr>
          <p:cNvPr id="25" name="Picture 2" descr="http://www.latindex.org/fotRev/2386.jpg"/>
          <p:cNvPicPr>
            <a:picLocks noChangeAspect="1" noChangeArrowheads="1"/>
          </p:cNvPicPr>
          <p:nvPr/>
        </p:nvPicPr>
        <p:blipFill>
          <a:blip r:embed="rId12" cstate="print"/>
          <a:srcRect/>
          <a:stretch>
            <a:fillRect/>
          </a:stretch>
        </p:blipFill>
        <p:spPr bwMode="auto">
          <a:xfrm>
            <a:off x="36460" y="857250"/>
            <a:ext cx="3854054" cy="5143500"/>
          </a:xfrm>
          <a:prstGeom prst="rect">
            <a:avLst/>
          </a:prstGeom>
          <a:noFill/>
          <a:ln w="9525">
            <a:noFill/>
            <a:miter lim="800000"/>
            <a:headEnd/>
            <a:tailEnd/>
          </a:ln>
        </p:spPr>
      </p:pic>
    </p:spTree>
    <p:extLst>
      <p:ext uri="{BB962C8B-B14F-4D97-AF65-F5344CB8AC3E}">
        <p14:creationId xmlns:p14="http://schemas.microsoft.com/office/powerpoint/2010/main" val="352633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Scale>
                                      <p:cBhvr>
                                        <p:cTn id="14"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
                                        </p:tgtEl>
                                        <p:attrNameLst>
                                          <p:attrName>ppt_x</p:attrName>
                                          <p:attrName>ppt_y</p:attrName>
                                        </p:attrNameLst>
                                      </p:cBhvr>
                                    </p:animMotion>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Scale>
                                      <p:cBhvr>
                                        <p:cTn id="21"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4"/>
                                        </p:tgtEl>
                                        <p:attrNameLst>
                                          <p:attrName>ppt_x</p:attrName>
                                          <p:attrName>ppt_y</p:attrName>
                                        </p:attrNameLst>
                                      </p:cBhvr>
                                    </p:animMotion>
                                    <p:animEffect transition="in" filter="fade">
                                      <p:cBhvr>
                                        <p:cTn id="23" dur="1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Scale>
                                      <p:cBhvr>
                                        <p:cTn id="28"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5"/>
                                        </p:tgtEl>
                                        <p:attrNameLst>
                                          <p:attrName>ppt_x</p:attrName>
                                          <p:attrName>ppt_y</p:attrName>
                                        </p:attrNameLst>
                                      </p:cBhvr>
                                    </p:animMotion>
                                    <p:animEffect transition="in" filter="fade">
                                      <p:cBhvr>
                                        <p:cTn id="30" dur="1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Scale>
                                      <p:cBhvr>
                                        <p:cTn id="3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6"/>
                                        </p:tgtEl>
                                        <p:attrNameLst>
                                          <p:attrName>ppt_x</p:attrName>
                                          <p:attrName>ppt_y</p:attrName>
                                        </p:attrNameLst>
                                      </p:cBhvr>
                                    </p:animMotion>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path" presetSubtype="0" accel="50000" decel="50000" fill="hold" nodeType="clickEffect">
                                  <p:stCondLst>
                                    <p:cond delay="0"/>
                                  </p:stCondLst>
                                  <p:childTnLst>
                                    <p:animMotion origin="layout" path="M -0.26563 -0.00717 L -0.52553 -0.00717 " pathEditMode="relative" rAng="0" ptsTypes="AA">
                                      <p:cBhvr>
                                        <p:cTn id="41" dur="2000" fill="hold"/>
                                        <p:tgtEl>
                                          <p:spTgt spid="2"/>
                                        </p:tgtEl>
                                        <p:attrNameLst>
                                          <p:attrName>ppt_x</p:attrName>
                                          <p:attrName>ppt_y</p:attrName>
                                        </p:attrNameLst>
                                      </p:cBhvr>
                                      <p:rCtr x="-130" y="0"/>
                                    </p:animMotion>
                                  </p:childTnLst>
                                </p:cTn>
                              </p:par>
                              <p:par>
                                <p:cTn id="42" presetID="35" presetClass="path" presetSubtype="0" accel="50000" decel="50000" fill="hold" nodeType="withEffect">
                                  <p:stCondLst>
                                    <p:cond delay="0"/>
                                  </p:stCondLst>
                                  <p:childTnLst>
                                    <p:animMotion origin="layout" path="M -0.26771 -0.0104 L -0.52553 -0.0104 " pathEditMode="relative" rAng="0" ptsTypes="AA">
                                      <p:cBhvr>
                                        <p:cTn id="43" dur="2000" fill="hold"/>
                                        <p:tgtEl>
                                          <p:spTgt spid="3"/>
                                        </p:tgtEl>
                                        <p:attrNameLst>
                                          <p:attrName>ppt_x</p:attrName>
                                          <p:attrName>ppt_y</p:attrName>
                                        </p:attrNameLst>
                                      </p:cBhvr>
                                      <p:rCtr x="-129" y="0"/>
                                    </p:animMotion>
                                  </p:childTnLst>
                                </p:cTn>
                              </p:par>
                              <p:par>
                                <p:cTn id="44" presetID="35" presetClass="path" presetSubtype="0" accel="50000" decel="50000" fill="hold" nodeType="withEffect">
                                  <p:stCondLst>
                                    <p:cond delay="0"/>
                                  </p:stCondLst>
                                  <p:childTnLst>
                                    <p:animMotion origin="layout" path="M -0.26372 2.53469E-6 L -0.52362 2.53469E-6 " pathEditMode="relative" rAng="0" ptsTypes="AA">
                                      <p:cBhvr>
                                        <p:cTn id="45" dur="2000" fill="hold"/>
                                        <p:tgtEl>
                                          <p:spTgt spid="4"/>
                                        </p:tgtEl>
                                        <p:attrNameLst>
                                          <p:attrName>ppt_x</p:attrName>
                                          <p:attrName>ppt_y</p:attrName>
                                        </p:attrNameLst>
                                      </p:cBhvr>
                                      <p:rCtr x="-130" y="0"/>
                                    </p:animMotion>
                                  </p:childTnLst>
                                </p:cTn>
                              </p:par>
                              <p:par>
                                <p:cTn id="46" presetID="35" presetClass="path" presetSubtype="0" accel="50000" decel="50000" fill="hold" nodeType="withEffect">
                                  <p:stCondLst>
                                    <p:cond delay="0"/>
                                  </p:stCondLst>
                                  <p:childTnLst>
                                    <p:animMotion origin="layout" path="M -0.25972 -0.00972 L -0.51962 -0.00972 " pathEditMode="relative" rAng="0" ptsTypes="AA">
                                      <p:cBhvr>
                                        <p:cTn id="47" dur="2000" fill="hold"/>
                                        <p:tgtEl>
                                          <p:spTgt spid="5"/>
                                        </p:tgtEl>
                                        <p:attrNameLst>
                                          <p:attrName>ppt_x</p:attrName>
                                          <p:attrName>ppt_y</p:attrName>
                                        </p:attrNameLst>
                                      </p:cBhvr>
                                      <p:rCtr x="-130" y="0"/>
                                    </p:animMotion>
                                  </p:childTnLst>
                                </p:cTn>
                              </p:par>
                              <p:par>
                                <p:cTn id="48" presetID="35" presetClass="path" presetSubtype="0" accel="50000" decel="50000" fill="hold" nodeType="withEffect">
                                  <p:stCondLst>
                                    <p:cond delay="0"/>
                                  </p:stCondLst>
                                  <p:childTnLst>
                                    <p:animMotion origin="layout" path="M -0.25972 -0.01503 L -0.51962 -0.01503 " pathEditMode="relative" rAng="0" ptsTypes="AA">
                                      <p:cBhvr>
                                        <p:cTn id="49" dur="2000" fill="hold"/>
                                        <p:tgtEl>
                                          <p:spTgt spid="6"/>
                                        </p:tgtEl>
                                        <p:attrNameLst>
                                          <p:attrName>ppt_x</p:attrName>
                                          <p:attrName>ppt_y</p:attrName>
                                        </p:attrNameLst>
                                      </p:cBhvr>
                                      <p:rCtr x="-130" y="0"/>
                                    </p:animMotion>
                                  </p:childTnLst>
                                </p:cTn>
                              </p:par>
                            </p:childTnLst>
                          </p:cTn>
                        </p:par>
                      </p:childTnLst>
                    </p:cTn>
                  </p:par>
                  <p:par>
                    <p:cTn id="50" fill="hold">
                      <p:stCondLst>
                        <p:cond delay="indefinite"/>
                      </p:stCondLst>
                      <p:childTnLst>
                        <p:par>
                          <p:cTn id="51" fill="hold">
                            <p:stCondLst>
                              <p:cond delay="0"/>
                            </p:stCondLst>
                            <p:childTnLst>
                              <p:par>
                                <p:cTn id="52" presetID="54" presetClass="entr" presetSubtype="0" accel="100000"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strVal val="#ppt_w*0.05"/>
                                          </p:val>
                                        </p:tav>
                                        <p:tav tm="100000">
                                          <p:val>
                                            <p:strVal val="#ppt_w"/>
                                          </p:val>
                                        </p:tav>
                                      </p:tavLst>
                                    </p:anim>
                                    <p:anim calcmode="lin" valueType="num">
                                      <p:cBhvr>
                                        <p:cTn id="55" dur="500" fill="hold"/>
                                        <p:tgtEl>
                                          <p:spTgt spid="25"/>
                                        </p:tgtEl>
                                        <p:attrNameLst>
                                          <p:attrName>ppt_h</p:attrName>
                                        </p:attrNameLst>
                                      </p:cBhvr>
                                      <p:tavLst>
                                        <p:tav tm="0">
                                          <p:val>
                                            <p:strVal val="#ppt_h"/>
                                          </p:val>
                                        </p:tav>
                                        <p:tav tm="100000">
                                          <p:val>
                                            <p:strVal val="#ppt_h"/>
                                          </p:val>
                                        </p:tav>
                                      </p:tavLst>
                                    </p:anim>
                                    <p:anim calcmode="lin" valueType="num">
                                      <p:cBhvr>
                                        <p:cTn id="56" dur="500" fill="hold"/>
                                        <p:tgtEl>
                                          <p:spTgt spid="25"/>
                                        </p:tgtEl>
                                        <p:attrNameLst>
                                          <p:attrName>ppt_x</p:attrName>
                                        </p:attrNameLst>
                                      </p:cBhvr>
                                      <p:tavLst>
                                        <p:tav tm="0">
                                          <p:val>
                                            <p:strVal val="#ppt_x-.2"/>
                                          </p:val>
                                        </p:tav>
                                        <p:tav tm="100000">
                                          <p:val>
                                            <p:strVal val="#ppt_x"/>
                                          </p:val>
                                        </p:tav>
                                      </p:tavLst>
                                    </p:anim>
                                    <p:anim calcmode="lin" valueType="num">
                                      <p:cBhvr>
                                        <p:cTn id="57" dur="500" fill="hold"/>
                                        <p:tgtEl>
                                          <p:spTgt spid="25"/>
                                        </p:tgtEl>
                                        <p:attrNameLst>
                                          <p:attrName>ppt_y</p:attrName>
                                        </p:attrNameLst>
                                      </p:cBhvr>
                                      <p:tavLst>
                                        <p:tav tm="0">
                                          <p:val>
                                            <p:strVal val="#ppt_y"/>
                                          </p:val>
                                        </p:tav>
                                        <p:tav tm="100000">
                                          <p:val>
                                            <p:strVal val="#ppt_y"/>
                                          </p:val>
                                        </p:tav>
                                      </p:tavLst>
                                    </p:anim>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467544" y="980465"/>
            <a:ext cx="6048672" cy="5406149"/>
            <a:chOff x="1959429" y="323134"/>
            <a:chExt cx="4972594" cy="3783644"/>
          </a:xfrm>
        </p:grpSpPr>
        <p:pic>
          <p:nvPicPr>
            <p:cNvPr id="4" name="Imagen 3"/>
            <p:cNvPicPr>
              <a:picLocks noChangeAspect="1"/>
            </p:cNvPicPr>
            <p:nvPr/>
          </p:nvPicPr>
          <p:blipFill rotWithShape="1">
            <a:blip r:embed="rId2"/>
            <a:srcRect l="28527" t="26469" r="44229" b="48268"/>
            <a:stretch/>
          </p:blipFill>
          <p:spPr>
            <a:xfrm>
              <a:off x="2779869" y="323134"/>
              <a:ext cx="4152154" cy="2165684"/>
            </a:xfrm>
            <a:prstGeom prst="rect">
              <a:avLst/>
            </a:prstGeom>
          </p:spPr>
        </p:pic>
        <p:pic>
          <p:nvPicPr>
            <p:cNvPr id="5" name="Imagen 4"/>
            <p:cNvPicPr>
              <a:picLocks noChangeAspect="1"/>
            </p:cNvPicPr>
            <p:nvPr/>
          </p:nvPicPr>
          <p:blipFill rotWithShape="1">
            <a:blip r:embed="rId3"/>
            <a:srcRect l="34000" t="30772" r="44172" b="48269"/>
            <a:stretch/>
          </p:blipFill>
          <p:spPr>
            <a:xfrm>
              <a:off x="3605350" y="2285770"/>
              <a:ext cx="3326673" cy="1796716"/>
            </a:xfrm>
            <a:prstGeom prst="rect">
              <a:avLst/>
            </a:prstGeom>
          </p:spPr>
        </p:pic>
        <p:sp>
          <p:nvSpPr>
            <p:cNvPr id="6" name="Rectángulo 5"/>
            <p:cNvSpPr/>
            <p:nvPr/>
          </p:nvSpPr>
          <p:spPr>
            <a:xfrm>
              <a:off x="1959429" y="605932"/>
              <a:ext cx="1645921" cy="350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grpSp>
      <p:sp>
        <p:nvSpPr>
          <p:cNvPr id="8" name="CuadroTexto 7"/>
          <p:cNvSpPr txBox="1"/>
          <p:nvPr/>
        </p:nvSpPr>
        <p:spPr>
          <a:xfrm>
            <a:off x="6008707" y="2883613"/>
            <a:ext cx="3010988" cy="323165"/>
          </a:xfrm>
          <a:prstGeom prst="rect">
            <a:avLst/>
          </a:prstGeom>
          <a:solidFill>
            <a:srgbClr val="FF0000">
              <a:alpha val="38039"/>
            </a:srgbClr>
          </a:solidFill>
          <a:ln>
            <a:solidFill>
              <a:srgbClr val="C00000"/>
            </a:solidFill>
          </a:ln>
        </p:spPr>
        <p:txBody>
          <a:bodyPr wrap="square" rtlCol="0">
            <a:spAutoFit/>
          </a:bodyPr>
          <a:lstStyle/>
          <a:p>
            <a:r>
              <a:rPr lang="es-MX" sz="1500" b="1" dirty="0"/>
              <a:t>Opciones para listar los resultados</a:t>
            </a:r>
          </a:p>
        </p:txBody>
      </p:sp>
      <p:sp>
        <p:nvSpPr>
          <p:cNvPr id="9" name="Rectángulo 8"/>
          <p:cNvSpPr/>
          <p:nvPr/>
        </p:nvSpPr>
        <p:spPr>
          <a:xfrm>
            <a:off x="2495359" y="1384533"/>
            <a:ext cx="3804833" cy="824705"/>
          </a:xfrm>
          <a:prstGeom prst="rect">
            <a:avLst/>
          </a:prstGeom>
          <a:solidFill>
            <a:srgbClr val="FF0000">
              <a:alpha val="34118"/>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 name="Rectángulo 9"/>
          <p:cNvSpPr/>
          <p:nvPr/>
        </p:nvSpPr>
        <p:spPr>
          <a:xfrm>
            <a:off x="2495359" y="2255125"/>
            <a:ext cx="3340899" cy="593779"/>
          </a:xfrm>
          <a:prstGeom prst="rect">
            <a:avLst/>
          </a:prstGeom>
          <a:solidFill>
            <a:srgbClr val="00B050">
              <a:alpha val="34118"/>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 name="Rectángulo 10"/>
          <p:cNvSpPr/>
          <p:nvPr/>
        </p:nvSpPr>
        <p:spPr>
          <a:xfrm>
            <a:off x="2524323" y="2883613"/>
            <a:ext cx="3340899" cy="586942"/>
          </a:xfrm>
          <a:prstGeom prst="rect">
            <a:avLst/>
          </a:prstGeom>
          <a:solidFill>
            <a:srgbClr val="7030A0">
              <a:alpha val="34118"/>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 name="Rectángulo 11"/>
          <p:cNvSpPr/>
          <p:nvPr/>
        </p:nvSpPr>
        <p:spPr>
          <a:xfrm>
            <a:off x="2524323" y="3582097"/>
            <a:ext cx="3340899" cy="202886"/>
          </a:xfrm>
          <a:prstGeom prst="rect">
            <a:avLst/>
          </a:prstGeom>
          <a:solidFill>
            <a:srgbClr val="B2A71E">
              <a:alpha val="34118"/>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Tree>
    <p:extLst>
      <p:ext uri="{BB962C8B-B14F-4D97-AF65-F5344CB8AC3E}">
        <p14:creationId xmlns:p14="http://schemas.microsoft.com/office/powerpoint/2010/main" val="355386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0000" t="5999" r="73875" b="5112"/>
          <a:stretch/>
        </p:blipFill>
        <p:spPr>
          <a:xfrm>
            <a:off x="775469" y="68248"/>
            <a:ext cx="2967530" cy="6537698"/>
          </a:xfrm>
          <a:prstGeom prst="rect">
            <a:avLst/>
          </a:prstGeom>
        </p:spPr>
      </p:pic>
      <p:pic>
        <p:nvPicPr>
          <p:cNvPr id="5" name="Imagen 4"/>
          <p:cNvPicPr>
            <a:picLocks noChangeAspect="1"/>
          </p:cNvPicPr>
          <p:nvPr/>
        </p:nvPicPr>
        <p:blipFill rotWithShape="1">
          <a:blip r:embed="rId3"/>
          <a:srcRect l="10000" t="20222" r="73875" b="23778"/>
          <a:stretch/>
        </p:blipFill>
        <p:spPr>
          <a:xfrm>
            <a:off x="4004472" y="131343"/>
            <a:ext cx="3282082" cy="6411507"/>
          </a:xfrm>
          <a:prstGeom prst="rect">
            <a:avLst/>
          </a:prstGeom>
        </p:spPr>
      </p:pic>
      <p:sp>
        <p:nvSpPr>
          <p:cNvPr id="6" name="CuadroTexto 5"/>
          <p:cNvSpPr txBox="1"/>
          <p:nvPr/>
        </p:nvSpPr>
        <p:spPr>
          <a:xfrm>
            <a:off x="7524328" y="476672"/>
            <a:ext cx="1414737" cy="553998"/>
          </a:xfrm>
          <a:prstGeom prst="rect">
            <a:avLst/>
          </a:prstGeom>
          <a:solidFill>
            <a:srgbClr val="FF0000">
              <a:alpha val="38039"/>
            </a:srgbClr>
          </a:solidFill>
          <a:ln>
            <a:solidFill>
              <a:srgbClr val="C00000"/>
            </a:solidFill>
          </a:ln>
        </p:spPr>
        <p:txBody>
          <a:bodyPr wrap="square" rtlCol="0">
            <a:spAutoFit/>
          </a:bodyPr>
          <a:lstStyle/>
          <a:p>
            <a:r>
              <a:rPr lang="es-MX" sz="1500" b="1" dirty="0"/>
              <a:t>Refinación de resultados</a:t>
            </a:r>
          </a:p>
        </p:txBody>
      </p:sp>
    </p:spTree>
    <p:extLst>
      <p:ext uri="{BB962C8B-B14F-4D97-AF65-F5344CB8AC3E}">
        <p14:creationId xmlns:p14="http://schemas.microsoft.com/office/powerpoint/2010/main" val="37983626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9999" t="11683" r="9263" b="5041"/>
          <a:stretch/>
        </p:blipFill>
        <p:spPr>
          <a:xfrm>
            <a:off x="96253" y="1016172"/>
            <a:ext cx="7255043" cy="4724144"/>
          </a:xfrm>
          <a:prstGeom prst="rect">
            <a:avLst/>
          </a:prstGeom>
        </p:spPr>
      </p:pic>
      <p:sp>
        <p:nvSpPr>
          <p:cNvPr id="6" name="CuadroTexto 5"/>
          <p:cNvSpPr txBox="1"/>
          <p:nvPr/>
        </p:nvSpPr>
        <p:spPr>
          <a:xfrm>
            <a:off x="6714376" y="1991698"/>
            <a:ext cx="2067170" cy="323165"/>
          </a:xfrm>
          <a:prstGeom prst="rect">
            <a:avLst/>
          </a:prstGeom>
          <a:solidFill>
            <a:srgbClr val="FF0000">
              <a:alpha val="38039"/>
            </a:srgbClr>
          </a:solidFill>
          <a:ln>
            <a:solidFill>
              <a:srgbClr val="C00000"/>
            </a:solidFill>
          </a:ln>
        </p:spPr>
        <p:txBody>
          <a:bodyPr wrap="square" rtlCol="0">
            <a:spAutoFit/>
          </a:bodyPr>
          <a:lstStyle/>
          <a:p>
            <a:r>
              <a:rPr lang="es-MX" sz="1500" b="1" dirty="0"/>
              <a:t>Resultados por autor</a:t>
            </a:r>
          </a:p>
        </p:txBody>
      </p:sp>
      <p:sp>
        <p:nvSpPr>
          <p:cNvPr id="7" name="CuadroTexto 6"/>
          <p:cNvSpPr txBox="1"/>
          <p:nvPr/>
        </p:nvSpPr>
        <p:spPr>
          <a:xfrm>
            <a:off x="7253536" y="2544273"/>
            <a:ext cx="1528010" cy="784830"/>
          </a:xfrm>
          <a:prstGeom prst="rect">
            <a:avLst/>
          </a:prstGeom>
          <a:solidFill>
            <a:srgbClr val="FF0000">
              <a:alpha val="38039"/>
            </a:srgbClr>
          </a:solidFill>
          <a:ln>
            <a:solidFill>
              <a:srgbClr val="C00000"/>
            </a:solidFill>
          </a:ln>
        </p:spPr>
        <p:txBody>
          <a:bodyPr wrap="square" rtlCol="0">
            <a:spAutoFit/>
          </a:bodyPr>
          <a:lstStyle/>
          <a:p>
            <a:r>
              <a:rPr lang="es-MX" sz="1500" b="1" dirty="0"/>
              <a:t>ordenado por no. de veces citados</a:t>
            </a:r>
          </a:p>
        </p:txBody>
      </p:sp>
      <p:cxnSp>
        <p:nvCxnSpPr>
          <p:cNvPr id="9" name="Conector recto de flecha 8"/>
          <p:cNvCxnSpPr/>
          <p:nvPr/>
        </p:nvCxnSpPr>
        <p:spPr>
          <a:xfrm flipH="1">
            <a:off x="6858001" y="2686050"/>
            <a:ext cx="395534" cy="0"/>
          </a:xfrm>
          <a:prstGeom prst="straightConnector1">
            <a:avLst/>
          </a:prstGeom>
          <a:ln w="38100">
            <a:solidFill>
              <a:srgbClr val="C00000"/>
            </a:solidFill>
            <a:tailEnd type="triangle"/>
          </a:ln>
          <a:effectLst>
            <a:outerShdw blurRad="50800" dist="1016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6573949" y="2531211"/>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12" name="Elipse 11"/>
          <p:cNvSpPr/>
          <p:nvPr/>
        </p:nvSpPr>
        <p:spPr>
          <a:xfrm>
            <a:off x="6573949" y="3221587"/>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13" name="Elipse 12"/>
          <p:cNvSpPr/>
          <p:nvPr/>
        </p:nvSpPr>
        <p:spPr>
          <a:xfrm>
            <a:off x="6572349" y="3928672"/>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14" name="Elipse 13"/>
          <p:cNvSpPr/>
          <p:nvPr/>
        </p:nvSpPr>
        <p:spPr>
          <a:xfrm>
            <a:off x="6572349" y="4632111"/>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cxnSp>
        <p:nvCxnSpPr>
          <p:cNvPr id="15" name="Conector recto de flecha 14"/>
          <p:cNvCxnSpPr/>
          <p:nvPr/>
        </p:nvCxnSpPr>
        <p:spPr>
          <a:xfrm flipH="1">
            <a:off x="6787822" y="2686050"/>
            <a:ext cx="465713" cy="648880"/>
          </a:xfrm>
          <a:prstGeom prst="straightConnector1">
            <a:avLst/>
          </a:prstGeom>
          <a:ln w="38100">
            <a:solidFill>
              <a:srgbClr val="C00000"/>
            </a:solidFill>
            <a:tailEnd type="triangle"/>
          </a:ln>
          <a:effectLst>
            <a:outerShdw blurRad="50800" dist="1016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endCxn id="13" idx="7"/>
          </p:cNvCxnSpPr>
          <p:nvPr/>
        </p:nvCxnSpPr>
        <p:spPr>
          <a:xfrm flipH="1">
            <a:off x="6814803" y="2686049"/>
            <a:ext cx="438733" cy="1280603"/>
          </a:xfrm>
          <a:prstGeom prst="straightConnector1">
            <a:avLst/>
          </a:prstGeom>
          <a:ln w="38100">
            <a:solidFill>
              <a:srgbClr val="C00000"/>
            </a:solidFill>
            <a:tailEnd type="triangle"/>
          </a:ln>
          <a:effectLst>
            <a:outerShdw blurRad="50800" dist="1016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flipH="1">
            <a:off x="6805201" y="2693492"/>
            <a:ext cx="457934" cy="1984042"/>
          </a:xfrm>
          <a:prstGeom prst="straightConnector1">
            <a:avLst/>
          </a:prstGeom>
          <a:ln w="38100">
            <a:solidFill>
              <a:srgbClr val="C00000"/>
            </a:solidFill>
            <a:tailEnd type="triangle"/>
          </a:ln>
          <a:effectLst>
            <a:outerShdw blurRad="50800" dist="1016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6572349" y="5326132"/>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cxnSp>
        <p:nvCxnSpPr>
          <p:cNvPr id="24" name="Conector recto de flecha 23"/>
          <p:cNvCxnSpPr>
            <a:endCxn id="23" idx="7"/>
          </p:cNvCxnSpPr>
          <p:nvPr/>
        </p:nvCxnSpPr>
        <p:spPr>
          <a:xfrm flipH="1">
            <a:off x="6814803" y="2704875"/>
            <a:ext cx="457933" cy="2659238"/>
          </a:xfrm>
          <a:prstGeom prst="straightConnector1">
            <a:avLst/>
          </a:prstGeom>
          <a:ln w="38100">
            <a:solidFill>
              <a:srgbClr val="C00000"/>
            </a:solidFill>
            <a:tailEnd type="triangle"/>
          </a:ln>
          <a:effectLst>
            <a:outerShdw blurRad="50800" dist="1016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2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53" presetClass="entr" presetSubtype="16"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par>
                                <p:cTn id="50" presetID="53" presetClass="entr" presetSubtype="16"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8737" t="10230" r="10000" b="4293"/>
          <a:stretch/>
        </p:blipFill>
        <p:spPr>
          <a:xfrm>
            <a:off x="0" y="1170072"/>
            <a:ext cx="6930191" cy="4830679"/>
          </a:xfrm>
          <a:prstGeom prst="rect">
            <a:avLst/>
          </a:prstGeom>
          <a:solidFill>
            <a:srgbClr val="FFC000"/>
          </a:solidFill>
        </p:spPr>
      </p:pic>
      <p:sp>
        <p:nvSpPr>
          <p:cNvPr id="5" name="Elipse 4"/>
          <p:cNvSpPr/>
          <p:nvPr/>
        </p:nvSpPr>
        <p:spPr>
          <a:xfrm>
            <a:off x="5606716" y="3901240"/>
            <a:ext cx="1082843" cy="324853"/>
          </a:xfrm>
          <a:prstGeom prst="ellipse">
            <a:avLst/>
          </a:prstGeom>
          <a:solidFill>
            <a:srgbClr val="FF0000">
              <a:alpha val="27843"/>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cxnSp>
        <p:nvCxnSpPr>
          <p:cNvPr id="8" name="Conector recto de flecha 7"/>
          <p:cNvCxnSpPr>
            <a:endCxn id="5" idx="6"/>
          </p:cNvCxnSpPr>
          <p:nvPr/>
        </p:nvCxnSpPr>
        <p:spPr>
          <a:xfrm flipH="1" flipV="1">
            <a:off x="6689558" y="4063667"/>
            <a:ext cx="481265" cy="9023"/>
          </a:xfrm>
          <a:prstGeom prst="straightConnector1">
            <a:avLst/>
          </a:prstGeom>
          <a:ln w="1968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p:cNvPicPr>
            <a:picLocks noChangeAspect="1"/>
          </p:cNvPicPr>
          <p:nvPr/>
        </p:nvPicPr>
        <p:blipFill>
          <a:blip r:embed="rId3"/>
          <a:stretch>
            <a:fillRect/>
          </a:stretch>
        </p:blipFill>
        <p:spPr>
          <a:xfrm>
            <a:off x="7097466" y="3805204"/>
            <a:ext cx="1993565" cy="534971"/>
          </a:xfrm>
          <a:prstGeom prst="rect">
            <a:avLst/>
          </a:prstGeom>
        </p:spPr>
      </p:pic>
      <p:sp>
        <p:nvSpPr>
          <p:cNvPr id="11" name="Elipse 10"/>
          <p:cNvSpPr/>
          <p:nvPr/>
        </p:nvSpPr>
        <p:spPr>
          <a:xfrm>
            <a:off x="5675897" y="2526632"/>
            <a:ext cx="1082843" cy="324853"/>
          </a:xfrm>
          <a:prstGeom prst="ellipse">
            <a:avLst/>
          </a:prstGeom>
          <a:solidFill>
            <a:srgbClr val="FF0000">
              <a:alpha val="27843"/>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Tree>
    <p:extLst>
      <p:ext uri="{BB962C8B-B14F-4D97-AF65-F5344CB8AC3E}">
        <p14:creationId xmlns:p14="http://schemas.microsoft.com/office/powerpoint/2010/main" val="22927628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p:cNvPicPr>
            <a:picLocks noChangeAspect="1"/>
          </p:cNvPicPr>
          <p:nvPr/>
        </p:nvPicPr>
        <p:blipFill rotWithShape="1">
          <a:blip r:embed="rId2"/>
          <a:srcRect l="8841" t="11872" r="10000" b="7660"/>
          <a:stretch/>
        </p:blipFill>
        <p:spPr>
          <a:xfrm>
            <a:off x="1" y="1013661"/>
            <a:ext cx="7315199" cy="4824664"/>
          </a:xfrm>
          <a:prstGeom prst="rect">
            <a:avLst/>
          </a:prstGeom>
        </p:spPr>
      </p:pic>
      <p:sp>
        <p:nvSpPr>
          <p:cNvPr id="28" name="CuadroTexto 27"/>
          <p:cNvSpPr txBox="1"/>
          <p:nvPr/>
        </p:nvSpPr>
        <p:spPr>
          <a:xfrm>
            <a:off x="6857677" y="2124764"/>
            <a:ext cx="2067170" cy="323165"/>
          </a:xfrm>
          <a:prstGeom prst="rect">
            <a:avLst/>
          </a:prstGeom>
          <a:solidFill>
            <a:srgbClr val="FF0000">
              <a:alpha val="38039"/>
            </a:srgbClr>
          </a:solidFill>
          <a:ln>
            <a:solidFill>
              <a:srgbClr val="C00000"/>
            </a:solidFill>
          </a:ln>
        </p:spPr>
        <p:txBody>
          <a:bodyPr wrap="square" rtlCol="0">
            <a:spAutoFit/>
          </a:bodyPr>
          <a:lstStyle/>
          <a:p>
            <a:r>
              <a:rPr lang="es-MX" sz="1500" b="1" dirty="0"/>
              <a:t>Resultados por revista</a:t>
            </a:r>
          </a:p>
        </p:txBody>
      </p:sp>
      <p:sp>
        <p:nvSpPr>
          <p:cNvPr id="29" name="CuadroTexto 28"/>
          <p:cNvSpPr txBox="1"/>
          <p:nvPr/>
        </p:nvSpPr>
        <p:spPr>
          <a:xfrm>
            <a:off x="7396837" y="2677339"/>
            <a:ext cx="1528010" cy="1015663"/>
          </a:xfrm>
          <a:prstGeom prst="rect">
            <a:avLst/>
          </a:prstGeom>
          <a:solidFill>
            <a:srgbClr val="FF0000">
              <a:alpha val="38039"/>
            </a:srgbClr>
          </a:solidFill>
          <a:ln>
            <a:solidFill>
              <a:srgbClr val="C00000"/>
            </a:solidFill>
          </a:ln>
        </p:spPr>
        <p:txBody>
          <a:bodyPr wrap="square" rtlCol="0">
            <a:spAutoFit/>
          </a:bodyPr>
          <a:lstStyle/>
          <a:p>
            <a:r>
              <a:rPr lang="es-MX" sz="1500" b="1" dirty="0"/>
              <a:t>ordenado por no. de veces consultado (descargado)</a:t>
            </a:r>
          </a:p>
        </p:txBody>
      </p:sp>
      <p:sp>
        <p:nvSpPr>
          <p:cNvPr id="32" name="Elipse 31"/>
          <p:cNvSpPr/>
          <p:nvPr/>
        </p:nvSpPr>
        <p:spPr>
          <a:xfrm>
            <a:off x="6673235" y="3345766"/>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33" name="Elipse 32"/>
          <p:cNvSpPr/>
          <p:nvPr/>
        </p:nvSpPr>
        <p:spPr>
          <a:xfrm>
            <a:off x="6572808" y="4100518"/>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34" name="Elipse 33"/>
          <p:cNvSpPr/>
          <p:nvPr/>
        </p:nvSpPr>
        <p:spPr>
          <a:xfrm>
            <a:off x="6572808" y="5199856"/>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cxnSp>
        <p:nvCxnSpPr>
          <p:cNvPr id="35" name="Conector recto de flecha 34"/>
          <p:cNvCxnSpPr/>
          <p:nvPr/>
        </p:nvCxnSpPr>
        <p:spPr>
          <a:xfrm flipH="1">
            <a:off x="6931123" y="2819116"/>
            <a:ext cx="465713" cy="648880"/>
          </a:xfrm>
          <a:prstGeom prst="straightConnector1">
            <a:avLst/>
          </a:prstGeom>
          <a:ln w="38100">
            <a:solidFill>
              <a:srgbClr val="C00000"/>
            </a:solidFill>
            <a:tailEnd type="triangle"/>
          </a:ln>
          <a:effectLst>
            <a:outerShdw blurRad="50800" dist="1016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a:endCxn id="33" idx="7"/>
          </p:cNvCxnSpPr>
          <p:nvPr/>
        </p:nvCxnSpPr>
        <p:spPr>
          <a:xfrm flipH="1">
            <a:off x="6815262" y="2859525"/>
            <a:ext cx="581575" cy="1278974"/>
          </a:xfrm>
          <a:prstGeom prst="straightConnector1">
            <a:avLst/>
          </a:prstGeom>
          <a:ln w="38100">
            <a:solidFill>
              <a:srgbClr val="C00000"/>
            </a:solidFill>
            <a:tailEnd type="triangle"/>
          </a:ln>
          <a:effectLst>
            <a:outerShdw blurRad="50800" dist="1016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endCxn id="34" idx="7"/>
          </p:cNvCxnSpPr>
          <p:nvPr/>
        </p:nvCxnSpPr>
        <p:spPr>
          <a:xfrm flipH="1">
            <a:off x="6815262" y="2826557"/>
            <a:ext cx="591175" cy="2411279"/>
          </a:xfrm>
          <a:prstGeom prst="straightConnector1">
            <a:avLst/>
          </a:prstGeom>
          <a:ln w="38100">
            <a:solidFill>
              <a:srgbClr val="C00000"/>
            </a:solidFill>
            <a:tailEnd type="triangle"/>
          </a:ln>
          <a:effectLst>
            <a:outerShdw blurRad="50800" dist="1016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5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53" presetClass="entr" presetSubtype="16"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53" presetClass="entr" presetSubtype="16"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7481" t="4900" r="9438" b="75145"/>
          <a:stretch/>
        </p:blipFill>
        <p:spPr>
          <a:xfrm>
            <a:off x="395536" y="188641"/>
            <a:ext cx="3312368" cy="792088"/>
          </a:xfrm>
          <a:prstGeom prst="rect">
            <a:avLst/>
          </a:prstGeom>
        </p:spPr>
      </p:pic>
      <p:pic>
        <p:nvPicPr>
          <p:cNvPr id="5" name="Imagen 4"/>
          <p:cNvPicPr>
            <a:picLocks noChangeAspect="1"/>
          </p:cNvPicPr>
          <p:nvPr/>
        </p:nvPicPr>
        <p:blipFill rotWithShape="1">
          <a:blip r:embed="rId3"/>
          <a:srcRect l="41337" t="36000" r="7476" b="36700"/>
          <a:stretch/>
        </p:blipFill>
        <p:spPr>
          <a:xfrm>
            <a:off x="365515" y="1119055"/>
            <a:ext cx="5493127" cy="1647938"/>
          </a:xfrm>
          <a:prstGeom prst="rect">
            <a:avLst/>
          </a:prstGeom>
        </p:spPr>
      </p:pic>
      <p:pic>
        <p:nvPicPr>
          <p:cNvPr id="6" name="Imagen 5"/>
          <p:cNvPicPr>
            <a:picLocks noChangeAspect="1"/>
          </p:cNvPicPr>
          <p:nvPr/>
        </p:nvPicPr>
        <p:blipFill rotWithShape="1">
          <a:blip r:embed="rId4"/>
          <a:srcRect l="1963" t="38800" r="50394" b="38801"/>
          <a:stretch/>
        </p:blipFill>
        <p:spPr>
          <a:xfrm>
            <a:off x="-9146" y="3358043"/>
            <a:ext cx="4352511" cy="1151077"/>
          </a:xfrm>
          <a:prstGeom prst="rect">
            <a:avLst/>
          </a:prstGeom>
        </p:spPr>
      </p:pic>
      <p:pic>
        <p:nvPicPr>
          <p:cNvPr id="7" name="Imagen 6"/>
          <p:cNvPicPr>
            <a:picLocks noChangeAspect="1"/>
          </p:cNvPicPr>
          <p:nvPr/>
        </p:nvPicPr>
        <p:blipFill rotWithShape="1">
          <a:blip r:embed="rId5"/>
          <a:srcRect l="2473" t="44098" r="82282" b="44702"/>
          <a:stretch/>
        </p:blipFill>
        <p:spPr>
          <a:xfrm>
            <a:off x="37367" y="4320338"/>
            <a:ext cx="1393941" cy="600033"/>
          </a:xfrm>
          <a:prstGeom prst="rect">
            <a:avLst/>
          </a:prstGeom>
        </p:spPr>
      </p:pic>
      <p:pic>
        <p:nvPicPr>
          <p:cNvPr id="8" name="Imagen 7"/>
          <p:cNvPicPr>
            <a:picLocks noChangeAspect="1"/>
          </p:cNvPicPr>
          <p:nvPr/>
        </p:nvPicPr>
        <p:blipFill rotWithShape="1">
          <a:blip r:embed="rId6"/>
          <a:srcRect l="2751" t="44400" r="83075" b="45100"/>
          <a:stretch/>
        </p:blipFill>
        <p:spPr>
          <a:xfrm>
            <a:off x="57660" y="4995191"/>
            <a:ext cx="1310191" cy="593898"/>
          </a:xfrm>
          <a:prstGeom prst="rect">
            <a:avLst/>
          </a:prstGeom>
        </p:spPr>
      </p:pic>
      <p:pic>
        <p:nvPicPr>
          <p:cNvPr id="9" name="Imagen 8"/>
          <p:cNvPicPr>
            <a:picLocks noChangeAspect="1"/>
          </p:cNvPicPr>
          <p:nvPr/>
        </p:nvPicPr>
        <p:blipFill rotWithShape="1">
          <a:blip r:embed="rId7"/>
          <a:srcRect l="2751" t="44400" r="83074" b="45100"/>
          <a:stretch/>
        </p:blipFill>
        <p:spPr>
          <a:xfrm>
            <a:off x="57660" y="5694891"/>
            <a:ext cx="1324974" cy="581633"/>
          </a:xfrm>
          <a:prstGeom prst="rect">
            <a:avLst/>
          </a:prstGeom>
        </p:spPr>
      </p:pic>
      <p:grpSp>
        <p:nvGrpSpPr>
          <p:cNvPr id="42" name="Grupo 41"/>
          <p:cNvGrpSpPr/>
          <p:nvPr/>
        </p:nvGrpSpPr>
        <p:grpSpPr>
          <a:xfrm>
            <a:off x="5745920" y="1564655"/>
            <a:ext cx="2354387" cy="321259"/>
            <a:chOff x="5745920" y="1564655"/>
            <a:chExt cx="2354387" cy="321259"/>
          </a:xfrm>
        </p:grpSpPr>
        <p:sp>
          <p:nvSpPr>
            <p:cNvPr id="11" name="Pentágono 10"/>
            <p:cNvSpPr/>
            <p:nvPr/>
          </p:nvSpPr>
          <p:spPr>
            <a:xfrm flipH="1">
              <a:off x="5745920" y="1617829"/>
              <a:ext cx="1728192" cy="230939"/>
            </a:xfrm>
            <a:prstGeom prst="homePlate">
              <a:avLst>
                <a:gd name="adj" fmla="val 29316"/>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2" name="Imagen 11"/>
            <p:cNvPicPr>
              <a:picLocks noChangeAspect="1"/>
            </p:cNvPicPr>
            <p:nvPr/>
          </p:nvPicPr>
          <p:blipFill>
            <a:blip r:embed="rId8"/>
            <a:stretch>
              <a:fillRect/>
            </a:stretch>
          </p:blipFill>
          <p:spPr>
            <a:xfrm>
              <a:off x="5822812" y="1564655"/>
              <a:ext cx="2277495" cy="321259"/>
            </a:xfrm>
            <a:prstGeom prst="rect">
              <a:avLst/>
            </a:prstGeom>
          </p:spPr>
        </p:pic>
      </p:grpSp>
      <p:grpSp>
        <p:nvGrpSpPr>
          <p:cNvPr id="43" name="Grupo 42"/>
          <p:cNvGrpSpPr/>
          <p:nvPr/>
        </p:nvGrpSpPr>
        <p:grpSpPr>
          <a:xfrm>
            <a:off x="5740685" y="1714118"/>
            <a:ext cx="1738662" cy="276999"/>
            <a:chOff x="5740685" y="1714118"/>
            <a:chExt cx="1738662" cy="276999"/>
          </a:xfrm>
        </p:grpSpPr>
        <p:sp>
          <p:nvSpPr>
            <p:cNvPr id="13" name="Pentágono 12"/>
            <p:cNvSpPr/>
            <p:nvPr/>
          </p:nvSpPr>
          <p:spPr>
            <a:xfrm flipH="1">
              <a:off x="5740685" y="1772377"/>
              <a:ext cx="1738662" cy="206620"/>
            </a:xfrm>
            <a:prstGeom prst="homePlat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CuadroTexto 14"/>
            <p:cNvSpPr txBox="1"/>
            <p:nvPr/>
          </p:nvSpPr>
          <p:spPr>
            <a:xfrm>
              <a:off x="5839916" y="1714118"/>
              <a:ext cx="1529731" cy="276999"/>
            </a:xfrm>
            <a:prstGeom prst="rect">
              <a:avLst/>
            </a:prstGeom>
            <a:noFill/>
          </p:spPr>
          <p:txBody>
            <a:bodyPr wrap="square" rtlCol="0">
              <a:spAutoFit/>
            </a:bodyPr>
            <a:lstStyle/>
            <a:p>
              <a:r>
                <a:rPr lang="es-MX" sz="1200" dirty="0" smtClean="0"/>
                <a:t>Citas recibidas</a:t>
              </a:r>
              <a:endParaRPr lang="es-MX" sz="1200" dirty="0"/>
            </a:p>
          </p:txBody>
        </p:sp>
      </p:grpSp>
      <p:grpSp>
        <p:nvGrpSpPr>
          <p:cNvPr id="44" name="Grupo 43"/>
          <p:cNvGrpSpPr/>
          <p:nvPr/>
        </p:nvGrpSpPr>
        <p:grpSpPr>
          <a:xfrm>
            <a:off x="5740682" y="1923061"/>
            <a:ext cx="2071677" cy="276999"/>
            <a:chOff x="5740682" y="1923061"/>
            <a:chExt cx="2071677" cy="276999"/>
          </a:xfrm>
        </p:grpSpPr>
        <p:sp>
          <p:nvSpPr>
            <p:cNvPr id="16" name="Pentágono 15"/>
            <p:cNvSpPr/>
            <p:nvPr/>
          </p:nvSpPr>
          <p:spPr>
            <a:xfrm flipH="1">
              <a:off x="5740682" y="1956764"/>
              <a:ext cx="2071677" cy="230599"/>
            </a:xfrm>
            <a:prstGeom prst="homePlat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CuadroTexto 16"/>
            <p:cNvSpPr txBox="1"/>
            <p:nvPr/>
          </p:nvSpPr>
          <p:spPr>
            <a:xfrm>
              <a:off x="5839916" y="1923061"/>
              <a:ext cx="1900436" cy="276999"/>
            </a:xfrm>
            <a:prstGeom prst="rect">
              <a:avLst/>
            </a:prstGeom>
            <a:noFill/>
          </p:spPr>
          <p:txBody>
            <a:bodyPr wrap="square" rtlCol="0">
              <a:spAutoFit/>
            </a:bodyPr>
            <a:lstStyle/>
            <a:p>
              <a:r>
                <a:rPr lang="es-MX" sz="1200" dirty="0" smtClean="0"/>
                <a:t>No. de artículos que citaron</a:t>
              </a:r>
              <a:endParaRPr lang="es-MX" sz="1200" dirty="0"/>
            </a:p>
          </p:txBody>
        </p:sp>
      </p:grpSp>
      <p:grpSp>
        <p:nvGrpSpPr>
          <p:cNvPr id="45" name="Grupo 44"/>
          <p:cNvGrpSpPr/>
          <p:nvPr/>
        </p:nvGrpSpPr>
        <p:grpSpPr>
          <a:xfrm>
            <a:off x="5719568" y="2099265"/>
            <a:ext cx="2268518" cy="304082"/>
            <a:chOff x="5719568" y="2099265"/>
            <a:chExt cx="2268518" cy="304082"/>
          </a:xfrm>
        </p:grpSpPr>
        <p:sp>
          <p:nvSpPr>
            <p:cNvPr id="18" name="Pentágono 17"/>
            <p:cNvSpPr/>
            <p:nvPr/>
          </p:nvSpPr>
          <p:spPr>
            <a:xfrm flipH="1">
              <a:off x="5719568" y="2157874"/>
              <a:ext cx="2209319" cy="245473"/>
            </a:xfrm>
            <a:prstGeom prst="homePlat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CuadroTexto 18"/>
            <p:cNvSpPr txBox="1"/>
            <p:nvPr/>
          </p:nvSpPr>
          <p:spPr>
            <a:xfrm>
              <a:off x="5777631" y="2099265"/>
              <a:ext cx="2210455" cy="276999"/>
            </a:xfrm>
            <a:prstGeom prst="rect">
              <a:avLst/>
            </a:prstGeom>
            <a:noFill/>
          </p:spPr>
          <p:txBody>
            <a:bodyPr wrap="square" rtlCol="0">
              <a:spAutoFit/>
            </a:bodyPr>
            <a:lstStyle/>
            <a:p>
              <a:r>
                <a:rPr lang="es-MX" sz="1200" dirty="0" smtClean="0"/>
                <a:t>Promedio de citas por elemento</a:t>
              </a:r>
              <a:endParaRPr lang="es-MX" sz="1200" dirty="0"/>
            </a:p>
          </p:txBody>
        </p:sp>
      </p:grpSp>
      <p:grpSp>
        <p:nvGrpSpPr>
          <p:cNvPr id="46" name="Grupo 45"/>
          <p:cNvGrpSpPr/>
          <p:nvPr/>
        </p:nvGrpSpPr>
        <p:grpSpPr>
          <a:xfrm>
            <a:off x="5735450" y="2314611"/>
            <a:ext cx="1728192" cy="276999"/>
            <a:chOff x="5735450" y="2314611"/>
            <a:chExt cx="1728192" cy="276999"/>
          </a:xfrm>
        </p:grpSpPr>
        <p:sp>
          <p:nvSpPr>
            <p:cNvPr id="20" name="Pentágono 19"/>
            <p:cNvSpPr/>
            <p:nvPr/>
          </p:nvSpPr>
          <p:spPr>
            <a:xfrm flipH="1">
              <a:off x="5735450" y="2333592"/>
              <a:ext cx="1728192" cy="245473"/>
            </a:xfrm>
            <a:prstGeom prst="homePlat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p:cNvSpPr txBox="1"/>
            <p:nvPr/>
          </p:nvSpPr>
          <p:spPr>
            <a:xfrm>
              <a:off x="5822812" y="2314611"/>
              <a:ext cx="1519261" cy="276999"/>
            </a:xfrm>
            <a:prstGeom prst="rect">
              <a:avLst/>
            </a:prstGeom>
            <a:noFill/>
          </p:spPr>
          <p:txBody>
            <a:bodyPr wrap="square" rtlCol="0">
              <a:spAutoFit/>
            </a:bodyPr>
            <a:lstStyle/>
            <a:p>
              <a:r>
                <a:rPr lang="es-MX" sz="1200" dirty="0" smtClean="0"/>
                <a:t>Índice h</a:t>
              </a:r>
              <a:endParaRPr lang="es-MX" sz="1200" dirty="0"/>
            </a:p>
          </p:txBody>
        </p:sp>
      </p:grpSp>
      <p:cxnSp>
        <p:nvCxnSpPr>
          <p:cNvPr id="28" name="Conector recto 27"/>
          <p:cNvCxnSpPr/>
          <p:nvPr/>
        </p:nvCxnSpPr>
        <p:spPr>
          <a:xfrm flipV="1">
            <a:off x="7884368" y="1320231"/>
            <a:ext cx="20741" cy="92419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CuadroTexto 32"/>
          <p:cNvSpPr txBox="1"/>
          <p:nvPr/>
        </p:nvSpPr>
        <p:spPr>
          <a:xfrm>
            <a:off x="6084168" y="936453"/>
            <a:ext cx="2204759" cy="461665"/>
          </a:xfrm>
          <a:prstGeom prst="rect">
            <a:avLst/>
          </a:prstGeom>
          <a:solidFill>
            <a:schemeClr val="bg1"/>
          </a:solidFill>
        </p:spPr>
        <p:txBody>
          <a:bodyPr wrap="square" rtlCol="0">
            <a:spAutoFit/>
          </a:bodyPr>
          <a:lstStyle/>
          <a:p>
            <a:r>
              <a:rPr lang="es-MX" sz="1200" dirty="0" smtClean="0"/>
              <a:t>Total de veces citado:      9,237</a:t>
            </a:r>
          </a:p>
          <a:p>
            <a:r>
              <a:rPr lang="es-MX" sz="1200" dirty="0" smtClean="0"/>
              <a:t>Resultados encontrados: 1,585                                           </a:t>
            </a:r>
            <a:endParaRPr lang="es-MX" sz="1200" dirty="0"/>
          </a:p>
        </p:txBody>
      </p:sp>
      <p:sp>
        <p:nvSpPr>
          <p:cNvPr id="34" name="CuadroTexto 33"/>
          <p:cNvSpPr txBox="1"/>
          <p:nvPr/>
        </p:nvSpPr>
        <p:spPr>
          <a:xfrm>
            <a:off x="8288927" y="1028785"/>
            <a:ext cx="569504" cy="276999"/>
          </a:xfrm>
          <a:prstGeom prst="rect">
            <a:avLst/>
          </a:prstGeom>
          <a:solidFill>
            <a:schemeClr val="bg1"/>
          </a:solidFill>
        </p:spPr>
        <p:txBody>
          <a:bodyPr wrap="square" rtlCol="0">
            <a:spAutoFit/>
          </a:bodyPr>
          <a:lstStyle/>
          <a:p>
            <a:r>
              <a:rPr lang="es-MX" sz="1200" dirty="0" smtClean="0"/>
              <a:t>= </a:t>
            </a:r>
            <a:r>
              <a:rPr lang="es-MX" sz="1200" b="1" dirty="0" smtClean="0"/>
              <a:t>5.83</a:t>
            </a:r>
            <a:endParaRPr lang="es-MX" sz="1200" b="1" dirty="0"/>
          </a:p>
        </p:txBody>
      </p:sp>
      <p:cxnSp>
        <p:nvCxnSpPr>
          <p:cNvPr id="36" name="Conector recto 35"/>
          <p:cNvCxnSpPr>
            <a:endCxn id="33" idx="3"/>
          </p:cNvCxnSpPr>
          <p:nvPr/>
        </p:nvCxnSpPr>
        <p:spPr>
          <a:xfrm flipV="1">
            <a:off x="7568847" y="1167286"/>
            <a:ext cx="720080" cy="67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Elipse 39"/>
          <p:cNvSpPr/>
          <p:nvPr/>
        </p:nvSpPr>
        <p:spPr>
          <a:xfrm>
            <a:off x="5484324" y="2181950"/>
            <a:ext cx="231021" cy="225927"/>
          </a:xfrm>
          <a:prstGeom prst="ellipse">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Elipse 40"/>
          <p:cNvSpPr/>
          <p:nvPr/>
        </p:nvSpPr>
        <p:spPr>
          <a:xfrm>
            <a:off x="5506121" y="1597648"/>
            <a:ext cx="231021" cy="225927"/>
          </a:xfrm>
          <a:prstGeom prst="ellipse">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7" name="Imagen 46"/>
          <p:cNvPicPr>
            <a:picLocks noChangeAspect="1"/>
          </p:cNvPicPr>
          <p:nvPr/>
        </p:nvPicPr>
        <p:blipFill rotWithShape="1">
          <a:blip r:embed="rId9"/>
          <a:srcRect l="19683" t="10800" r="20862" b="8701"/>
          <a:stretch/>
        </p:blipFill>
        <p:spPr>
          <a:xfrm>
            <a:off x="4644009" y="2635287"/>
            <a:ext cx="4392488" cy="4222713"/>
          </a:xfrm>
          <a:prstGeom prst="rect">
            <a:avLst/>
          </a:prstGeom>
        </p:spPr>
      </p:pic>
      <p:sp>
        <p:nvSpPr>
          <p:cNvPr id="48" name="Elipse 47"/>
          <p:cNvSpPr/>
          <p:nvPr/>
        </p:nvSpPr>
        <p:spPr>
          <a:xfrm>
            <a:off x="4701588" y="6202434"/>
            <a:ext cx="231021" cy="225927"/>
          </a:xfrm>
          <a:prstGeom prst="ellipse">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Elipse 48"/>
          <p:cNvSpPr/>
          <p:nvPr/>
        </p:nvSpPr>
        <p:spPr>
          <a:xfrm>
            <a:off x="5481577" y="2305499"/>
            <a:ext cx="231021" cy="225927"/>
          </a:xfrm>
          <a:prstGeom prst="ellipse">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1" name="Conector recto 50"/>
          <p:cNvCxnSpPr/>
          <p:nvPr/>
        </p:nvCxnSpPr>
        <p:spPr>
          <a:xfrm flipV="1">
            <a:off x="4711337" y="6618514"/>
            <a:ext cx="4336869" cy="871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50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500" fill="hold"/>
                                        <p:tgtEl>
                                          <p:spTgt spid="43"/>
                                        </p:tgtEl>
                                        <p:attrNameLst>
                                          <p:attrName>ppt_w</p:attrName>
                                        </p:attrNameLst>
                                      </p:cBhvr>
                                      <p:tavLst>
                                        <p:tav tm="0">
                                          <p:val>
                                            <p:fltVal val="0"/>
                                          </p:val>
                                        </p:tav>
                                        <p:tav tm="100000">
                                          <p:val>
                                            <p:strVal val="#ppt_w"/>
                                          </p:val>
                                        </p:tav>
                                      </p:tavLst>
                                    </p:anim>
                                    <p:anim calcmode="lin" valueType="num">
                                      <p:cBhvr>
                                        <p:cTn id="15" dur="500" fill="hold"/>
                                        <p:tgtEl>
                                          <p:spTgt spid="43"/>
                                        </p:tgtEl>
                                        <p:attrNameLst>
                                          <p:attrName>ppt_h</p:attrName>
                                        </p:attrNameLst>
                                      </p:cBhvr>
                                      <p:tavLst>
                                        <p:tav tm="0">
                                          <p:val>
                                            <p:fltVal val="0"/>
                                          </p:val>
                                        </p:tav>
                                        <p:tav tm="100000">
                                          <p:val>
                                            <p:strVal val="#ppt_h"/>
                                          </p:val>
                                        </p:tav>
                                      </p:tavLst>
                                    </p:anim>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fltVal val="0"/>
                                          </p:val>
                                        </p:tav>
                                        <p:tav tm="100000">
                                          <p:val>
                                            <p:strVal val="#ppt_h"/>
                                          </p:val>
                                        </p:tav>
                                      </p:tavLst>
                                    </p:anim>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p:cTn id="28" dur="500" fill="hold"/>
                                        <p:tgtEl>
                                          <p:spTgt spid="45"/>
                                        </p:tgtEl>
                                        <p:attrNameLst>
                                          <p:attrName>ppt_w</p:attrName>
                                        </p:attrNameLst>
                                      </p:cBhvr>
                                      <p:tavLst>
                                        <p:tav tm="0">
                                          <p:val>
                                            <p:fltVal val="0"/>
                                          </p:val>
                                        </p:tav>
                                        <p:tav tm="100000">
                                          <p:val>
                                            <p:strVal val="#ppt_w"/>
                                          </p:val>
                                        </p:tav>
                                      </p:tavLst>
                                    </p:anim>
                                    <p:anim calcmode="lin" valueType="num">
                                      <p:cBhvr>
                                        <p:cTn id="29" dur="500" fill="hold"/>
                                        <p:tgtEl>
                                          <p:spTgt spid="45"/>
                                        </p:tgtEl>
                                        <p:attrNameLst>
                                          <p:attrName>ppt_h</p:attrName>
                                        </p:attrNameLst>
                                      </p:cBhvr>
                                      <p:tavLst>
                                        <p:tav tm="0">
                                          <p:val>
                                            <p:fltVal val="0"/>
                                          </p:val>
                                        </p:tav>
                                        <p:tav tm="100000">
                                          <p:val>
                                            <p:strVal val="#ppt_h"/>
                                          </p:val>
                                        </p:tav>
                                      </p:tavLst>
                                    </p:anim>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p:cTn id="35" dur="500" fill="hold"/>
                                        <p:tgtEl>
                                          <p:spTgt spid="40"/>
                                        </p:tgtEl>
                                        <p:attrNameLst>
                                          <p:attrName>ppt_w</p:attrName>
                                        </p:attrNameLst>
                                      </p:cBhvr>
                                      <p:tavLst>
                                        <p:tav tm="0">
                                          <p:val>
                                            <p:fltVal val="0"/>
                                          </p:val>
                                        </p:tav>
                                        <p:tav tm="100000">
                                          <p:val>
                                            <p:strVal val="#ppt_w"/>
                                          </p:val>
                                        </p:tav>
                                      </p:tavLst>
                                    </p:anim>
                                    <p:anim calcmode="lin" valueType="num">
                                      <p:cBhvr>
                                        <p:cTn id="36" dur="500" fill="hold"/>
                                        <p:tgtEl>
                                          <p:spTgt spid="40"/>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strVal val="#ppt_h"/>
                                          </p:val>
                                        </p:tav>
                                        <p:tav tm="100000">
                                          <p:val>
                                            <p:strVal val="#ppt_h"/>
                                          </p:val>
                                        </p:tav>
                                      </p:tavLst>
                                    </p:anim>
                                  </p:childTnLst>
                                </p:cTn>
                              </p:par>
                              <p:par>
                                <p:cTn id="41" presetID="17" presetClass="entr" presetSubtype="1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strVal val="#ppt_h"/>
                                          </p:val>
                                        </p:tav>
                                        <p:tav tm="100000">
                                          <p:val>
                                            <p:strVal val="#ppt_h"/>
                                          </p:val>
                                        </p:tav>
                                      </p:tavLst>
                                    </p:anim>
                                  </p:childTnLst>
                                </p:cTn>
                              </p:par>
                              <p:par>
                                <p:cTn id="45" presetID="17" presetClass="entr" presetSubtype="1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10" fill="hold" nodeType="click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p:cTn id="53" dur="500" fill="hold"/>
                                        <p:tgtEl>
                                          <p:spTgt spid="36"/>
                                        </p:tgtEl>
                                        <p:attrNameLst>
                                          <p:attrName>ppt_w</p:attrName>
                                        </p:attrNameLst>
                                      </p:cBhvr>
                                      <p:tavLst>
                                        <p:tav tm="0">
                                          <p:val>
                                            <p:fltVal val="0"/>
                                          </p:val>
                                        </p:tav>
                                        <p:tav tm="100000">
                                          <p:val>
                                            <p:strVal val="#ppt_w"/>
                                          </p:val>
                                        </p:tav>
                                      </p:tavLst>
                                    </p:anim>
                                    <p:anim calcmode="lin" valueType="num">
                                      <p:cBhvr>
                                        <p:cTn id="54" dur="500" fill="hold"/>
                                        <p:tgtEl>
                                          <p:spTgt spid="36"/>
                                        </p:tgtEl>
                                        <p:attrNameLst>
                                          <p:attrName>ppt_h</p:attrName>
                                        </p:attrNameLst>
                                      </p:cBhvr>
                                      <p:tavLst>
                                        <p:tav tm="0">
                                          <p:val>
                                            <p:strVal val="#ppt_h"/>
                                          </p:val>
                                        </p:tav>
                                        <p:tav tm="100000">
                                          <p:val>
                                            <p:strVal val="#ppt_h"/>
                                          </p:val>
                                        </p:tav>
                                      </p:tavLst>
                                    </p:anim>
                                  </p:childTnLst>
                                </p:cTn>
                              </p:par>
                              <p:par>
                                <p:cTn id="55" presetID="17" presetClass="entr" presetSubtype="1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ppt_w</p:attrName>
                                        </p:attrNameLst>
                                      </p:cBhvr>
                                      <p:tavLst>
                                        <p:tav tm="0">
                                          <p:val>
                                            <p:fltVal val="0"/>
                                          </p:val>
                                        </p:tav>
                                        <p:tav tm="100000">
                                          <p:val>
                                            <p:strVal val="#ppt_w"/>
                                          </p:val>
                                        </p:tav>
                                      </p:tavLst>
                                    </p:anim>
                                    <p:anim calcmode="lin" valueType="num">
                                      <p:cBhvr>
                                        <p:cTn id="58" dur="5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p:cTn id="63" dur="500" fill="hold"/>
                                        <p:tgtEl>
                                          <p:spTgt spid="46"/>
                                        </p:tgtEl>
                                        <p:attrNameLst>
                                          <p:attrName>ppt_w</p:attrName>
                                        </p:attrNameLst>
                                      </p:cBhvr>
                                      <p:tavLst>
                                        <p:tav tm="0">
                                          <p:val>
                                            <p:fltVal val="0"/>
                                          </p:val>
                                        </p:tav>
                                        <p:tav tm="100000">
                                          <p:val>
                                            <p:strVal val="#ppt_w"/>
                                          </p:val>
                                        </p:tav>
                                      </p:tavLst>
                                    </p:anim>
                                    <p:anim calcmode="lin" valueType="num">
                                      <p:cBhvr>
                                        <p:cTn id="64" dur="500" fill="hold"/>
                                        <p:tgtEl>
                                          <p:spTgt spid="46"/>
                                        </p:tgtEl>
                                        <p:attrNameLst>
                                          <p:attrName>ppt_h</p:attrName>
                                        </p:attrNameLst>
                                      </p:cBhvr>
                                      <p:tavLst>
                                        <p:tav tm="0">
                                          <p:val>
                                            <p:fltVal val="0"/>
                                          </p:val>
                                        </p:tav>
                                        <p:tav tm="100000">
                                          <p:val>
                                            <p:strVal val="#ppt_h"/>
                                          </p:val>
                                        </p:tav>
                                      </p:tavLst>
                                    </p:anim>
                                    <p:animEffect transition="in" filter="fade">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1000"/>
                                        <p:tgtEl>
                                          <p:spTgt spid="47"/>
                                        </p:tgtEl>
                                      </p:cBhvr>
                                    </p:animEffect>
                                    <p:anim calcmode="lin" valueType="num">
                                      <p:cBhvr>
                                        <p:cTn id="71" dur="1000" fill="hold"/>
                                        <p:tgtEl>
                                          <p:spTgt spid="47"/>
                                        </p:tgtEl>
                                        <p:attrNameLst>
                                          <p:attrName>ppt_x</p:attrName>
                                        </p:attrNameLst>
                                      </p:cBhvr>
                                      <p:tavLst>
                                        <p:tav tm="0">
                                          <p:val>
                                            <p:strVal val="#ppt_x"/>
                                          </p:val>
                                        </p:tav>
                                        <p:tav tm="100000">
                                          <p:val>
                                            <p:strVal val="#ppt_x"/>
                                          </p:val>
                                        </p:tav>
                                      </p:tavLst>
                                    </p:anim>
                                    <p:anim calcmode="lin" valueType="num">
                                      <p:cBhvr>
                                        <p:cTn id="7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p:cTn id="77" dur="500" fill="hold"/>
                                        <p:tgtEl>
                                          <p:spTgt spid="51"/>
                                        </p:tgtEl>
                                        <p:attrNameLst>
                                          <p:attrName>ppt_w</p:attrName>
                                        </p:attrNameLst>
                                      </p:cBhvr>
                                      <p:tavLst>
                                        <p:tav tm="0">
                                          <p:val>
                                            <p:fltVal val="0"/>
                                          </p:val>
                                        </p:tav>
                                        <p:tav tm="100000">
                                          <p:val>
                                            <p:strVal val="#ppt_w"/>
                                          </p:val>
                                        </p:tav>
                                      </p:tavLst>
                                    </p:anim>
                                    <p:anim calcmode="lin" valueType="num">
                                      <p:cBhvr>
                                        <p:cTn id="78" dur="500" fill="hold"/>
                                        <p:tgtEl>
                                          <p:spTgt spid="51"/>
                                        </p:tgtEl>
                                        <p:attrNameLst>
                                          <p:attrName>ppt_h</p:attrName>
                                        </p:attrNameLst>
                                      </p:cBhvr>
                                      <p:tavLst>
                                        <p:tav tm="0">
                                          <p:val>
                                            <p:fltVal val="0"/>
                                          </p:val>
                                        </p:tav>
                                        <p:tav tm="100000">
                                          <p:val>
                                            <p:strVal val="#ppt_h"/>
                                          </p:val>
                                        </p:tav>
                                      </p:tavLst>
                                    </p:anim>
                                    <p:animEffect transition="in" filter="fade">
                                      <p:cBhvr>
                                        <p:cTn id="79" dur="500"/>
                                        <p:tgtEl>
                                          <p:spTgt spid="51"/>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p:cTn id="82" dur="500" fill="hold"/>
                                        <p:tgtEl>
                                          <p:spTgt spid="48"/>
                                        </p:tgtEl>
                                        <p:attrNameLst>
                                          <p:attrName>ppt_w</p:attrName>
                                        </p:attrNameLst>
                                      </p:cBhvr>
                                      <p:tavLst>
                                        <p:tav tm="0">
                                          <p:val>
                                            <p:fltVal val="0"/>
                                          </p:val>
                                        </p:tav>
                                        <p:tav tm="100000">
                                          <p:val>
                                            <p:strVal val="#ppt_w"/>
                                          </p:val>
                                        </p:tav>
                                      </p:tavLst>
                                    </p:anim>
                                    <p:anim calcmode="lin" valueType="num">
                                      <p:cBhvr>
                                        <p:cTn id="83" dur="500" fill="hold"/>
                                        <p:tgtEl>
                                          <p:spTgt spid="48"/>
                                        </p:tgtEl>
                                        <p:attrNameLst>
                                          <p:attrName>ppt_h</p:attrName>
                                        </p:attrNameLst>
                                      </p:cBhvr>
                                      <p:tavLst>
                                        <p:tav tm="0">
                                          <p:val>
                                            <p:fltVal val="0"/>
                                          </p:val>
                                        </p:tav>
                                        <p:tav tm="100000">
                                          <p:val>
                                            <p:strVal val="#ppt_h"/>
                                          </p:val>
                                        </p:tav>
                                      </p:tavLst>
                                    </p:anim>
                                    <p:animEffect transition="in" filter="fade">
                                      <p:cBhvr>
                                        <p:cTn id="84" dur="500"/>
                                        <p:tgtEl>
                                          <p:spTgt spid="48"/>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p:cTn id="87" dur="500" fill="hold"/>
                                        <p:tgtEl>
                                          <p:spTgt spid="49"/>
                                        </p:tgtEl>
                                        <p:attrNameLst>
                                          <p:attrName>ppt_w</p:attrName>
                                        </p:attrNameLst>
                                      </p:cBhvr>
                                      <p:tavLst>
                                        <p:tav tm="0">
                                          <p:val>
                                            <p:fltVal val="0"/>
                                          </p:val>
                                        </p:tav>
                                        <p:tav tm="100000">
                                          <p:val>
                                            <p:strVal val="#ppt_w"/>
                                          </p:val>
                                        </p:tav>
                                      </p:tavLst>
                                    </p:anim>
                                    <p:anim calcmode="lin" valueType="num">
                                      <p:cBhvr>
                                        <p:cTn id="88" dur="500" fill="hold"/>
                                        <p:tgtEl>
                                          <p:spTgt spid="49"/>
                                        </p:tgtEl>
                                        <p:attrNameLst>
                                          <p:attrName>ppt_h</p:attrName>
                                        </p:attrNameLst>
                                      </p:cBhvr>
                                      <p:tavLst>
                                        <p:tav tm="0">
                                          <p:val>
                                            <p:fltVal val="0"/>
                                          </p:val>
                                        </p:tav>
                                        <p:tav tm="100000">
                                          <p:val>
                                            <p:strVal val="#ppt_h"/>
                                          </p:val>
                                        </p:tav>
                                      </p:tavLst>
                                    </p:anim>
                                    <p:animEffect transition="in" filter="fade">
                                      <p:cBhvr>
                                        <p:cTn id="89" dur="500"/>
                                        <p:tgtEl>
                                          <p:spTgt spid="49"/>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6"/>
                                        </p:tgtEl>
                                        <p:attrNameLst>
                                          <p:attrName>style.visibility</p:attrName>
                                        </p:attrNameLst>
                                      </p:cBhvr>
                                      <p:to>
                                        <p:strVal val="visible"/>
                                      </p:to>
                                    </p:set>
                                    <p:anim calcmode="lin" valueType="num">
                                      <p:cBhvr>
                                        <p:cTn id="94" dur="500" fill="hold"/>
                                        <p:tgtEl>
                                          <p:spTgt spid="6"/>
                                        </p:tgtEl>
                                        <p:attrNameLst>
                                          <p:attrName>ppt_w</p:attrName>
                                        </p:attrNameLst>
                                      </p:cBhvr>
                                      <p:tavLst>
                                        <p:tav tm="0">
                                          <p:val>
                                            <p:fltVal val="0"/>
                                          </p:val>
                                        </p:tav>
                                        <p:tav tm="100000">
                                          <p:val>
                                            <p:strVal val="#ppt_w"/>
                                          </p:val>
                                        </p:tav>
                                      </p:tavLst>
                                    </p:anim>
                                    <p:anim calcmode="lin" valueType="num">
                                      <p:cBhvr>
                                        <p:cTn id="95" dur="500" fill="hold"/>
                                        <p:tgtEl>
                                          <p:spTgt spid="6"/>
                                        </p:tgtEl>
                                        <p:attrNameLst>
                                          <p:attrName>ppt_h</p:attrName>
                                        </p:attrNameLst>
                                      </p:cBhvr>
                                      <p:tavLst>
                                        <p:tav tm="0">
                                          <p:val>
                                            <p:fltVal val="0"/>
                                          </p:val>
                                        </p:tav>
                                        <p:tav tm="100000">
                                          <p:val>
                                            <p:strVal val="#ppt_h"/>
                                          </p:val>
                                        </p:tav>
                                      </p:tavLst>
                                    </p:anim>
                                    <p:animEffect transition="in" filter="fade">
                                      <p:cBhvr>
                                        <p:cTn id="96" dur="500"/>
                                        <p:tgtEl>
                                          <p:spTgt spid="6"/>
                                        </p:tgtEl>
                                      </p:cBhvr>
                                    </p:animEffect>
                                  </p:childTnLst>
                                </p:cTn>
                              </p:par>
                            </p:childTnLst>
                          </p:cTn>
                        </p:par>
                      </p:childTnLst>
                    </p:cTn>
                  </p:par>
                  <p:par>
                    <p:cTn id="97" fill="hold">
                      <p:stCondLst>
                        <p:cond delay="indefinite"/>
                      </p:stCondLst>
                      <p:childTnLst>
                        <p:par>
                          <p:cTn id="98" fill="hold">
                            <p:stCondLst>
                              <p:cond delay="0"/>
                            </p:stCondLst>
                            <p:childTnLst>
                              <p:par>
                                <p:cTn id="99" presetID="12" presetClass="entr" presetSubtype="4" fill="hold" nodeType="clickEffect">
                                  <p:stCondLst>
                                    <p:cond delay="0"/>
                                  </p:stCondLst>
                                  <p:childTnLst>
                                    <p:set>
                                      <p:cBhvr>
                                        <p:cTn id="100" dur="1" fill="hold">
                                          <p:stCondLst>
                                            <p:cond delay="0"/>
                                          </p:stCondLst>
                                        </p:cTn>
                                        <p:tgtEl>
                                          <p:spTgt spid="7"/>
                                        </p:tgtEl>
                                        <p:attrNameLst>
                                          <p:attrName>style.visibility</p:attrName>
                                        </p:attrNameLst>
                                      </p:cBhvr>
                                      <p:to>
                                        <p:strVal val="visible"/>
                                      </p:to>
                                    </p:set>
                                    <p:anim calcmode="lin" valueType="num">
                                      <p:cBhvr additive="base">
                                        <p:cTn id="101" dur="500"/>
                                        <p:tgtEl>
                                          <p:spTgt spid="7"/>
                                        </p:tgtEl>
                                        <p:attrNameLst>
                                          <p:attrName>ppt_y</p:attrName>
                                        </p:attrNameLst>
                                      </p:cBhvr>
                                      <p:tavLst>
                                        <p:tav tm="0">
                                          <p:val>
                                            <p:strVal val="#ppt_y+#ppt_h*1.125000"/>
                                          </p:val>
                                        </p:tav>
                                        <p:tav tm="100000">
                                          <p:val>
                                            <p:strVal val="#ppt_y"/>
                                          </p:val>
                                        </p:tav>
                                      </p:tavLst>
                                    </p:anim>
                                    <p:animEffect transition="in" filter="wipe(up)">
                                      <p:cBhvr>
                                        <p:cTn id="102" dur="500"/>
                                        <p:tgtEl>
                                          <p:spTgt spid="7"/>
                                        </p:tgtEl>
                                      </p:cBhvr>
                                    </p:animEffect>
                                  </p:childTnLst>
                                </p:cTn>
                              </p:par>
                              <p:par>
                                <p:cTn id="103" presetID="12" presetClass="entr" presetSubtype="4" fill="hold" nodeType="withEffect">
                                  <p:stCondLst>
                                    <p:cond delay="0"/>
                                  </p:stCondLst>
                                  <p:childTnLst>
                                    <p:set>
                                      <p:cBhvr>
                                        <p:cTn id="104" dur="1" fill="hold">
                                          <p:stCondLst>
                                            <p:cond delay="0"/>
                                          </p:stCondLst>
                                        </p:cTn>
                                        <p:tgtEl>
                                          <p:spTgt spid="8"/>
                                        </p:tgtEl>
                                        <p:attrNameLst>
                                          <p:attrName>style.visibility</p:attrName>
                                        </p:attrNameLst>
                                      </p:cBhvr>
                                      <p:to>
                                        <p:strVal val="visible"/>
                                      </p:to>
                                    </p:set>
                                    <p:anim calcmode="lin" valueType="num">
                                      <p:cBhvr additive="base">
                                        <p:cTn id="105" dur="500"/>
                                        <p:tgtEl>
                                          <p:spTgt spid="8"/>
                                        </p:tgtEl>
                                        <p:attrNameLst>
                                          <p:attrName>ppt_y</p:attrName>
                                        </p:attrNameLst>
                                      </p:cBhvr>
                                      <p:tavLst>
                                        <p:tav tm="0">
                                          <p:val>
                                            <p:strVal val="#ppt_y+#ppt_h*1.125000"/>
                                          </p:val>
                                        </p:tav>
                                        <p:tav tm="100000">
                                          <p:val>
                                            <p:strVal val="#ppt_y"/>
                                          </p:val>
                                        </p:tav>
                                      </p:tavLst>
                                    </p:anim>
                                    <p:animEffect transition="in" filter="wipe(up)">
                                      <p:cBhvr>
                                        <p:cTn id="106" dur="500"/>
                                        <p:tgtEl>
                                          <p:spTgt spid="8"/>
                                        </p:tgtEl>
                                      </p:cBhvr>
                                    </p:animEffect>
                                  </p:childTnLst>
                                </p:cTn>
                              </p:par>
                              <p:par>
                                <p:cTn id="107" presetID="12" presetClass="entr" presetSubtype="4" fill="hold" nodeType="withEffect">
                                  <p:stCondLst>
                                    <p:cond delay="0"/>
                                  </p:stCondLst>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p:tgtEl>
                                          <p:spTgt spid="9"/>
                                        </p:tgtEl>
                                        <p:attrNameLst>
                                          <p:attrName>ppt_y</p:attrName>
                                        </p:attrNameLst>
                                      </p:cBhvr>
                                      <p:tavLst>
                                        <p:tav tm="0">
                                          <p:val>
                                            <p:strVal val="#ppt_y+#ppt_h*1.125000"/>
                                          </p:val>
                                        </p:tav>
                                        <p:tav tm="100000">
                                          <p:val>
                                            <p:strVal val="#ppt_y"/>
                                          </p:val>
                                        </p:tav>
                                      </p:tavLst>
                                    </p:anim>
                                    <p:animEffect transition="in" filter="wipe(up)">
                                      <p:cBhvr>
                                        <p:cTn id="1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0" grpId="0" animBg="1"/>
      <p:bldP spid="41" grpId="0" animBg="1"/>
      <p:bldP spid="48" grpId="0" animBg="1"/>
      <p:bldP spid="4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539552" y="447675"/>
            <a:ext cx="8010525" cy="6410325"/>
          </a:xfrm>
          <a:prstGeom prst="rect">
            <a:avLst/>
          </a:prstGeom>
          <a:noFill/>
          <a:ln w="9525">
            <a:noFill/>
            <a:miter lim="800000"/>
            <a:headEnd/>
            <a:tailEnd/>
          </a:ln>
        </p:spPr>
      </p:pic>
      <p:sp>
        <p:nvSpPr>
          <p:cNvPr id="4" name="3 Rectángulo"/>
          <p:cNvSpPr/>
          <p:nvPr/>
        </p:nvSpPr>
        <p:spPr>
          <a:xfrm>
            <a:off x="1979712" y="1340768"/>
            <a:ext cx="1152128" cy="216024"/>
          </a:xfrm>
          <a:prstGeom prst="rect">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4 Rectángulo"/>
          <p:cNvSpPr/>
          <p:nvPr/>
        </p:nvSpPr>
        <p:spPr>
          <a:xfrm>
            <a:off x="2051720" y="3501008"/>
            <a:ext cx="1152128" cy="216024"/>
          </a:xfrm>
          <a:prstGeom prst="rect">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5 Rectángulo"/>
          <p:cNvSpPr/>
          <p:nvPr/>
        </p:nvSpPr>
        <p:spPr>
          <a:xfrm>
            <a:off x="1979712" y="1556792"/>
            <a:ext cx="1152128" cy="216024"/>
          </a:xfrm>
          <a:prstGeom prst="rect">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6 Rectángulo"/>
          <p:cNvSpPr/>
          <p:nvPr/>
        </p:nvSpPr>
        <p:spPr>
          <a:xfrm>
            <a:off x="1979712" y="1772816"/>
            <a:ext cx="1152128" cy="216024"/>
          </a:xfrm>
          <a:prstGeom prst="rect">
            <a:avLst/>
          </a:prstGeom>
          <a:solidFill>
            <a:schemeClr val="tx2">
              <a:lumMod val="40000"/>
              <a:lumOff val="60000"/>
              <a:alpha val="25098"/>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7 Rectángulo"/>
          <p:cNvSpPr/>
          <p:nvPr/>
        </p:nvSpPr>
        <p:spPr>
          <a:xfrm>
            <a:off x="1979712" y="2852936"/>
            <a:ext cx="1152128" cy="216024"/>
          </a:xfrm>
          <a:prstGeom prst="rect">
            <a:avLst/>
          </a:prstGeom>
          <a:solidFill>
            <a:schemeClr val="tx2">
              <a:lumMod val="40000"/>
              <a:lumOff val="60000"/>
              <a:alpha val="25098"/>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8 Rectángulo"/>
          <p:cNvSpPr/>
          <p:nvPr/>
        </p:nvSpPr>
        <p:spPr>
          <a:xfrm>
            <a:off x="1936856" y="5055079"/>
            <a:ext cx="1152128" cy="216024"/>
          </a:xfrm>
          <a:prstGeom prst="rect">
            <a:avLst/>
          </a:prstGeom>
          <a:solidFill>
            <a:schemeClr val="tx2">
              <a:lumMod val="40000"/>
              <a:lumOff val="60000"/>
              <a:alpha val="25098"/>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2418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strVal val="#ppt_w*0.70"/>
                                          </p:val>
                                        </p:tav>
                                        <p:tav tm="100000">
                                          <p:val>
                                            <p:strVal val="#ppt_w"/>
                                          </p:val>
                                        </p:tav>
                                      </p:tavLst>
                                    </p:anim>
                                    <p:anim calcmode="lin" valueType="num">
                                      <p:cBhvr>
                                        <p:cTn id="18" dur="1000" fill="hold"/>
                                        <p:tgtEl>
                                          <p:spTgt spid="5"/>
                                        </p:tgtEl>
                                        <p:attrNameLst>
                                          <p:attrName>ppt_h</p:attrName>
                                        </p:attrNameLst>
                                      </p:cBhvr>
                                      <p:tavLst>
                                        <p:tav tm="0">
                                          <p:val>
                                            <p:strVal val="#ppt_h"/>
                                          </p:val>
                                        </p:tav>
                                        <p:tav tm="100000">
                                          <p:val>
                                            <p:strVal val="#ppt_h"/>
                                          </p:val>
                                        </p:tav>
                                      </p:tavLst>
                                    </p:anim>
                                    <p:animEffect transition="in" filter="fade">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strVal val="#ppt_w*0.70"/>
                                          </p:val>
                                        </p:tav>
                                        <p:tav tm="100000">
                                          <p:val>
                                            <p:strVal val="#ppt_w"/>
                                          </p:val>
                                        </p:tav>
                                      </p:tavLst>
                                    </p:anim>
                                    <p:anim calcmode="lin" valueType="num">
                                      <p:cBhvr>
                                        <p:cTn id="25" dur="1000" fill="hold"/>
                                        <p:tgtEl>
                                          <p:spTgt spid="7"/>
                                        </p:tgtEl>
                                        <p:attrNameLst>
                                          <p:attrName>ppt_h</p:attrName>
                                        </p:attrNameLst>
                                      </p:cBhvr>
                                      <p:tavLst>
                                        <p:tav tm="0">
                                          <p:val>
                                            <p:strVal val="#ppt_h"/>
                                          </p:val>
                                        </p:tav>
                                        <p:tav tm="100000">
                                          <p:val>
                                            <p:strVal val="#ppt_h"/>
                                          </p:val>
                                        </p:tav>
                                      </p:tavLst>
                                    </p:anim>
                                    <p:animEffect transition="in" filter="fade">
                                      <p:cBhvr>
                                        <p:cTn id="26" dur="1000"/>
                                        <p:tgtEl>
                                          <p:spTgt spid="7"/>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ppt_w</p:attrName>
                                        </p:attrNameLst>
                                      </p:cBhvr>
                                      <p:tavLst>
                                        <p:tav tm="0">
                                          <p:val>
                                            <p:strVal val="#ppt_w*0.70"/>
                                          </p:val>
                                        </p:tav>
                                        <p:tav tm="100000">
                                          <p:val>
                                            <p:strVal val="#ppt_w"/>
                                          </p:val>
                                        </p:tav>
                                      </p:tavLst>
                                    </p:anim>
                                    <p:anim calcmode="lin" valueType="num">
                                      <p:cBhvr>
                                        <p:cTn id="30" dur="1000" fill="hold"/>
                                        <p:tgtEl>
                                          <p:spTgt spid="8"/>
                                        </p:tgtEl>
                                        <p:attrNameLst>
                                          <p:attrName>ppt_h</p:attrName>
                                        </p:attrNameLst>
                                      </p:cBhvr>
                                      <p:tavLst>
                                        <p:tav tm="0">
                                          <p:val>
                                            <p:strVal val="#ppt_h"/>
                                          </p:val>
                                        </p:tav>
                                        <p:tav tm="100000">
                                          <p:val>
                                            <p:strVal val="#ppt_h"/>
                                          </p:val>
                                        </p:tav>
                                      </p:tavLst>
                                    </p:anim>
                                    <p:animEffect transition="in" filter="fade">
                                      <p:cBhvr>
                                        <p:cTn id="31" dur="1000"/>
                                        <p:tgtEl>
                                          <p:spTgt spid="8"/>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1000" fill="hold"/>
                                        <p:tgtEl>
                                          <p:spTgt spid="9"/>
                                        </p:tgtEl>
                                        <p:attrNameLst>
                                          <p:attrName>ppt_w</p:attrName>
                                        </p:attrNameLst>
                                      </p:cBhvr>
                                      <p:tavLst>
                                        <p:tav tm="0">
                                          <p:val>
                                            <p:strVal val="#ppt_w*0.70"/>
                                          </p:val>
                                        </p:tav>
                                        <p:tav tm="100000">
                                          <p:val>
                                            <p:strVal val="#ppt_w"/>
                                          </p:val>
                                        </p:tav>
                                      </p:tavLst>
                                    </p:anim>
                                    <p:anim calcmode="lin" valueType="num">
                                      <p:cBhvr>
                                        <p:cTn id="35" dur="1000" fill="hold"/>
                                        <p:tgtEl>
                                          <p:spTgt spid="9"/>
                                        </p:tgtEl>
                                        <p:attrNameLst>
                                          <p:attrName>ppt_h</p:attrName>
                                        </p:attrNameLst>
                                      </p:cBhvr>
                                      <p:tavLst>
                                        <p:tav tm="0">
                                          <p:val>
                                            <p:strVal val="#ppt_h"/>
                                          </p:val>
                                        </p:tav>
                                        <p:tav tm="100000">
                                          <p:val>
                                            <p:strVal val="#ppt_h"/>
                                          </p:val>
                                        </p:tav>
                                      </p:tavLst>
                                    </p:anim>
                                    <p:animEffect transition="in" filter="fade">
                                      <p:cBhvr>
                                        <p:cTn id="3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764704"/>
            <a:ext cx="9063282" cy="5917743"/>
          </a:xfrm>
          <a:prstGeom prst="rect">
            <a:avLst/>
          </a:prstGeom>
          <a:noFill/>
          <a:ln w="9525">
            <a:noFill/>
            <a:miter lim="800000"/>
            <a:headEnd/>
            <a:tailEnd/>
          </a:ln>
        </p:spPr>
      </p:pic>
      <p:sp>
        <p:nvSpPr>
          <p:cNvPr id="4" name="3 Rectángulo"/>
          <p:cNvSpPr/>
          <p:nvPr/>
        </p:nvSpPr>
        <p:spPr>
          <a:xfrm>
            <a:off x="179512" y="116632"/>
            <a:ext cx="6264696" cy="369332"/>
          </a:xfrm>
          <a:prstGeom prst="rect">
            <a:avLst/>
          </a:prstGeom>
        </p:spPr>
        <p:txBody>
          <a:bodyPr wrap="square">
            <a:spAutoFit/>
          </a:bodyPr>
          <a:lstStyle/>
          <a:p>
            <a:r>
              <a:rPr lang="es-MX" dirty="0"/>
              <a:t>O el campo Instituciones</a:t>
            </a:r>
            <a:endParaRPr lang="es-MX" sz="1600" dirty="0"/>
          </a:p>
        </p:txBody>
      </p:sp>
      <p:sp>
        <p:nvSpPr>
          <p:cNvPr id="5" name="4 Rectángulo"/>
          <p:cNvSpPr/>
          <p:nvPr/>
        </p:nvSpPr>
        <p:spPr>
          <a:xfrm>
            <a:off x="2771800" y="1268760"/>
            <a:ext cx="1800200" cy="216024"/>
          </a:xfrm>
          <a:prstGeom prst="rect">
            <a:avLst/>
          </a:prstGeom>
          <a:solidFill>
            <a:schemeClr val="tx2">
              <a:lumMod val="40000"/>
              <a:lumOff val="60000"/>
              <a:alpha val="25098"/>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5 Rectángulo"/>
          <p:cNvSpPr/>
          <p:nvPr/>
        </p:nvSpPr>
        <p:spPr>
          <a:xfrm>
            <a:off x="4283968" y="1484784"/>
            <a:ext cx="288032" cy="152400"/>
          </a:xfrm>
          <a:prstGeom prst="rect">
            <a:avLst/>
          </a:prstGeom>
          <a:solidFill>
            <a:schemeClr val="tx2">
              <a:lumMod val="40000"/>
              <a:lumOff val="60000"/>
              <a:alpha val="25098"/>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6 Rectángulo"/>
          <p:cNvSpPr/>
          <p:nvPr/>
        </p:nvSpPr>
        <p:spPr>
          <a:xfrm>
            <a:off x="1835696" y="3284984"/>
            <a:ext cx="2736304" cy="216024"/>
          </a:xfrm>
          <a:prstGeom prst="rect">
            <a:avLst/>
          </a:prstGeom>
          <a:solidFill>
            <a:schemeClr val="tx2">
              <a:lumMod val="40000"/>
              <a:lumOff val="60000"/>
              <a:alpha val="25098"/>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7 Rectángulo"/>
          <p:cNvSpPr/>
          <p:nvPr/>
        </p:nvSpPr>
        <p:spPr>
          <a:xfrm>
            <a:off x="3707904" y="3501008"/>
            <a:ext cx="864096" cy="144016"/>
          </a:xfrm>
          <a:prstGeom prst="rect">
            <a:avLst/>
          </a:prstGeom>
          <a:solidFill>
            <a:schemeClr val="tx2">
              <a:lumMod val="40000"/>
              <a:lumOff val="60000"/>
              <a:alpha val="25098"/>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8 Rectángulo"/>
          <p:cNvSpPr/>
          <p:nvPr/>
        </p:nvSpPr>
        <p:spPr>
          <a:xfrm>
            <a:off x="3702759" y="5497417"/>
            <a:ext cx="864096" cy="144016"/>
          </a:xfrm>
          <a:prstGeom prst="rect">
            <a:avLst/>
          </a:prstGeom>
          <a:solidFill>
            <a:schemeClr val="tx2">
              <a:lumMod val="40000"/>
              <a:lumOff val="60000"/>
              <a:alpha val="25098"/>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9 Rectángulo"/>
          <p:cNvSpPr/>
          <p:nvPr/>
        </p:nvSpPr>
        <p:spPr>
          <a:xfrm>
            <a:off x="1043608" y="2348880"/>
            <a:ext cx="3528392" cy="216024"/>
          </a:xfrm>
          <a:prstGeom prst="rect">
            <a:avLst/>
          </a:prstGeom>
          <a:solidFill>
            <a:srgbClr val="FF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11 Rectángulo"/>
          <p:cNvSpPr/>
          <p:nvPr/>
        </p:nvSpPr>
        <p:spPr>
          <a:xfrm>
            <a:off x="2987824" y="4365104"/>
            <a:ext cx="1512168" cy="216024"/>
          </a:xfrm>
          <a:prstGeom prst="rect">
            <a:avLst/>
          </a:prstGeom>
          <a:solidFill>
            <a:srgbClr val="FF0000">
              <a:alpha val="2509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9125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strVal val="#ppt_w*0.70"/>
                                          </p:val>
                                        </p:tav>
                                        <p:tav tm="100000">
                                          <p:val>
                                            <p:strVal val="#ppt_w"/>
                                          </p:val>
                                        </p:tav>
                                      </p:tavLst>
                                    </p:anim>
                                    <p:anim calcmode="lin" valueType="num">
                                      <p:cBhvr>
                                        <p:cTn id="18" dur="1000" fill="hold"/>
                                        <p:tgtEl>
                                          <p:spTgt spid="8"/>
                                        </p:tgtEl>
                                        <p:attrNameLst>
                                          <p:attrName>ppt_h</p:attrName>
                                        </p:attrNameLst>
                                      </p:cBhvr>
                                      <p:tavLst>
                                        <p:tav tm="0">
                                          <p:val>
                                            <p:strVal val="#ppt_h"/>
                                          </p:val>
                                        </p:tav>
                                        <p:tav tm="100000">
                                          <p:val>
                                            <p:strVal val="#ppt_h"/>
                                          </p:val>
                                        </p:tav>
                                      </p:tavLst>
                                    </p:anim>
                                    <p:animEffect transition="in" filter="fade">
                                      <p:cBhvr>
                                        <p:cTn id="19" dur="1000"/>
                                        <p:tgtEl>
                                          <p:spTgt spid="8"/>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strVal val="#ppt_w*0.70"/>
                                          </p:val>
                                        </p:tav>
                                        <p:tav tm="100000">
                                          <p:val>
                                            <p:strVal val="#ppt_w"/>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animEffect transition="in" filter="fade">
                                      <p:cBhvr>
                                        <p:cTn id="24" dur="1000"/>
                                        <p:tgtEl>
                                          <p:spTgt spid="7"/>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strVal val="#ppt_w*0.70"/>
                                          </p:val>
                                        </p:tav>
                                        <p:tav tm="100000">
                                          <p:val>
                                            <p:strVal val="#ppt_w"/>
                                          </p:val>
                                        </p:tav>
                                      </p:tavLst>
                                    </p:anim>
                                    <p:anim calcmode="lin" valueType="num">
                                      <p:cBhvr>
                                        <p:cTn id="28" dur="1000" fill="hold"/>
                                        <p:tgtEl>
                                          <p:spTgt spid="9"/>
                                        </p:tgtEl>
                                        <p:attrNameLst>
                                          <p:attrName>ppt_h</p:attrName>
                                        </p:attrNameLst>
                                      </p:cBhvr>
                                      <p:tavLst>
                                        <p:tav tm="0">
                                          <p:val>
                                            <p:strVal val="#ppt_h"/>
                                          </p:val>
                                        </p:tav>
                                        <p:tav tm="100000">
                                          <p:val>
                                            <p:strVal val="#ppt_h"/>
                                          </p:val>
                                        </p:tav>
                                      </p:tavLst>
                                    </p:anim>
                                    <p:animEffect transition="in" filter="fade">
                                      <p:cBhvr>
                                        <p:cTn id="29" dur="1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ppt_w</p:attrName>
                                        </p:attrNameLst>
                                      </p:cBhvr>
                                      <p:tavLst>
                                        <p:tav tm="0">
                                          <p:val>
                                            <p:strVal val="#ppt_w*0.70"/>
                                          </p:val>
                                        </p:tav>
                                        <p:tav tm="100000">
                                          <p:val>
                                            <p:strVal val="#ppt_w"/>
                                          </p:val>
                                        </p:tav>
                                      </p:tavLst>
                                    </p:anim>
                                    <p:anim calcmode="lin" valueType="num">
                                      <p:cBhvr>
                                        <p:cTn id="35" dur="1000" fill="hold"/>
                                        <p:tgtEl>
                                          <p:spTgt spid="12"/>
                                        </p:tgtEl>
                                        <p:attrNameLst>
                                          <p:attrName>ppt_h</p:attrName>
                                        </p:attrNameLst>
                                      </p:cBhvr>
                                      <p:tavLst>
                                        <p:tav tm="0">
                                          <p:val>
                                            <p:strVal val="#ppt_h"/>
                                          </p:val>
                                        </p:tav>
                                        <p:tav tm="100000">
                                          <p:val>
                                            <p:strVal val="#ppt_h"/>
                                          </p:val>
                                        </p:tav>
                                      </p:tavLst>
                                    </p:anim>
                                    <p:animEffect transition="in" filter="fade">
                                      <p:cBhvr>
                                        <p:cTn id="36" dur="1000"/>
                                        <p:tgtEl>
                                          <p:spTgt spid="12"/>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strVal val="#ppt_w*0.70"/>
                                          </p:val>
                                        </p:tav>
                                        <p:tav tm="100000">
                                          <p:val>
                                            <p:strVal val="#ppt_w"/>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animEffect transition="in" filter="fade">
                                      <p:cBhvr>
                                        <p:cTn id="4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a:srcRect l="1685" t="29275" r="9999" b="6164"/>
          <a:stretch/>
        </p:blipFill>
        <p:spPr>
          <a:xfrm>
            <a:off x="388019" y="923839"/>
            <a:ext cx="6606841" cy="2336886"/>
          </a:xfrm>
          <a:prstGeom prst="rect">
            <a:avLst/>
          </a:prstGeom>
        </p:spPr>
      </p:pic>
      <p:pic>
        <p:nvPicPr>
          <p:cNvPr id="3" name="Imagen 2"/>
          <p:cNvPicPr>
            <a:picLocks noChangeAspect="1"/>
          </p:cNvPicPr>
          <p:nvPr/>
        </p:nvPicPr>
        <p:blipFill rotWithShape="1">
          <a:blip r:embed="rId4"/>
          <a:srcRect l="6875" t="15556" r="14375" b="26667"/>
          <a:stretch/>
        </p:blipFill>
        <p:spPr>
          <a:xfrm>
            <a:off x="581144" y="3260725"/>
            <a:ext cx="6286500" cy="2594429"/>
          </a:xfrm>
          <a:prstGeom prst="rect">
            <a:avLst/>
          </a:prstGeom>
        </p:spPr>
      </p:pic>
      <p:pic>
        <p:nvPicPr>
          <p:cNvPr id="4" name="Imagen 3"/>
          <p:cNvPicPr>
            <a:picLocks noChangeAspect="1"/>
          </p:cNvPicPr>
          <p:nvPr/>
        </p:nvPicPr>
        <p:blipFill rotWithShape="1">
          <a:blip r:embed="rId3"/>
          <a:srcRect l="62437" t="61026" r="10102" b="12109"/>
          <a:stretch/>
        </p:blipFill>
        <p:spPr>
          <a:xfrm>
            <a:off x="4963027" y="1242842"/>
            <a:ext cx="3419976" cy="2336885"/>
          </a:xfrm>
          <a:prstGeom prst="rect">
            <a:avLst/>
          </a:prstGeom>
        </p:spPr>
      </p:pic>
      <p:pic>
        <p:nvPicPr>
          <p:cNvPr id="5" name="Imagen 4"/>
          <p:cNvPicPr>
            <a:picLocks noChangeAspect="1"/>
          </p:cNvPicPr>
          <p:nvPr/>
        </p:nvPicPr>
        <p:blipFill rotWithShape="1">
          <a:blip r:embed="rId4"/>
          <a:srcRect l="61567" t="44491" r="14375" b="32802"/>
          <a:stretch/>
        </p:blipFill>
        <p:spPr>
          <a:xfrm>
            <a:off x="4963026" y="3898730"/>
            <a:ext cx="3618498" cy="1921177"/>
          </a:xfrm>
          <a:prstGeom prst="rect">
            <a:avLst/>
          </a:prstGeom>
        </p:spPr>
      </p:pic>
      <p:pic>
        <p:nvPicPr>
          <p:cNvPr id="9" name="Imagen 8"/>
          <p:cNvPicPr>
            <a:picLocks noChangeAspect="1"/>
          </p:cNvPicPr>
          <p:nvPr/>
        </p:nvPicPr>
        <p:blipFill rotWithShape="1">
          <a:blip r:embed="rId3"/>
          <a:srcRect l="2739" t="33610" r="84848" b="62290"/>
          <a:stretch/>
        </p:blipFill>
        <p:spPr>
          <a:xfrm>
            <a:off x="458314" y="1097791"/>
            <a:ext cx="2759912" cy="488122"/>
          </a:xfrm>
          <a:prstGeom prst="rect">
            <a:avLst/>
          </a:prstGeom>
          <a:effectLst>
            <a:outerShdw blurRad="50800" dist="114300" dir="2700000" algn="tl" rotWithShape="0">
              <a:prstClr val="black">
                <a:alpha val="40000"/>
              </a:prstClr>
            </a:outerShdw>
          </a:effectLst>
        </p:spPr>
      </p:pic>
      <p:pic>
        <p:nvPicPr>
          <p:cNvPr id="10" name="Imagen 9"/>
          <p:cNvPicPr>
            <a:picLocks noChangeAspect="1"/>
          </p:cNvPicPr>
          <p:nvPr/>
        </p:nvPicPr>
        <p:blipFill rotWithShape="1">
          <a:blip r:embed="rId4"/>
          <a:srcRect l="6875" t="18191" r="76870" b="78465"/>
          <a:stretch/>
        </p:blipFill>
        <p:spPr>
          <a:xfrm>
            <a:off x="560199" y="3408022"/>
            <a:ext cx="3014684" cy="392453"/>
          </a:xfrm>
          <a:prstGeom prst="rect">
            <a:avLst/>
          </a:prstGeom>
          <a:effectLst>
            <a:outerShdw blurRad="50800" dist="101600" dir="5400000" algn="ctr" rotWithShape="0">
              <a:srgbClr val="000000">
                <a:alpha val="43137"/>
              </a:srgbClr>
            </a:outerShdw>
          </a:effectLst>
        </p:spPr>
      </p:pic>
      <p:pic>
        <p:nvPicPr>
          <p:cNvPr id="12" name="Imagen 11"/>
          <p:cNvPicPr>
            <a:picLocks noChangeAspect="1"/>
          </p:cNvPicPr>
          <p:nvPr/>
        </p:nvPicPr>
        <p:blipFill>
          <a:blip r:embed="rId5"/>
          <a:stretch>
            <a:fillRect/>
          </a:stretch>
        </p:blipFill>
        <p:spPr>
          <a:xfrm>
            <a:off x="2252526" y="2725097"/>
            <a:ext cx="864183" cy="749873"/>
          </a:xfrm>
          <a:prstGeom prst="rect">
            <a:avLst/>
          </a:prstGeom>
        </p:spPr>
      </p:pic>
      <p:pic>
        <p:nvPicPr>
          <p:cNvPr id="13" name="Imagen 12"/>
          <p:cNvPicPr>
            <a:picLocks noChangeAspect="1"/>
          </p:cNvPicPr>
          <p:nvPr/>
        </p:nvPicPr>
        <p:blipFill>
          <a:blip r:embed="rId6"/>
          <a:stretch>
            <a:fillRect/>
          </a:stretch>
        </p:blipFill>
        <p:spPr>
          <a:xfrm>
            <a:off x="2290030" y="2719548"/>
            <a:ext cx="928196" cy="841321"/>
          </a:xfrm>
          <a:prstGeom prst="rect">
            <a:avLst/>
          </a:prstGeom>
        </p:spPr>
      </p:pic>
      <p:sp>
        <p:nvSpPr>
          <p:cNvPr id="14" name="Rectángulo 13"/>
          <p:cNvSpPr/>
          <p:nvPr/>
        </p:nvSpPr>
        <p:spPr>
          <a:xfrm>
            <a:off x="7201031" y="3528898"/>
            <a:ext cx="1511467" cy="42066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Índice H</a:t>
            </a:r>
            <a:r>
              <a:rPr lang="es-MX" sz="1350" dirty="0"/>
              <a:t> </a:t>
            </a:r>
            <a:r>
              <a:rPr lang="es-MX" sz="1350" b="1" dirty="0"/>
              <a:t>para revistas</a:t>
            </a:r>
          </a:p>
        </p:txBody>
      </p:sp>
      <p:sp>
        <p:nvSpPr>
          <p:cNvPr id="11" name="Elipse 10"/>
          <p:cNvSpPr/>
          <p:nvPr/>
        </p:nvSpPr>
        <p:spPr>
          <a:xfrm>
            <a:off x="7889807" y="3205567"/>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15" name="Elipse 14"/>
          <p:cNvSpPr/>
          <p:nvPr/>
        </p:nvSpPr>
        <p:spPr>
          <a:xfrm>
            <a:off x="8151300" y="5542452"/>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17" name="Rectángulo 16"/>
          <p:cNvSpPr/>
          <p:nvPr/>
        </p:nvSpPr>
        <p:spPr>
          <a:xfrm>
            <a:off x="6190933" y="923839"/>
            <a:ext cx="1353422" cy="42066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Indicadores REVISTA</a:t>
            </a:r>
            <a:endParaRPr lang="es-MX" sz="1350" dirty="0"/>
          </a:p>
        </p:txBody>
      </p:sp>
    </p:spTree>
    <p:extLst>
      <p:ext uri="{BB962C8B-B14F-4D97-AF65-F5344CB8AC3E}">
        <p14:creationId xmlns:p14="http://schemas.microsoft.com/office/powerpoint/2010/main" val="342594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263" t="18421" r="7052" b="10000"/>
          <a:stretch/>
        </p:blipFill>
        <p:spPr>
          <a:xfrm>
            <a:off x="0" y="1161047"/>
            <a:ext cx="7791422" cy="4653246"/>
          </a:xfrm>
          <a:prstGeom prst="rect">
            <a:avLst/>
          </a:prstGeom>
        </p:spPr>
      </p:pic>
      <p:sp>
        <p:nvSpPr>
          <p:cNvPr id="3" name="Rectángulo 2"/>
          <p:cNvSpPr/>
          <p:nvPr/>
        </p:nvSpPr>
        <p:spPr>
          <a:xfrm>
            <a:off x="7697334" y="1706114"/>
            <a:ext cx="1353422" cy="420661"/>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Citas recibidas por la revista</a:t>
            </a:r>
            <a:endParaRPr lang="es-MX" sz="1350" dirty="0"/>
          </a:p>
        </p:txBody>
      </p:sp>
      <p:sp>
        <p:nvSpPr>
          <p:cNvPr id="4" name="Rectángulo 3"/>
          <p:cNvSpPr/>
          <p:nvPr/>
        </p:nvSpPr>
        <p:spPr>
          <a:xfrm>
            <a:off x="7697333" y="2316716"/>
            <a:ext cx="1353422"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Citas recibidas por los artículos</a:t>
            </a:r>
            <a:endParaRPr lang="es-MX" sz="1350" dirty="0"/>
          </a:p>
        </p:txBody>
      </p:sp>
      <p:sp>
        <p:nvSpPr>
          <p:cNvPr id="5" name="Rectángulo 4"/>
          <p:cNvSpPr/>
          <p:nvPr/>
        </p:nvSpPr>
        <p:spPr>
          <a:xfrm>
            <a:off x="7697333" y="3034242"/>
            <a:ext cx="1353422"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Citas recibidas por los artículos</a:t>
            </a:r>
            <a:endParaRPr lang="es-MX" sz="1350" dirty="0"/>
          </a:p>
        </p:txBody>
      </p:sp>
      <p:sp>
        <p:nvSpPr>
          <p:cNvPr id="6" name="Rectángulo 5"/>
          <p:cNvSpPr/>
          <p:nvPr/>
        </p:nvSpPr>
        <p:spPr>
          <a:xfrm>
            <a:off x="7697333" y="4003607"/>
            <a:ext cx="1353422"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Citas recibidas por los artículos</a:t>
            </a:r>
            <a:endParaRPr lang="es-MX" sz="1350" dirty="0"/>
          </a:p>
        </p:txBody>
      </p:sp>
      <p:sp>
        <p:nvSpPr>
          <p:cNvPr id="7" name="Rectángulo 6"/>
          <p:cNvSpPr/>
          <p:nvPr/>
        </p:nvSpPr>
        <p:spPr>
          <a:xfrm>
            <a:off x="7697333" y="5095698"/>
            <a:ext cx="1353422"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Citas recibidas por los artículos</a:t>
            </a:r>
            <a:endParaRPr lang="es-MX" sz="1350" dirty="0"/>
          </a:p>
        </p:txBody>
      </p:sp>
    </p:spTree>
    <p:extLst>
      <p:ext uri="{BB962C8B-B14F-4D97-AF65-F5344CB8AC3E}">
        <p14:creationId xmlns:p14="http://schemas.microsoft.com/office/powerpoint/2010/main" val="193630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2" descr="http://www.latindex.org/fotRev/2386.jpg"/>
          <p:cNvPicPr>
            <a:picLocks noChangeAspect="1" noChangeArrowheads="1"/>
          </p:cNvPicPr>
          <p:nvPr/>
        </p:nvPicPr>
        <p:blipFill>
          <a:blip r:embed="rId2" cstate="print"/>
          <a:srcRect/>
          <a:stretch>
            <a:fillRect/>
          </a:stretch>
        </p:blipFill>
        <p:spPr bwMode="auto">
          <a:xfrm>
            <a:off x="1277541" y="2025255"/>
            <a:ext cx="2081213" cy="2777728"/>
          </a:xfrm>
          <a:prstGeom prst="rect">
            <a:avLst/>
          </a:prstGeom>
          <a:noFill/>
          <a:ln w="9525">
            <a:noFill/>
            <a:miter lim="800000"/>
            <a:headEnd/>
            <a:tailEnd/>
          </a:ln>
        </p:spPr>
      </p:pic>
      <p:pic>
        <p:nvPicPr>
          <p:cNvPr id="145410" name="Picture 2" descr="http://www.latindex.org/fotRev/16490.jpg"/>
          <p:cNvPicPr>
            <a:picLocks noChangeAspect="1" noChangeArrowheads="1"/>
          </p:cNvPicPr>
          <p:nvPr/>
        </p:nvPicPr>
        <p:blipFill>
          <a:blip r:embed="rId3" cstate="print"/>
          <a:srcRect/>
          <a:stretch>
            <a:fillRect/>
          </a:stretch>
        </p:blipFill>
        <p:spPr bwMode="auto">
          <a:xfrm>
            <a:off x="5166122" y="857250"/>
            <a:ext cx="1395413" cy="2019300"/>
          </a:xfrm>
          <a:prstGeom prst="rect">
            <a:avLst/>
          </a:prstGeom>
          <a:noFill/>
          <a:ln w="9525">
            <a:noFill/>
            <a:miter lim="800000"/>
            <a:headEnd/>
            <a:tailEnd/>
          </a:ln>
        </p:spPr>
      </p:pic>
      <p:pic>
        <p:nvPicPr>
          <p:cNvPr id="145412" name="Picture 4" descr="http://www.latindex.org/fotRev/17765.jpg"/>
          <p:cNvPicPr>
            <a:picLocks noChangeAspect="1" noChangeArrowheads="1"/>
          </p:cNvPicPr>
          <p:nvPr/>
        </p:nvPicPr>
        <p:blipFill>
          <a:blip r:embed="rId4" cstate="print"/>
          <a:srcRect/>
          <a:stretch>
            <a:fillRect/>
          </a:stretch>
        </p:blipFill>
        <p:spPr bwMode="auto">
          <a:xfrm>
            <a:off x="5651897" y="1269208"/>
            <a:ext cx="1357313" cy="2031206"/>
          </a:xfrm>
          <a:prstGeom prst="rect">
            <a:avLst/>
          </a:prstGeom>
          <a:noFill/>
          <a:ln w="9525">
            <a:noFill/>
            <a:miter lim="800000"/>
            <a:headEnd/>
            <a:tailEnd/>
          </a:ln>
        </p:spPr>
      </p:pic>
      <p:pic>
        <p:nvPicPr>
          <p:cNvPr id="145414" name="Picture 6" descr="http://www.latindex.org/fotRev/7798.jpg"/>
          <p:cNvPicPr>
            <a:picLocks noChangeAspect="1" noChangeArrowheads="1"/>
          </p:cNvPicPr>
          <p:nvPr/>
        </p:nvPicPr>
        <p:blipFill>
          <a:blip r:embed="rId5" cstate="print"/>
          <a:srcRect/>
          <a:stretch>
            <a:fillRect/>
          </a:stretch>
        </p:blipFill>
        <p:spPr bwMode="auto">
          <a:xfrm>
            <a:off x="5975749" y="1916906"/>
            <a:ext cx="1429940" cy="1944291"/>
          </a:xfrm>
          <a:prstGeom prst="rect">
            <a:avLst/>
          </a:prstGeom>
          <a:noFill/>
          <a:ln w="9525">
            <a:noFill/>
            <a:miter lim="800000"/>
            <a:headEnd/>
            <a:tailEnd/>
          </a:ln>
        </p:spPr>
      </p:pic>
      <p:pic>
        <p:nvPicPr>
          <p:cNvPr id="145416" name="Picture 8" descr="http://www.latindex.org/fotRev/7799.jpg"/>
          <p:cNvPicPr>
            <a:picLocks noChangeAspect="1" noChangeArrowheads="1"/>
          </p:cNvPicPr>
          <p:nvPr/>
        </p:nvPicPr>
        <p:blipFill>
          <a:blip r:embed="rId6" cstate="print"/>
          <a:srcRect/>
          <a:stretch>
            <a:fillRect/>
          </a:stretch>
        </p:blipFill>
        <p:spPr bwMode="auto">
          <a:xfrm>
            <a:off x="6462713" y="2457451"/>
            <a:ext cx="1276350" cy="1727597"/>
          </a:xfrm>
          <a:prstGeom prst="rect">
            <a:avLst/>
          </a:prstGeom>
          <a:noFill/>
          <a:ln w="9525">
            <a:noFill/>
            <a:miter lim="800000"/>
            <a:headEnd/>
            <a:tailEnd/>
          </a:ln>
        </p:spPr>
      </p:pic>
      <p:pic>
        <p:nvPicPr>
          <p:cNvPr id="145418" name="Picture 10" descr="http://www.latindex.org/fotRev/7242.jpg"/>
          <p:cNvPicPr>
            <a:picLocks noChangeAspect="1" noChangeArrowheads="1"/>
          </p:cNvPicPr>
          <p:nvPr/>
        </p:nvPicPr>
        <p:blipFill>
          <a:blip r:embed="rId7" cstate="print"/>
          <a:srcRect/>
          <a:stretch>
            <a:fillRect/>
          </a:stretch>
        </p:blipFill>
        <p:spPr bwMode="auto">
          <a:xfrm>
            <a:off x="6678216" y="2888457"/>
            <a:ext cx="1322784" cy="1837135"/>
          </a:xfrm>
          <a:prstGeom prst="rect">
            <a:avLst/>
          </a:prstGeom>
          <a:noFill/>
          <a:ln w="9525">
            <a:noFill/>
            <a:miter lim="800000"/>
            <a:headEnd/>
            <a:tailEnd/>
          </a:ln>
        </p:spPr>
      </p:pic>
      <p:pic>
        <p:nvPicPr>
          <p:cNvPr id="145424" name="Picture 16" descr="http://www.latindex.org/fotRev/1384.jpg"/>
          <p:cNvPicPr>
            <a:picLocks noChangeAspect="1" noChangeArrowheads="1"/>
          </p:cNvPicPr>
          <p:nvPr/>
        </p:nvPicPr>
        <p:blipFill>
          <a:blip r:embed="rId8" cstate="print"/>
          <a:srcRect/>
          <a:stretch>
            <a:fillRect/>
          </a:stretch>
        </p:blipFill>
        <p:spPr bwMode="auto">
          <a:xfrm>
            <a:off x="6462714" y="3537347"/>
            <a:ext cx="1350169" cy="1746647"/>
          </a:xfrm>
          <a:prstGeom prst="rect">
            <a:avLst/>
          </a:prstGeom>
          <a:noFill/>
          <a:ln w="9525">
            <a:noFill/>
            <a:miter lim="800000"/>
            <a:headEnd/>
            <a:tailEnd/>
          </a:ln>
        </p:spPr>
      </p:pic>
      <p:pic>
        <p:nvPicPr>
          <p:cNvPr id="13" name="Picture 12" descr="http://www.latindex.org/fotRev/1375.jpg"/>
          <p:cNvPicPr>
            <a:picLocks noChangeAspect="1" noChangeArrowheads="1"/>
          </p:cNvPicPr>
          <p:nvPr/>
        </p:nvPicPr>
        <p:blipFill>
          <a:blip r:embed="rId9" cstate="print"/>
          <a:srcRect/>
          <a:stretch>
            <a:fillRect/>
          </a:stretch>
        </p:blipFill>
        <p:spPr bwMode="auto">
          <a:xfrm>
            <a:off x="5868592" y="3969545"/>
            <a:ext cx="1512094" cy="2031206"/>
          </a:xfrm>
          <a:prstGeom prst="rect">
            <a:avLst/>
          </a:prstGeom>
          <a:noFill/>
          <a:ln w="9525">
            <a:noFill/>
            <a:miter lim="800000"/>
            <a:headEnd/>
            <a:tailEnd/>
          </a:ln>
        </p:spPr>
      </p:pic>
      <p:grpSp>
        <p:nvGrpSpPr>
          <p:cNvPr id="2" name="41 Grupo"/>
          <p:cNvGrpSpPr>
            <a:grpSpLocks/>
          </p:cNvGrpSpPr>
          <p:nvPr/>
        </p:nvGrpSpPr>
        <p:grpSpPr bwMode="auto">
          <a:xfrm>
            <a:off x="2951560" y="1646635"/>
            <a:ext cx="3780234" cy="2484834"/>
            <a:chOff x="2411760" y="1052736"/>
            <a:chExt cx="5040560" cy="3312368"/>
          </a:xfrm>
        </p:grpSpPr>
        <p:sp>
          <p:nvSpPr>
            <p:cNvPr id="15" name="1 Título"/>
            <p:cNvSpPr txBox="1">
              <a:spLocks/>
            </p:cNvSpPr>
            <p:nvPr/>
          </p:nvSpPr>
          <p:spPr bwMode="auto">
            <a:xfrm>
              <a:off x="2411760" y="2565283"/>
              <a:ext cx="2087665" cy="936415"/>
            </a:xfrm>
            <a:prstGeom prst="rect">
              <a:avLst/>
            </a:prstGeom>
            <a:solidFill>
              <a:srgbClr val="FFC000"/>
            </a:solidFill>
            <a:ln w="9525">
              <a:noFill/>
              <a:miter lim="800000"/>
              <a:headEnd/>
              <a:tailEnd/>
            </a:ln>
          </p:spPr>
          <p:txBody>
            <a:bodyPr anchor="ctr"/>
            <a:lstStyle/>
            <a:p>
              <a:pPr algn="ctr" eaLnBrk="0" hangingPunct="0">
                <a:defRPr/>
              </a:pPr>
              <a:r>
                <a:rPr lang="es-MX" sz="2700" kern="0" dirty="0">
                  <a:solidFill>
                    <a:schemeClr val="tx2"/>
                  </a:solidFill>
                  <a:latin typeface="Calibri" pitchFamily="34" charset="0"/>
                  <a:ea typeface="+mj-ea"/>
                  <a:cs typeface="Calibri" pitchFamily="34" charset="0"/>
                </a:rPr>
                <a:t>Revista</a:t>
              </a:r>
              <a:br>
                <a:rPr lang="es-MX" sz="2700" kern="0" dirty="0">
                  <a:solidFill>
                    <a:schemeClr val="tx2"/>
                  </a:solidFill>
                  <a:latin typeface="Calibri" pitchFamily="34" charset="0"/>
                  <a:ea typeface="+mj-ea"/>
                  <a:cs typeface="Calibri" pitchFamily="34" charset="0"/>
                </a:rPr>
              </a:br>
              <a:r>
                <a:rPr lang="es-MX" sz="2700" kern="0" dirty="0" err="1">
                  <a:solidFill>
                    <a:schemeClr val="tx2"/>
                  </a:solidFill>
                  <a:latin typeface="Calibri" pitchFamily="34" charset="0"/>
                  <a:ea typeface="+mj-ea"/>
                  <a:cs typeface="Calibri" pitchFamily="34" charset="0"/>
                </a:rPr>
                <a:t>citante</a:t>
              </a:r>
              <a:endParaRPr lang="es-MX" sz="2700" kern="0" dirty="0">
                <a:solidFill>
                  <a:schemeClr val="tx2"/>
                </a:solidFill>
                <a:latin typeface="Calibri" pitchFamily="34" charset="0"/>
                <a:ea typeface="+mj-ea"/>
                <a:cs typeface="Calibri" pitchFamily="34" charset="0"/>
              </a:endParaRPr>
            </a:p>
          </p:txBody>
        </p:sp>
        <p:cxnSp>
          <p:nvCxnSpPr>
            <p:cNvPr id="17" name="16 Conector recto de flecha"/>
            <p:cNvCxnSpPr/>
            <p:nvPr/>
          </p:nvCxnSpPr>
          <p:spPr>
            <a:xfrm flipV="1">
              <a:off x="4427984" y="1052736"/>
              <a:ext cx="1224022" cy="1583969"/>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8" name="17 Conector recto de flecha"/>
            <p:cNvCxnSpPr/>
            <p:nvPr/>
          </p:nvCxnSpPr>
          <p:spPr>
            <a:xfrm flipV="1">
              <a:off x="4427984" y="2349432"/>
              <a:ext cx="2303575" cy="584069"/>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19 Conector recto de flecha"/>
            <p:cNvCxnSpPr/>
            <p:nvPr/>
          </p:nvCxnSpPr>
          <p:spPr>
            <a:xfrm flipV="1">
              <a:off x="4435922" y="1916142"/>
              <a:ext cx="1863817" cy="872929"/>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stCxn id="15" idx="3"/>
            </p:cNvCxnSpPr>
            <p:nvPr/>
          </p:nvCxnSpPr>
          <p:spPr>
            <a:xfrm flipV="1">
              <a:off x="4499425" y="2636705"/>
              <a:ext cx="2808426" cy="396786"/>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a:off x="4427984" y="3141417"/>
              <a:ext cx="3024336" cy="215852"/>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5" name="34 Conector recto de flecha"/>
            <p:cNvCxnSpPr/>
            <p:nvPr/>
          </p:nvCxnSpPr>
          <p:spPr>
            <a:xfrm>
              <a:off x="4356543" y="3284260"/>
              <a:ext cx="2951308" cy="576133"/>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p:nvPr/>
          </p:nvCxnSpPr>
          <p:spPr>
            <a:xfrm>
              <a:off x="4356543" y="3428689"/>
              <a:ext cx="2159106" cy="936415"/>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55" name="1 Título"/>
          <p:cNvSpPr txBox="1">
            <a:spLocks/>
          </p:cNvSpPr>
          <p:nvPr/>
        </p:nvSpPr>
        <p:spPr bwMode="auto">
          <a:xfrm>
            <a:off x="6731795" y="2996805"/>
            <a:ext cx="1269206" cy="378619"/>
          </a:xfrm>
          <a:prstGeom prst="rect">
            <a:avLst/>
          </a:prstGeom>
          <a:solidFill>
            <a:srgbClr val="00B05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59" name="1 Título"/>
          <p:cNvSpPr txBox="1">
            <a:spLocks/>
          </p:cNvSpPr>
          <p:nvPr/>
        </p:nvSpPr>
        <p:spPr bwMode="auto">
          <a:xfrm>
            <a:off x="6030516" y="4076701"/>
            <a:ext cx="1241822" cy="432197"/>
          </a:xfrm>
          <a:prstGeom prst="rect">
            <a:avLst/>
          </a:prstGeom>
          <a:solidFill>
            <a:srgbClr val="00B05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60" name="1 Título"/>
          <p:cNvSpPr txBox="1">
            <a:spLocks/>
          </p:cNvSpPr>
          <p:nvPr/>
        </p:nvSpPr>
        <p:spPr bwMode="auto">
          <a:xfrm>
            <a:off x="6786563" y="3590926"/>
            <a:ext cx="971550" cy="378619"/>
          </a:xfrm>
          <a:prstGeom prst="rect">
            <a:avLst/>
          </a:prstGeom>
          <a:solidFill>
            <a:srgbClr val="00B05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61" name="1 Título"/>
          <p:cNvSpPr txBox="1">
            <a:spLocks/>
          </p:cNvSpPr>
          <p:nvPr/>
        </p:nvSpPr>
        <p:spPr bwMode="auto">
          <a:xfrm>
            <a:off x="5489973" y="857251"/>
            <a:ext cx="1026319" cy="378619"/>
          </a:xfrm>
          <a:prstGeom prst="rect">
            <a:avLst/>
          </a:prstGeom>
          <a:solidFill>
            <a:srgbClr val="00B05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62" name="1 Título"/>
          <p:cNvSpPr txBox="1">
            <a:spLocks/>
          </p:cNvSpPr>
          <p:nvPr/>
        </p:nvSpPr>
        <p:spPr bwMode="auto">
          <a:xfrm>
            <a:off x="6516292" y="2511030"/>
            <a:ext cx="1188244" cy="377428"/>
          </a:xfrm>
          <a:prstGeom prst="rect">
            <a:avLst/>
          </a:prstGeom>
          <a:solidFill>
            <a:srgbClr val="00B05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63" name="1 Título"/>
          <p:cNvSpPr txBox="1">
            <a:spLocks/>
          </p:cNvSpPr>
          <p:nvPr/>
        </p:nvSpPr>
        <p:spPr bwMode="auto">
          <a:xfrm>
            <a:off x="5975748" y="1431131"/>
            <a:ext cx="1026319" cy="377429"/>
          </a:xfrm>
          <a:prstGeom prst="rect">
            <a:avLst/>
          </a:prstGeom>
          <a:solidFill>
            <a:srgbClr val="00B05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69" name="1 Título"/>
          <p:cNvSpPr txBox="1">
            <a:spLocks/>
          </p:cNvSpPr>
          <p:nvPr/>
        </p:nvSpPr>
        <p:spPr bwMode="auto">
          <a:xfrm>
            <a:off x="6084095" y="2025255"/>
            <a:ext cx="1241822" cy="377428"/>
          </a:xfrm>
          <a:prstGeom prst="rect">
            <a:avLst/>
          </a:prstGeom>
          <a:solidFill>
            <a:srgbClr val="00B05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Tree>
    <p:extLst>
      <p:ext uri="{BB962C8B-B14F-4D97-AF65-F5344CB8AC3E}">
        <p14:creationId xmlns:p14="http://schemas.microsoft.com/office/powerpoint/2010/main" val="180321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45410"/>
                                        </p:tgtEl>
                                        <p:attrNameLst>
                                          <p:attrName>style.visibility</p:attrName>
                                        </p:attrNameLst>
                                      </p:cBhvr>
                                      <p:to>
                                        <p:strVal val="visible"/>
                                      </p:to>
                                    </p:set>
                                    <p:anim calcmode="lin" valueType="num">
                                      <p:cBhvr>
                                        <p:cTn id="7" dur="500" fill="hold"/>
                                        <p:tgtEl>
                                          <p:spTgt spid="145410"/>
                                        </p:tgtEl>
                                        <p:attrNameLst>
                                          <p:attrName>ppt_w</p:attrName>
                                        </p:attrNameLst>
                                      </p:cBhvr>
                                      <p:tavLst>
                                        <p:tav tm="0">
                                          <p:val>
                                            <p:strVal val="#ppt_w*0.05"/>
                                          </p:val>
                                        </p:tav>
                                        <p:tav tm="100000">
                                          <p:val>
                                            <p:strVal val="#ppt_w"/>
                                          </p:val>
                                        </p:tav>
                                      </p:tavLst>
                                    </p:anim>
                                    <p:anim calcmode="lin" valueType="num">
                                      <p:cBhvr>
                                        <p:cTn id="8" dur="500" fill="hold"/>
                                        <p:tgtEl>
                                          <p:spTgt spid="145410"/>
                                        </p:tgtEl>
                                        <p:attrNameLst>
                                          <p:attrName>ppt_h</p:attrName>
                                        </p:attrNameLst>
                                      </p:cBhvr>
                                      <p:tavLst>
                                        <p:tav tm="0">
                                          <p:val>
                                            <p:strVal val="#ppt_h"/>
                                          </p:val>
                                        </p:tav>
                                        <p:tav tm="100000">
                                          <p:val>
                                            <p:strVal val="#ppt_h"/>
                                          </p:val>
                                        </p:tav>
                                      </p:tavLst>
                                    </p:anim>
                                    <p:anim calcmode="lin" valueType="num">
                                      <p:cBhvr>
                                        <p:cTn id="9" dur="500" fill="hold"/>
                                        <p:tgtEl>
                                          <p:spTgt spid="145410"/>
                                        </p:tgtEl>
                                        <p:attrNameLst>
                                          <p:attrName>ppt_x</p:attrName>
                                        </p:attrNameLst>
                                      </p:cBhvr>
                                      <p:tavLst>
                                        <p:tav tm="0">
                                          <p:val>
                                            <p:strVal val="#ppt_x-.2"/>
                                          </p:val>
                                        </p:tav>
                                        <p:tav tm="100000">
                                          <p:val>
                                            <p:strVal val="#ppt_x"/>
                                          </p:val>
                                        </p:tav>
                                      </p:tavLst>
                                    </p:anim>
                                    <p:anim calcmode="lin" valueType="num">
                                      <p:cBhvr>
                                        <p:cTn id="10" dur="500" fill="hold"/>
                                        <p:tgtEl>
                                          <p:spTgt spid="145410"/>
                                        </p:tgtEl>
                                        <p:attrNameLst>
                                          <p:attrName>ppt_y</p:attrName>
                                        </p:attrNameLst>
                                      </p:cBhvr>
                                      <p:tavLst>
                                        <p:tav tm="0">
                                          <p:val>
                                            <p:strVal val="#ppt_y"/>
                                          </p:val>
                                        </p:tav>
                                        <p:tav tm="100000">
                                          <p:val>
                                            <p:strVal val="#ppt_y"/>
                                          </p:val>
                                        </p:tav>
                                      </p:tavLst>
                                    </p:anim>
                                    <p:animEffect transition="in" filter="fade">
                                      <p:cBhvr>
                                        <p:cTn id="11" dur="500"/>
                                        <p:tgtEl>
                                          <p:spTgt spid="145410"/>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145412"/>
                                        </p:tgtEl>
                                        <p:attrNameLst>
                                          <p:attrName>style.visibility</p:attrName>
                                        </p:attrNameLst>
                                      </p:cBhvr>
                                      <p:to>
                                        <p:strVal val="visible"/>
                                      </p:to>
                                    </p:set>
                                    <p:anim calcmode="lin" valueType="num">
                                      <p:cBhvr>
                                        <p:cTn id="14" dur="500" fill="hold"/>
                                        <p:tgtEl>
                                          <p:spTgt spid="145412"/>
                                        </p:tgtEl>
                                        <p:attrNameLst>
                                          <p:attrName>ppt_w</p:attrName>
                                        </p:attrNameLst>
                                      </p:cBhvr>
                                      <p:tavLst>
                                        <p:tav tm="0">
                                          <p:val>
                                            <p:strVal val="#ppt_w*0.05"/>
                                          </p:val>
                                        </p:tav>
                                        <p:tav tm="100000">
                                          <p:val>
                                            <p:strVal val="#ppt_w"/>
                                          </p:val>
                                        </p:tav>
                                      </p:tavLst>
                                    </p:anim>
                                    <p:anim calcmode="lin" valueType="num">
                                      <p:cBhvr>
                                        <p:cTn id="15" dur="500" fill="hold"/>
                                        <p:tgtEl>
                                          <p:spTgt spid="145412"/>
                                        </p:tgtEl>
                                        <p:attrNameLst>
                                          <p:attrName>ppt_h</p:attrName>
                                        </p:attrNameLst>
                                      </p:cBhvr>
                                      <p:tavLst>
                                        <p:tav tm="0">
                                          <p:val>
                                            <p:strVal val="#ppt_h"/>
                                          </p:val>
                                        </p:tav>
                                        <p:tav tm="100000">
                                          <p:val>
                                            <p:strVal val="#ppt_h"/>
                                          </p:val>
                                        </p:tav>
                                      </p:tavLst>
                                    </p:anim>
                                    <p:anim calcmode="lin" valueType="num">
                                      <p:cBhvr>
                                        <p:cTn id="16" dur="500" fill="hold"/>
                                        <p:tgtEl>
                                          <p:spTgt spid="145412"/>
                                        </p:tgtEl>
                                        <p:attrNameLst>
                                          <p:attrName>ppt_x</p:attrName>
                                        </p:attrNameLst>
                                      </p:cBhvr>
                                      <p:tavLst>
                                        <p:tav tm="0">
                                          <p:val>
                                            <p:strVal val="#ppt_x-.2"/>
                                          </p:val>
                                        </p:tav>
                                        <p:tav tm="100000">
                                          <p:val>
                                            <p:strVal val="#ppt_x"/>
                                          </p:val>
                                        </p:tav>
                                      </p:tavLst>
                                    </p:anim>
                                    <p:anim calcmode="lin" valueType="num">
                                      <p:cBhvr>
                                        <p:cTn id="17" dur="500" fill="hold"/>
                                        <p:tgtEl>
                                          <p:spTgt spid="145412"/>
                                        </p:tgtEl>
                                        <p:attrNameLst>
                                          <p:attrName>ppt_y</p:attrName>
                                        </p:attrNameLst>
                                      </p:cBhvr>
                                      <p:tavLst>
                                        <p:tav tm="0">
                                          <p:val>
                                            <p:strVal val="#ppt_y"/>
                                          </p:val>
                                        </p:tav>
                                        <p:tav tm="100000">
                                          <p:val>
                                            <p:strVal val="#ppt_y"/>
                                          </p:val>
                                        </p:tav>
                                      </p:tavLst>
                                    </p:anim>
                                    <p:animEffect transition="in" filter="fade">
                                      <p:cBhvr>
                                        <p:cTn id="18" dur="500"/>
                                        <p:tgtEl>
                                          <p:spTgt spid="145412"/>
                                        </p:tgtEl>
                                      </p:cBhvr>
                                    </p:animEffect>
                                  </p:childTnLst>
                                </p:cTn>
                              </p:par>
                              <p:par>
                                <p:cTn id="19" presetID="54" presetClass="entr" presetSubtype="0" accel="100000" fill="hold" nodeType="withEffect">
                                  <p:stCondLst>
                                    <p:cond delay="0"/>
                                  </p:stCondLst>
                                  <p:childTnLst>
                                    <p:set>
                                      <p:cBhvr>
                                        <p:cTn id="20" dur="1" fill="hold">
                                          <p:stCondLst>
                                            <p:cond delay="0"/>
                                          </p:stCondLst>
                                        </p:cTn>
                                        <p:tgtEl>
                                          <p:spTgt spid="145414"/>
                                        </p:tgtEl>
                                        <p:attrNameLst>
                                          <p:attrName>style.visibility</p:attrName>
                                        </p:attrNameLst>
                                      </p:cBhvr>
                                      <p:to>
                                        <p:strVal val="visible"/>
                                      </p:to>
                                    </p:set>
                                    <p:anim calcmode="lin" valueType="num">
                                      <p:cBhvr>
                                        <p:cTn id="21" dur="500" fill="hold"/>
                                        <p:tgtEl>
                                          <p:spTgt spid="145414"/>
                                        </p:tgtEl>
                                        <p:attrNameLst>
                                          <p:attrName>ppt_w</p:attrName>
                                        </p:attrNameLst>
                                      </p:cBhvr>
                                      <p:tavLst>
                                        <p:tav tm="0">
                                          <p:val>
                                            <p:strVal val="#ppt_w*0.05"/>
                                          </p:val>
                                        </p:tav>
                                        <p:tav tm="100000">
                                          <p:val>
                                            <p:strVal val="#ppt_w"/>
                                          </p:val>
                                        </p:tav>
                                      </p:tavLst>
                                    </p:anim>
                                    <p:anim calcmode="lin" valueType="num">
                                      <p:cBhvr>
                                        <p:cTn id="22" dur="500" fill="hold"/>
                                        <p:tgtEl>
                                          <p:spTgt spid="145414"/>
                                        </p:tgtEl>
                                        <p:attrNameLst>
                                          <p:attrName>ppt_h</p:attrName>
                                        </p:attrNameLst>
                                      </p:cBhvr>
                                      <p:tavLst>
                                        <p:tav tm="0">
                                          <p:val>
                                            <p:strVal val="#ppt_h"/>
                                          </p:val>
                                        </p:tav>
                                        <p:tav tm="100000">
                                          <p:val>
                                            <p:strVal val="#ppt_h"/>
                                          </p:val>
                                        </p:tav>
                                      </p:tavLst>
                                    </p:anim>
                                    <p:anim calcmode="lin" valueType="num">
                                      <p:cBhvr>
                                        <p:cTn id="23" dur="500" fill="hold"/>
                                        <p:tgtEl>
                                          <p:spTgt spid="145414"/>
                                        </p:tgtEl>
                                        <p:attrNameLst>
                                          <p:attrName>ppt_x</p:attrName>
                                        </p:attrNameLst>
                                      </p:cBhvr>
                                      <p:tavLst>
                                        <p:tav tm="0">
                                          <p:val>
                                            <p:strVal val="#ppt_x-.2"/>
                                          </p:val>
                                        </p:tav>
                                        <p:tav tm="100000">
                                          <p:val>
                                            <p:strVal val="#ppt_x"/>
                                          </p:val>
                                        </p:tav>
                                      </p:tavLst>
                                    </p:anim>
                                    <p:anim calcmode="lin" valueType="num">
                                      <p:cBhvr>
                                        <p:cTn id="24" dur="500" fill="hold"/>
                                        <p:tgtEl>
                                          <p:spTgt spid="145414"/>
                                        </p:tgtEl>
                                        <p:attrNameLst>
                                          <p:attrName>ppt_y</p:attrName>
                                        </p:attrNameLst>
                                      </p:cBhvr>
                                      <p:tavLst>
                                        <p:tav tm="0">
                                          <p:val>
                                            <p:strVal val="#ppt_y"/>
                                          </p:val>
                                        </p:tav>
                                        <p:tav tm="100000">
                                          <p:val>
                                            <p:strVal val="#ppt_y"/>
                                          </p:val>
                                        </p:tav>
                                      </p:tavLst>
                                    </p:anim>
                                    <p:animEffect transition="in" filter="fade">
                                      <p:cBhvr>
                                        <p:cTn id="25" dur="500"/>
                                        <p:tgtEl>
                                          <p:spTgt spid="145414"/>
                                        </p:tgtEl>
                                      </p:cBhvr>
                                    </p:animEffect>
                                  </p:childTnLst>
                                </p:cTn>
                              </p:par>
                              <p:par>
                                <p:cTn id="26" presetID="54" presetClass="entr" presetSubtype="0" accel="100000" fill="hold" nodeType="withEffect">
                                  <p:stCondLst>
                                    <p:cond delay="0"/>
                                  </p:stCondLst>
                                  <p:childTnLst>
                                    <p:set>
                                      <p:cBhvr>
                                        <p:cTn id="27" dur="1" fill="hold">
                                          <p:stCondLst>
                                            <p:cond delay="0"/>
                                          </p:stCondLst>
                                        </p:cTn>
                                        <p:tgtEl>
                                          <p:spTgt spid="145416"/>
                                        </p:tgtEl>
                                        <p:attrNameLst>
                                          <p:attrName>style.visibility</p:attrName>
                                        </p:attrNameLst>
                                      </p:cBhvr>
                                      <p:to>
                                        <p:strVal val="visible"/>
                                      </p:to>
                                    </p:set>
                                    <p:anim calcmode="lin" valueType="num">
                                      <p:cBhvr>
                                        <p:cTn id="28" dur="500" fill="hold"/>
                                        <p:tgtEl>
                                          <p:spTgt spid="145416"/>
                                        </p:tgtEl>
                                        <p:attrNameLst>
                                          <p:attrName>ppt_w</p:attrName>
                                        </p:attrNameLst>
                                      </p:cBhvr>
                                      <p:tavLst>
                                        <p:tav tm="0">
                                          <p:val>
                                            <p:strVal val="#ppt_w*0.05"/>
                                          </p:val>
                                        </p:tav>
                                        <p:tav tm="100000">
                                          <p:val>
                                            <p:strVal val="#ppt_w"/>
                                          </p:val>
                                        </p:tav>
                                      </p:tavLst>
                                    </p:anim>
                                    <p:anim calcmode="lin" valueType="num">
                                      <p:cBhvr>
                                        <p:cTn id="29" dur="500" fill="hold"/>
                                        <p:tgtEl>
                                          <p:spTgt spid="145416"/>
                                        </p:tgtEl>
                                        <p:attrNameLst>
                                          <p:attrName>ppt_h</p:attrName>
                                        </p:attrNameLst>
                                      </p:cBhvr>
                                      <p:tavLst>
                                        <p:tav tm="0">
                                          <p:val>
                                            <p:strVal val="#ppt_h"/>
                                          </p:val>
                                        </p:tav>
                                        <p:tav tm="100000">
                                          <p:val>
                                            <p:strVal val="#ppt_h"/>
                                          </p:val>
                                        </p:tav>
                                      </p:tavLst>
                                    </p:anim>
                                    <p:anim calcmode="lin" valueType="num">
                                      <p:cBhvr>
                                        <p:cTn id="30" dur="500" fill="hold"/>
                                        <p:tgtEl>
                                          <p:spTgt spid="145416"/>
                                        </p:tgtEl>
                                        <p:attrNameLst>
                                          <p:attrName>ppt_x</p:attrName>
                                        </p:attrNameLst>
                                      </p:cBhvr>
                                      <p:tavLst>
                                        <p:tav tm="0">
                                          <p:val>
                                            <p:strVal val="#ppt_x-.2"/>
                                          </p:val>
                                        </p:tav>
                                        <p:tav tm="100000">
                                          <p:val>
                                            <p:strVal val="#ppt_x"/>
                                          </p:val>
                                        </p:tav>
                                      </p:tavLst>
                                    </p:anim>
                                    <p:anim calcmode="lin" valueType="num">
                                      <p:cBhvr>
                                        <p:cTn id="31" dur="500" fill="hold"/>
                                        <p:tgtEl>
                                          <p:spTgt spid="145416"/>
                                        </p:tgtEl>
                                        <p:attrNameLst>
                                          <p:attrName>ppt_y</p:attrName>
                                        </p:attrNameLst>
                                      </p:cBhvr>
                                      <p:tavLst>
                                        <p:tav tm="0">
                                          <p:val>
                                            <p:strVal val="#ppt_y"/>
                                          </p:val>
                                        </p:tav>
                                        <p:tav tm="100000">
                                          <p:val>
                                            <p:strVal val="#ppt_y"/>
                                          </p:val>
                                        </p:tav>
                                      </p:tavLst>
                                    </p:anim>
                                    <p:animEffect transition="in" filter="fade">
                                      <p:cBhvr>
                                        <p:cTn id="32" dur="500"/>
                                        <p:tgtEl>
                                          <p:spTgt spid="145416"/>
                                        </p:tgtEl>
                                      </p:cBhvr>
                                    </p:animEffect>
                                  </p:childTnLst>
                                </p:cTn>
                              </p:par>
                              <p:par>
                                <p:cTn id="33" presetID="54" presetClass="entr" presetSubtype="0" accel="100000" fill="hold" nodeType="withEffect">
                                  <p:stCondLst>
                                    <p:cond delay="0"/>
                                  </p:stCondLst>
                                  <p:childTnLst>
                                    <p:set>
                                      <p:cBhvr>
                                        <p:cTn id="34" dur="1" fill="hold">
                                          <p:stCondLst>
                                            <p:cond delay="0"/>
                                          </p:stCondLst>
                                        </p:cTn>
                                        <p:tgtEl>
                                          <p:spTgt spid="145418"/>
                                        </p:tgtEl>
                                        <p:attrNameLst>
                                          <p:attrName>style.visibility</p:attrName>
                                        </p:attrNameLst>
                                      </p:cBhvr>
                                      <p:to>
                                        <p:strVal val="visible"/>
                                      </p:to>
                                    </p:set>
                                    <p:anim calcmode="lin" valueType="num">
                                      <p:cBhvr>
                                        <p:cTn id="35" dur="500" fill="hold"/>
                                        <p:tgtEl>
                                          <p:spTgt spid="145418"/>
                                        </p:tgtEl>
                                        <p:attrNameLst>
                                          <p:attrName>ppt_w</p:attrName>
                                        </p:attrNameLst>
                                      </p:cBhvr>
                                      <p:tavLst>
                                        <p:tav tm="0">
                                          <p:val>
                                            <p:strVal val="#ppt_w*0.05"/>
                                          </p:val>
                                        </p:tav>
                                        <p:tav tm="100000">
                                          <p:val>
                                            <p:strVal val="#ppt_w"/>
                                          </p:val>
                                        </p:tav>
                                      </p:tavLst>
                                    </p:anim>
                                    <p:anim calcmode="lin" valueType="num">
                                      <p:cBhvr>
                                        <p:cTn id="36" dur="500" fill="hold"/>
                                        <p:tgtEl>
                                          <p:spTgt spid="145418"/>
                                        </p:tgtEl>
                                        <p:attrNameLst>
                                          <p:attrName>ppt_h</p:attrName>
                                        </p:attrNameLst>
                                      </p:cBhvr>
                                      <p:tavLst>
                                        <p:tav tm="0">
                                          <p:val>
                                            <p:strVal val="#ppt_h"/>
                                          </p:val>
                                        </p:tav>
                                        <p:tav tm="100000">
                                          <p:val>
                                            <p:strVal val="#ppt_h"/>
                                          </p:val>
                                        </p:tav>
                                      </p:tavLst>
                                    </p:anim>
                                    <p:anim calcmode="lin" valueType="num">
                                      <p:cBhvr>
                                        <p:cTn id="37" dur="500" fill="hold"/>
                                        <p:tgtEl>
                                          <p:spTgt spid="145418"/>
                                        </p:tgtEl>
                                        <p:attrNameLst>
                                          <p:attrName>ppt_x</p:attrName>
                                        </p:attrNameLst>
                                      </p:cBhvr>
                                      <p:tavLst>
                                        <p:tav tm="0">
                                          <p:val>
                                            <p:strVal val="#ppt_x-.2"/>
                                          </p:val>
                                        </p:tav>
                                        <p:tav tm="100000">
                                          <p:val>
                                            <p:strVal val="#ppt_x"/>
                                          </p:val>
                                        </p:tav>
                                      </p:tavLst>
                                    </p:anim>
                                    <p:anim calcmode="lin" valueType="num">
                                      <p:cBhvr>
                                        <p:cTn id="38" dur="500" fill="hold"/>
                                        <p:tgtEl>
                                          <p:spTgt spid="145418"/>
                                        </p:tgtEl>
                                        <p:attrNameLst>
                                          <p:attrName>ppt_y</p:attrName>
                                        </p:attrNameLst>
                                      </p:cBhvr>
                                      <p:tavLst>
                                        <p:tav tm="0">
                                          <p:val>
                                            <p:strVal val="#ppt_y"/>
                                          </p:val>
                                        </p:tav>
                                        <p:tav tm="100000">
                                          <p:val>
                                            <p:strVal val="#ppt_y"/>
                                          </p:val>
                                        </p:tav>
                                      </p:tavLst>
                                    </p:anim>
                                    <p:animEffect transition="in" filter="fade">
                                      <p:cBhvr>
                                        <p:cTn id="39" dur="500"/>
                                        <p:tgtEl>
                                          <p:spTgt spid="145418"/>
                                        </p:tgtEl>
                                      </p:cBhvr>
                                    </p:animEffect>
                                  </p:childTnLst>
                                </p:cTn>
                              </p:par>
                              <p:par>
                                <p:cTn id="40" presetID="54" presetClass="entr" presetSubtype="0" accel="100000" fill="hold" nodeType="withEffect">
                                  <p:stCondLst>
                                    <p:cond delay="0"/>
                                  </p:stCondLst>
                                  <p:childTnLst>
                                    <p:set>
                                      <p:cBhvr>
                                        <p:cTn id="41" dur="1" fill="hold">
                                          <p:stCondLst>
                                            <p:cond delay="0"/>
                                          </p:stCondLst>
                                        </p:cTn>
                                        <p:tgtEl>
                                          <p:spTgt spid="145424"/>
                                        </p:tgtEl>
                                        <p:attrNameLst>
                                          <p:attrName>style.visibility</p:attrName>
                                        </p:attrNameLst>
                                      </p:cBhvr>
                                      <p:to>
                                        <p:strVal val="visible"/>
                                      </p:to>
                                    </p:set>
                                    <p:anim calcmode="lin" valueType="num">
                                      <p:cBhvr>
                                        <p:cTn id="42" dur="500" fill="hold"/>
                                        <p:tgtEl>
                                          <p:spTgt spid="145424"/>
                                        </p:tgtEl>
                                        <p:attrNameLst>
                                          <p:attrName>ppt_w</p:attrName>
                                        </p:attrNameLst>
                                      </p:cBhvr>
                                      <p:tavLst>
                                        <p:tav tm="0">
                                          <p:val>
                                            <p:strVal val="#ppt_w*0.05"/>
                                          </p:val>
                                        </p:tav>
                                        <p:tav tm="100000">
                                          <p:val>
                                            <p:strVal val="#ppt_w"/>
                                          </p:val>
                                        </p:tav>
                                      </p:tavLst>
                                    </p:anim>
                                    <p:anim calcmode="lin" valueType="num">
                                      <p:cBhvr>
                                        <p:cTn id="43" dur="500" fill="hold"/>
                                        <p:tgtEl>
                                          <p:spTgt spid="145424"/>
                                        </p:tgtEl>
                                        <p:attrNameLst>
                                          <p:attrName>ppt_h</p:attrName>
                                        </p:attrNameLst>
                                      </p:cBhvr>
                                      <p:tavLst>
                                        <p:tav tm="0">
                                          <p:val>
                                            <p:strVal val="#ppt_h"/>
                                          </p:val>
                                        </p:tav>
                                        <p:tav tm="100000">
                                          <p:val>
                                            <p:strVal val="#ppt_h"/>
                                          </p:val>
                                        </p:tav>
                                      </p:tavLst>
                                    </p:anim>
                                    <p:anim calcmode="lin" valueType="num">
                                      <p:cBhvr>
                                        <p:cTn id="44" dur="500" fill="hold"/>
                                        <p:tgtEl>
                                          <p:spTgt spid="145424"/>
                                        </p:tgtEl>
                                        <p:attrNameLst>
                                          <p:attrName>ppt_x</p:attrName>
                                        </p:attrNameLst>
                                      </p:cBhvr>
                                      <p:tavLst>
                                        <p:tav tm="0">
                                          <p:val>
                                            <p:strVal val="#ppt_x-.2"/>
                                          </p:val>
                                        </p:tav>
                                        <p:tav tm="100000">
                                          <p:val>
                                            <p:strVal val="#ppt_x"/>
                                          </p:val>
                                        </p:tav>
                                      </p:tavLst>
                                    </p:anim>
                                    <p:anim calcmode="lin" valueType="num">
                                      <p:cBhvr>
                                        <p:cTn id="45" dur="500" fill="hold"/>
                                        <p:tgtEl>
                                          <p:spTgt spid="145424"/>
                                        </p:tgtEl>
                                        <p:attrNameLst>
                                          <p:attrName>ppt_y</p:attrName>
                                        </p:attrNameLst>
                                      </p:cBhvr>
                                      <p:tavLst>
                                        <p:tav tm="0">
                                          <p:val>
                                            <p:strVal val="#ppt_y"/>
                                          </p:val>
                                        </p:tav>
                                        <p:tav tm="100000">
                                          <p:val>
                                            <p:strVal val="#ppt_y"/>
                                          </p:val>
                                        </p:tav>
                                      </p:tavLst>
                                    </p:anim>
                                    <p:animEffect transition="in" filter="fade">
                                      <p:cBhvr>
                                        <p:cTn id="46" dur="500"/>
                                        <p:tgtEl>
                                          <p:spTgt spid="145424"/>
                                        </p:tgtEl>
                                      </p:cBhvr>
                                    </p:animEffect>
                                  </p:childTnLst>
                                </p:cTn>
                              </p:par>
                              <p:par>
                                <p:cTn id="47" presetID="54" presetClass="entr" presetSubtype="0" accel="10000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strVal val="#ppt_w*0.05"/>
                                          </p:val>
                                        </p:tav>
                                        <p:tav tm="100000">
                                          <p:val>
                                            <p:strVal val="#ppt_w"/>
                                          </p:val>
                                        </p:tav>
                                      </p:tavLst>
                                    </p:anim>
                                    <p:anim calcmode="lin" valueType="num">
                                      <p:cBhvr>
                                        <p:cTn id="50" dur="500" fill="hold"/>
                                        <p:tgtEl>
                                          <p:spTgt spid="13"/>
                                        </p:tgtEl>
                                        <p:attrNameLst>
                                          <p:attrName>ppt_h</p:attrName>
                                        </p:attrNameLst>
                                      </p:cBhvr>
                                      <p:tavLst>
                                        <p:tav tm="0">
                                          <p:val>
                                            <p:strVal val="#ppt_h"/>
                                          </p:val>
                                        </p:tav>
                                        <p:tav tm="100000">
                                          <p:val>
                                            <p:strVal val="#ppt_h"/>
                                          </p:val>
                                        </p:tav>
                                      </p:tavLst>
                                    </p:anim>
                                    <p:anim calcmode="lin" valueType="num">
                                      <p:cBhvr>
                                        <p:cTn id="51" dur="500" fill="hold"/>
                                        <p:tgtEl>
                                          <p:spTgt spid="13"/>
                                        </p:tgtEl>
                                        <p:attrNameLst>
                                          <p:attrName>ppt_x</p:attrName>
                                        </p:attrNameLst>
                                      </p:cBhvr>
                                      <p:tavLst>
                                        <p:tav tm="0">
                                          <p:val>
                                            <p:strVal val="#ppt_x-.2"/>
                                          </p:val>
                                        </p:tav>
                                        <p:tav tm="100000">
                                          <p:val>
                                            <p:strVal val="#ppt_x"/>
                                          </p:val>
                                        </p:tav>
                                      </p:tavLst>
                                    </p:anim>
                                    <p:anim calcmode="lin" valueType="num">
                                      <p:cBhvr>
                                        <p:cTn id="52" dur="500" fill="hold"/>
                                        <p:tgtEl>
                                          <p:spTgt spid="13"/>
                                        </p:tgtEl>
                                        <p:attrNameLst>
                                          <p:attrName>ppt_y</p:attrName>
                                        </p:attrNameLst>
                                      </p:cBhvr>
                                      <p:tavLst>
                                        <p:tav tm="0">
                                          <p:val>
                                            <p:strVal val="#ppt_y"/>
                                          </p:val>
                                        </p:tav>
                                        <p:tav tm="100000">
                                          <p:val>
                                            <p:strVal val="#ppt_y"/>
                                          </p:val>
                                        </p:tav>
                                      </p:tavLst>
                                    </p:anim>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54" presetClass="entr" presetSubtype="0" accel="100000"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p:cTn id="58" dur="500" fill="hold"/>
                                        <p:tgtEl>
                                          <p:spTgt spid="2"/>
                                        </p:tgtEl>
                                        <p:attrNameLst>
                                          <p:attrName>ppt_w</p:attrName>
                                        </p:attrNameLst>
                                      </p:cBhvr>
                                      <p:tavLst>
                                        <p:tav tm="0">
                                          <p:val>
                                            <p:strVal val="#ppt_w*0.05"/>
                                          </p:val>
                                        </p:tav>
                                        <p:tav tm="100000">
                                          <p:val>
                                            <p:strVal val="#ppt_w"/>
                                          </p:val>
                                        </p:tav>
                                      </p:tavLst>
                                    </p:anim>
                                    <p:anim calcmode="lin" valueType="num">
                                      <p:cBhvr>
                                        <p:cTn id="59" dur="500" fill="hold"/>
                                        <p:tgtEl>
                                          <p:spTgt spid="2"/>
                                        </p:tgtEl>
                                        <p:attrNameLst>
                                          <p:attrName>ppt_h</p:attrName>
                                        </p:attrNameLst>
                                      </p:cBhvr>
                                      <p:tavLst>
                                        <p:tav tm="0">
                                          <p:val>
                                            <p:strVal val="#ppt_h"/>
                                          </p:val>
                                        </p:tav>
                                        <p:tav tm="100000">
                                          <p:val>
                                            <p:strVal val="#ppt_h"/>
                                          </p:val>
                                        </p:tav>
                                      </p:tavLst>
                                    </p:anim>
                                    <p:anim calcmode="lin" valueType="num">
                                      <p:cBhvr>
                                        <p:cTn id="60" dur="500" fill="hold"/>
                                        <p:tgtEl>
                                          <p:spTgt spid="2"/>
                                        </p:tgtEl>
                                        <p:attrNameLst>
                                          <p:attrName>ppt_x</p:attrName>
                                        </p:attrNameLst>
                                      </p:cBhvr>
                                      <p:tavLst>
                                        <p:tav tm="0">
                                          <p:val>
                                            <p:strVal val="#ppt_x-.2"/>
                                          </p:val>
                                        </p:tav>
                                        <p:tav tm="100000">
                                          <p:val>
                                            <p:strVal val="#ppt_x"/>
                                          </p:val>
                                        </p:tav>
                                      </p:tavLst>
                                    </p:anim>
                                    <p:anim calcmode="lin" valueType="num">
                                      <p:cBhvr>
                                        <p:cTn id="61" dur="500" fill="hold"/>
                                        <p:tgtEl>
                                          <p:spTgt spid="2"/>
                                        </p:tgtEl>
                                        <p:attrNameLst>
                                          <p:attrName>ppt_y</p:attrName>
                                        </p:attrNameLst>
                                      </p:cBhvr>
                                      <p:tavLst>
                                        <p:tav tm="0">
                                          <p:val>
                                            <p:strVal val="#ppt_y"/>
                                          </p:val>
                                        </p:tav>
                                        <p:tav tm="100000">
                                          <p:val>
                                            <p:strVal val="#ppt_y"/>
                                          </p:val>
                                        </p:tav>
                                      </p:tavLst>
                                    </p:anim>
                                    <p:animEffect transition="in" filter="fade">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54" presetClass="entr" presetSubtype="0" accel="10000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p:cTn id="67" dur="500" fill="hold"/>
                                        <p:tgtEl>
                                          <p:spTgt spid="61"/>
                                        </p:tgtEl>
                                        <p:attrNameLst>
                                          <p:attrName>ppt_w</p:attrName>
                                        </p:attrNameLst>
                                      </p:cBhvr>
                                      <p:tavLst>
                                        <p:tav tm="0">
                                          <p:val>
                                            <p:strVal val="#ppt_w*0.05"/>
                                          </p:val>
                                        </p:tav>
                                        <p:tav tm="100000">
                                          <p:val>
                                            <p:strVal val="#ppt_w"/>
                                          </p:val>
                                        </p:tav>
                                      </p:tavLst>
                                    </p:anim>
                                    <p:anim calcmode="lin" valueType="num">
                                      <p:cBhvr>
                                        <p:cTn id="68" dur="500" fill="hold"/>
                                        <p:tgtEl>
                                          <p:spTgt spid="61"/>
                                        </p:tgtEl>
                                        <p:attrNameLst>
                                          <p:attrName>ppt_h</p:attrName>
                                        </p:attrNameLst>
                                      </p:cBhvr>
                                      <p:tavLst>
                                        <p:tav tm="0">
                                          <p:val>
                                            <p:strVal val="#ppt_h"/>
                                          </p:val>
                                        </p:tav>
                                        <p:tav tm="100000">
                                          <p:val>
                                            <p:strVal val="#ppt_h"/>
                                          </p:val>
                                        </p:tav>
                                      </p:tavLst>
                                    </p:anim>
                                    <p:anim calcmode="lin" valueType="num">
                                      <p:cBhvr>
                                        <p:cTn id="69" dur="500" fill="hold"/>
                                        <p:tgtEl>
                                          <p:spTgt spid="61"/>
                                        </p:tgtEl>
                                        <p:attrNameLst>
                                          <p:attrName>ppt_x</p:attrName>
                                        </p:attrNameLst>
                                      </p:cBhvr>
                                      <p:tavLst>
                                        <p:tav tm="0">
                                          <p:val>
                                            <p:strVal val="#ppt_x-.2"/>
                                          </p:val>
                                        </p:tav>
                                        <p:tav tm="100000">
                                          <p:val>
                                            <p:strVal val="#ppt_x"/>
                                          </p:val>
                                        </p:tav>
                                      </p:tavLst>
                                    </p:anim>
                                    <p:anim calcmode="lin" valueType="num">
                                      <p:cBhvr>
                                        <p:cTn id="70" dur="500" fill="hold"/>
                                        <p:tgtEl>
                                          <p:spTgt spid="61"/>
                                        </p:tgtEl>
                                        <p:attrNameLst>
                                          <p:attrName>ppt_y</p:attrName>
                                        </p:attrNameLst>
                                      </p:cBhvr>
                                      <p:tavLst>
                                        <p:tav tm="0">
                                          <p:val>
                                            <p:strVal val="#ppt_y"/>
                                          </p:val>
                                        </p:tav>
                                        <p:tav tm="100000">
                                          <p:val>
                                            <p:strVal val="#ppt_y"/>
                                          </p:val>
                                        </p:tav>
                                      </p:tavLst>
                                    </p:anim>
                                    <p:animEffect transition="in" filter="fade">
                                      <p:cBhvr>
                                        <p:cTn id="71" dur="500"/>
                                        <p:tgtEl>
                                          <p:spTgt spid="61"/>
                                        </p:tgtEl>
                                      </p:cBhvr>
                                    </p:animEffect>
                                  </p:childTnLst>
                                </p:cTn>
                              </p:par>
                              <p:par>
                                <p:cTn id="72" presetID="54" presetClass="entr" presetSubtype="0" accel="100000" fill="hold" grpId="0" nodeType="withEffect">
                                  <p:stCondLst>
                                    <p:cond delay="0"/>
                                  </p:stCondLst>
                                  <p:childTnLst>
                                    <p:set>
                                      <p:cBhvr>
                                        <p:cTn id="73" dur="1" fill="hold">
                                          <p:stCondLst>
                                            <p:cond delay="0"/>
                                          </p:stCondLst>
                                        </p:cTn>
                                        <p:tgtEl>
                                          <p:spTgt spid="63"/>
                                        </p:tgtEl>
                                        <p:attrNameLst>
                                          <p:attrName>style.visibility</p:attrName>
                                        </p:attrNameLst>
                                      </p:cBhvr>
                                      <p:to>
                                        <p:strVal val="visible"/>
                                      </p:to>
                                    </p:set>
                                    <p:anim calcmode="lin" valueType="num">
                                      <p:cBhvr>
                                        <p:cTn id="74" dur="500" fill="hold"/>
                                        <p:tgtEl>
                                          <p:spTgt spid="63"/>
                                        </p:tgtEl>
                                        <p:attrNameLst>
                                          <p:attrName>ppt_w</p:attrName>
                                        </p:attrNameLst>
                                      </p:cBhvr>
                                      <p:tavLst>
                                        <p:tav tm="0">
                                          <p:val>
                                            <p:strVal val="#ppt_w*0.05"/>
                                          </p:val>
                                        </p:tav>
                                        <p:tav tm="100000">
                                          <p:val>
                                            <p:strVal val="#ppt_w"/>
                                          </p:val>
                                        </p:tav>
                                      </p:tavLst>
                                    </p:anim>
                                    <p:anim calcmode="lin" valueType="num">
                                      <p:cBhvr>
                                        <p:cTn id="75" dur="500" fill="hold"/>
                                        <p:tgtEl>
                                          <p:spTgt spid="63"/>
                                        </p:tgtEl>
                                        <p:attrNameLst>
                                          <p:attrName>ppt_h</p:attrName>
                                        </p:attrNameLst>
                                      </p:cBhvr>
                                      <p:tavLst>
                                        <p:tav tm="0">
                                          <p:val>
                                            <p:strVal val="#ppt_h"/>
                                          </p:val>
                                        </p:tav>
                                        <p:tav tm="100000">
                                          <p:val>
                                            <p:strVal val="#ppt_h"/>
                                          </p:val>
                                        </p:tav>
                                      </p:tavLst>
                                    </p:anim>
                                    <p:anim calcmode="lin" valueType="num">
                                      <p:cBhvr>
                                        <p:cTn id="76" dur="500" fill="hold"/>
                                        <p:tgtEl>
                                          <p:spTgt spid="63"/>
                                        </p:tgtEl>
                                        <p:attrNameLst>
                                          <p:attrName>ppt_x</p:attrName>
                                        </p:attrNameLst>
                                      </p:cBhvr>
                                      <p:tavLst>
                                        <p:tav tm="0">
                                          <p:val>
                                            <p:strVal val="#ppt_x-.2"/>
                                          </p:val>
                                        </p:tav>
                                        <p:tav tm="100000">
                                          <p:val>
                                            <p:strVal val="#ppt_x"/>
                                          </p:val>
                                        </p:tav>
                                      </p:tavLst>
                                    </p:anim>
                                    <p:anim calcmode="lin" valueType="num">
                                      <p:cBhvr>
                                        <p:cTn id="77" dur="500" fill="hold"/>
                                        <p:tgtEl>
                                          <p:spTgt spid="63"/>
                                        </p:tgtEl>
                                        <p:attrNameLst>
                                          <p:attrName>ppt_y</p:attrName>
                                        </p:attrNameLst>
                                      </p:cBhvr>
                                      <p:tavLst>
                                        <p:tav tm="0">
                                          <p:val>
                                            <p:strVal val="#ppt_y"/>
                                          </p:val>
                                        </p:tav>
                                        <p:tav tm="100000">
                                          <p:val>
                                            <p:strVal val="#ppt_y"/>
                                          </p:val>
                                        </p:tav>
                                      </p:tavLst>
                                    </p:anim>
                                    <p:animEffect transition="in" filter="fade">
                                      <p:cBhvr>
                                        <p:cTn id="78" dur="500"/>
                                        <p:tgtEl>
                                          <p:spTgt spid="63"/>
                                        </p:tgtEl>
                                      </p:cBhvr>
                                    </p:animEffect>
                                  </p:childTnLst>
                                </p:cTn>
                              </p:par>
                              <p:par>
                                <p:cTn id="79" presetID="54" presetClass="entr" presetSubtype="0" accel="10000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anim calcmode="lin" valueType="num">
                                      <p:cBhvr>
                                        <p:cTn id="81" dur="500" fill="hold"/>
                                        <p:tgtEl>
                                          <p:spTgt spid="69"/>
                                        </p:tgtEl>
                                        <p:attrNameLst>
                                          <p:attrName>ppt_w</p:attrName>
                                        </p:attrNameLst>
                                      </p:cBhvr>
                                      <p:tavLst>
                                        <p:tav tm="0">
                                          <p:val>
                                            <p:strVal val="#ppt_w*0.05"/>
                                          </p:val>
                                        </p:tav>
                                        <p:tav tm="100000">
                                          <p:val>
                                            <p:strVal val="#ppt_w"/>
                                          </p:val>
                                        </p:tav>
                                      </p:tavLst>
                                    </p:anim>
                                    <p:anim calcmode="lin" valueType="num">
                                      <p:cBhvr>
                                        <p:cTn id="82" dur="500" fill="hold"/>
                                        <p:tgtEl>
                                          <p:spTgt spid="69"/>
                                        </p:tgtEl>
                                        <p:attrNameLst>
                                          <p:attrName>ppt_h</p:attrName>
                                        </p:attrNameLst>
                                      </p:cBhvr>
                                      <p:tavLst>
                                        <p:tav tm="0">
                                          <p:val>
                                            <p:strVal val="#ppt_h"/>
                                          </p:val>
                                        </p:tav>
                                        <p:tav tm="100000">
                                          <p:val>
                                            <p:strVal val="#ppt_h"/>
                                          </p:val>
                                        </p:tav>
                                      </p:tavLst>
                                    </p:anim>
                                    <p:anim calcmode="lin" valueType="num">
                                      <p:cBhvr>
                                        <p:cTn id="83" dur="500" fill="hold"/>
                                        <p:tgtEl>
                                          <p:spTgt spid="69"/>
                                        </p:tgtEl>
                                        <p:attrNameLst>
                                          <p:attrName>ppt_x</p:attrName>
                                        </p:attrNameLst>
                                      </p:cBhvr>
                                      <p:tavLst>
                                        <p:tav tm="0">
                                          <p:val>
                                            <p:strVal val="#ppt_x-.2"/>
                                          </p:val>
                                        </p:tav>
                                        <p:tav tm="100000">
                                          <p:val>
                                            <p:strVal val="#ppt_x"/>
                                          </p:val>
                                        </p:tav>
                                      </p:tavLst>
                                    </p:anim>
                                    <p:anim calcmode="lin" valueType="num">
                                      <p:cBhvr>
                                        <p:cTn id="84" dur="500" fill="hold"/>
                                        <p:tgtEl>
                                          <p:spTgt spid="69"/>
                                        </p:tgtEl>
                                        <p:attrNameLst>
                                          <p:attrName>ppt_y</p:attrName>
                                        </p:attrNameLst>
                                      </p:cBhvr>
                                      <p:tavLst>
                                        <p:tav tm="0">
                                          <p:val>
                                            <p:strVal val="#ppt_y"/>
                                          </p:val>
                                        </p:tav>
                                        <p:tav tm="100000">
                                          <p:val>
                                            <p:strVal val="#ppt_y"/>
                                          </p:val>
                                        </p:tav>
                                      </p:tavLst>
                                    </p:anim>
                                    <p:animEffect transition="in" filter="fade">
                                      <p:cBhvr>
                                        <p:cTn id="85" dur="500"/>
                                        <p:tgtEl>
                                          <p:spTgt spid="69"/>
                                        </p:tgtEl>
                                      </p:cBhvr>
                                    </p:animEffect>
                                  </p:childTnLst>
                                </p:cTn>
                              </p:par>
                              <p:par>
                                <p:cTn id="86" presetID="54" presetClass="entr" presetSubtype="0" accel="10000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p:cTn id="88" dur="500" fill="hold"/>
                                        <p:tgtEl>
                                          <p:spTgt spid="62"/>
                                        </p:tgtEl>
                                        <p:attrNameLst>
                                          <p:attrName>ppt_w</p:attrName>
                                        </p:attrNameLst>
                                      </p:cBhvr>
                                      <p:tavLst>
                                        <p:tav tm="0">
                                          <p:val>
                                            <p:strVal val="#ppt_w*0.05"/>
                                          </p:val>
                                        </p:tav>
                                        <p:tav tm="100000">
                                          <p:val>
                                            <p:strVal val="#ppt_w"/>
                                          </p:val>
                                        </p:tav>
                                      </p:tavLst>
                                    </p:anim>
                                    <p:anim calcmode="lin" valueType="num">
                                      <p:cBhvr>
                                        <p:cTn id="89" dur="500" fill="hold"/>
                                        <p:tgtEl>
                                          <p:spTgt spid="62"/>
                                        </p:tgtEl>
                                        <p:attrNameLst>
                                          <p:attrName>ppt_h</p:attrName>
                                        </p:attrNameLst>
                                      </p:cBhvr>
                                      <p:tavLst>
                                        <p:tav tm="0">
                                          <p:val>
                                            <p:strVal val="#ppt_h"/>
                                          </p:val>
                                        </p:tav>
                                        <p:tav tm="100000">
                                          <p:val>
                                            <p:strVal val="#ppt_h"/>
                                          </p:val>
                                        </p:tav>
                                      </p:tavLst>
                                    </p:anim>
                                    <p:anim calcmode="lin" valueType="num">
                                      <p:cBhvr>
                                        <p:cTn id="90" dur="500" fill="hold"/>
                                        <p:tgtEl>
                                          <p:spTgt spid="62"/>
                                        </p:tgtEl>
                                        <p:attrNameLst>
                                          <p:attrName>ppt_x</p:attrName>
                                        </p:attrNameLst>
                                      </p:cBhvr>
                                      <p:tavLst>
                                        <p:tav tm="0">
                                          <p:val>
                                            <p:strVal val="#ppt_x-.2"/>
                                          </p:val>
                                        </p:tav>
                                        <p:tav tm="100000">
                                          <p:val>
                                            <p:strVal val="#ppt_x"/>
                                          </p:val>
                                        </p:tav>
                                      </p:tavLst>
                                    </p:anim>
                                    <p:anim calcmode="lin" valueType="num">
                                      <p:cBhvr>
                                        <p:cTn id="91" dur="500" fill="hold"/>
                                        <p:tgtEl>
                                          <p:spTgt spid="62"/>
                                        </p:tgtEl>
                                        <p:attrNameLst>
                                          <p:attrName>ppt_y</p:attrName>
                                        </p:attrNameLst>
                                      </p:cBhvr>
                                      <p:tavLst>
                                        <p:tav tm="0">
                                          <p:val>
                                            <p:strVal val="#ppt_y"/>
                                          </p:val>
                                        </p:tav>
                                        <p:tav tm="100000">
                                          <p:val>
                                            <p:strVal val="#ppt_y"/>
                                          </p:val>
                                        </p:tav>
                                      </p:tavLst>
                                    </p:anim>
                                    <p:animEffect transition="in" filter="fade">
                                      <p:cBhvr>
                                        <p:cTn id="92" dur="500"/>
                                        <p:tgtEl>
                                          <p:spTgt spid="62"/>
                                        </p:tgtEl>
                                      </p:cBhvr>
                                    </p:animEffect>
                                  </p:childTnLst>
                                </p:cTn>
                              </p:par>
                              <p:par>
                                <p:cTn id="93" presetID="54" presetClass="entr" presetSubtype="0" accel="10000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p:cTn id="95" dur="500" fill="hold"/>
                                        <p:tgtEl>
                                          <p:spTgt spid="55"/>
                                        </p:tgtEl>
                                        <p:attrNameLst>
                                          <p:attrName>ppt_w</p:attrName>
                                        </p:attrNameLst>
                                      </p:cBhvr>
                                      <p:tavLst>
                                        <p:tav tm="0">
                                          <p:val>
                                            <p:strVal val="#ppt_w*0.05"/>
                                          </p:val>
                                        </p:tav>
                                        <p:tav tm="100000">
                                          <p:val>
                                            <p:strVal val="#ppt_w"/>
                                          </p:val>
                                        </p:tav>
                                      </p:tavLst>
                                    </p:anim>
                                    <p:anim calcmode="lin" valueType="num">
                                      <p:cBhvr>
                                        <p:cTn id="96" dur="500" fill="hold"/>
                                        <p:tgtEl>
                                          <p:spTgt spid="55"/>
                                        </p:tgtEl>
                                        <p:attrNameLst>
                                          <p:attrName>ppt_h</p:attrName>
                                        </p:attrNameLst>
                                      </p:cBhvr>
                                      <p:tavLst>
                                        <p:tav tm="0">
                                          <p:val>
                                            <p:strVal val="#ppt_h"/>
                                          </p:val>
                                        </p:tav>
                                        <p:tav tm="100000">
                                          <p:val>
                                            <p:strVal val="#ppt_h"/>
                                          </p:val>
                                        </p:tav>
                                      </p:tavLst>
                                    </p:anim>
                                    <p:anim calcmode="lin" valueType="num">
                                      <p:cBhvr>
                                        <p:cTn id="97" dur="500" fill="hold"/>
                                        <p:tgtEl>
                                          <p:spTgt spid="55"/>
                                        </p:tgtEl>
                                        <p:attrNameLst>
                                          <p:attrName>ppt_x</p:attrName>
                                        </p:attrNameLst>
                                      </p:cBhvr>
                                      <p:tavLst>
                                        <p:tav tm="0">
                                          <p:val>
                                            <p:strVal val="#ppt_x-.2"/>
                                          </p:val>
                                        </p:tav>
                                        <p:tav tm="100000">
                                          <p:val>
                                            <p:strVal val="#ppt_x"/>
                                          </p:val>
                                        </p:tav>
                                      </p:tavLst>
                                    </p:anim>
                                    <p:anim calcmode="lin" valueType="num">
                                      <p:cBhvr>
                                        <p:cTn id="98" dur="500" fill="hold"/>
                                        <p:tgtEl>
                                          <p:spTgt spid="55"/>
                                        </p:tgtEl>
                                        <p:attrNameLst>
                                          <p:attrName>ppt_y</p:attrName>
                                        </p:attrNameLst>
                                      </p:cBhvr>
                                      <p:tavLst>
                                        <p:tav tm="0">
                                          <p:val>
                                            <p:strVal val="#ppt_y"/>
                                          </p:val>
                                        </p:tav>
                                        <p:tav tm="100000">
                                          <p:val>
                                            <p:strVal val="#ppt_y"/>
                                          </p:val>
                                        </p:tav>
                                      </p:tavLst>
                                    </p:anim>
                                    <p:animEffect transition="in" filter="fade">
                                      <p:cBhvr>
                                        <p:cTn id="99" dur="500"/>
                                        <p:tgtEl>
                                          <p:spTgt spid="55"/>
                                        </p:tgtEl>
                                      </p:cBhvr>
                                    </p:animEffect>
                                  </p:childTnLst>
                                </p:cTn>
                              </p:par>
                              <p:par>
                                <p:cTn id="100" presetID="54" presetClass="entr" presetSubtype="0" accel="100000" fill="hold" grpId="0" nodeType="with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strVal val="#ppt_w*0.05"/>
                                          </p:val>
                                        </p:tav>
                                        <p:tav tm="100000">
                                          <p:val>
                                            <p:strVal val="#ppt_w"/>
                                          </p:val>
                                        </p:tav>
                                      </p:tavLst>
                                    </p:anim>
                                    <p:anim calcmode="lin" valueType="num">
                                      <p:cBhvr>
                                        <p:cTn id="103" dur="500" fill="hold"/>
                                        <p:tgtEl>
                                          <p:spTgt spid="60"/>
                                        </p:tgtEl>
                                        <p:attrNameLst>
                                          <p:attrName>ppt_h</p:attrName>
                                        </p:attrNameLst>
                                      </p:cBhvr>
                                      <p:tavLst>
                                        <p:tav tm="0">
                                          <p:val>
                                            <p:strVal val="#ppt_h"/>
                                          </p:val>
                                        </p:tav>
                                        <p:tav tm="100000">
                                          <p:val>
                                            <p:strVal val="#ppt_h"/>
                                          </p:val>
                                        </p:tav>
                                      </p:tavLst>
                                    </p:anim>
                                    <p:anim calcmode="lin" valueType="num">
                                      <p:cBhvr>
                                        <p:cTn id="104" dur="500" fill="hold"/>
                                        <p:tgtEl>
                                          <p:spTgt spid="60"/>
                                        </p:tgtEl>
                                        <p:attrNameLst>
                                          <p:attrName>ppt_x</p:attrName>
                                        </p:attrNameLst>
                                      </p:cBhvr>
                                      <p:tavLst>
                                        <p:tav tm="0">
                                          <p:val>
                                            <p:strVal val="#ppt_x-.2"/>
                                          </p:val>
                                        </p:tav>
                                        <p:tav tm="100000">
                                          <p:val>
                                            <p:strVal val="#ppt_x"/>
                                          </p:val>
                                        </p:tav>
                                      </p:tavLst>
                                    </p:anim>
                                    <p:anim calcmode="lin" valueType="num">
                                      <p:cBhvr>
                                        <p:cTn id="105" dur="500" fill="hold"/>
                                        <p:tgtEl>
                                          <p:spTgt spid="60"/>
                                        </p:tgtEl>
                                        <p:attrNameLst>
                                          <p:attrName>ppt_y</p:attrName>
                                        </p:attrNameLst>
                                      </p:cBhvr>
                                      <p:tavLst>
                                        <p:tav tm="0">
                                          <p:val>
                                            <p:strVal val="#ppt_y"/>
                                          </p:val>
                                        </p:tav>
                                        <p:tav tm="100000">
                                          <p:val>
                                            <p:strVal val="#ppt_y"/>
                                          </p:val>
                                        </p:tav>
                                      </p:tavLst>
                                    </p:anim>
                                    <p:animEffect transition="in" filter="fade">
                                      <p:cBhvr>
                                        <p:cTn id="106" dur="500"/>
                                        <p:tgtEl>
                                          <p:spTgt spid="60"/>
                                        </p:tgtEl>
                                      </p:cBhvr>
                                    </p:animEffect>
                                  </p:childTnLst>
                                </p:cTn>
                              </p:par>
                              <p:par>
                                <p:cTn id="107" presetID="54" presetClass="entr" presetSubtype="0" accel="10000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anim calcmode="lin" valueType="num">
                                      <p:cBhvr>
                                        <p:cTn id="109" dur="500" fill="hold"/>
                                        <p:tgtEl>
                                          <p:spTgt spid="59"/>
                                        </p:tgtEl>
                                        <p:attrNameLst>
                                          <p:attrName>ppt_w</p:attrName>
                                        </p:attrNameLst>
                                      </p:cBhvr>
                                      <p:tavLst>
                                        <p:tav tm="0">
                                          <p:val>
                                            <p:strVal val="#ppt_w*0.05"/>
                                          </p:val>
                                        </p:tav>
                                        <p:tav tm="100000">
                                          <p:val>
                                            <p:strVal val="#ppt_w"/>
                                          </p:val>
                                        </p:tav>
                                      </p:tavLst>
                                    </p:anim>
                                    <p:anim calcmode="lin" valueType="num">
                                      <p:cBhvr>
                                        <p:cTn id="110" dur="500" fill="hold"/>
                                        <p:tgtEl>
                                          <p:spTgt spid="59"/>
                                        </p:tgtEl>
                                        <p:attrNameLst>
                                          <p:attrName>ppt_h</p:attrName>
                                        </p:attrNameLst>
                                      </p:cBhvr>
                                      <p:tavLst>
                                        <p:tav tm="0">
                                          <p:val>
                                            <p:strVal val="#ppt_h"/>
                                          </p:val>
                                        </p:tav>
                                        <p:tav tm="100000">
                                          <p:val>
                                            <p:strVal val="#ppt_h"/>
                                          </p:val>
                                        </p:tav>
                                      </p:tavLst>
                                    </p:anim>
                                    <p:anim calcmode="lin" valueType="num">
                                      <p:cBhvr>
                                        <p:cTn id="111" dur="500" fill="hold"/>
                                        <p:tgtEl>
                                          <p:spTgt spid="59"/>
                                        </p:tgtEl>
                                        <p:attrNameLst>
                                          <p:attrName>ppt_x</p:attrName>
                                        </p:attrNameLst>
                                      </p:cBhvr>
                                      <p:tavLst>
                                        <p:tav tm="0">
                                          <p:val>
                                            <p:strVal val="#ppt_x-.2"/>
                                          </p:val>
                                        </p:tav>
                                        <p:tav tm="100000">
                                          <p:val>
                                            <p:strVal val="#ppt_x"/>
                                          </p:val>
                                        </p:tav>
                                      </p:tavLst>
                                    </p:anim>
                                    <p:anim calcmode="lin" valueType="num">
                                      <p:cBhvr>
                                        <p:cTn id="112" dur="500" fill="hold"/>
                                        <p:tgtEl>
                                          <p:spTgt spid="59"/>
                                        </p:tgtEl>
                                        <p:attrNameLst>
                                          <p:attrName>ppt_y</p:attrName>
                                        </p:attrNameLst>
                                      </p:cBhvr>
                                      <p:tavLst>
                                        <p:tav tm="0">
                                          <p:val>
                                            <p:strVal val="#ppt_y"/>
                                          </p:val>
                                        </p:tav>
                                        <p:tav tm="100000">
                                          <p:val>
                                            <p:strVal val="#ppt_y"/>
                                          </p:val>
                                        </p:tav>
                                      </p:tavLst>
                                    </p:anim>
                                    <p:animEffect transition="in" filter="fade">
                                      <p:cBhvr>
                                        <p:cTn id="11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9" grpId="0" animBg="1"/>
      <p:bldP spid="60" grpId="0" animBg="1"/>
      <p:bldP spid="61" grpId="0" animBg="1"/>
      <p:bldP spid="62" grpId="0" animBg="1"/>
      <p:bldP spid="63" grpId="0" animBg="1"/>
      <p:bldP spid="6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6626" t="6223" r="13874" b="36666"/>
          <a:stretch/>
        </p:blipFill>
        <p:spPr>
          <a:xfrm>
            <a:off x="1073818" y="857250"/>
            <a:ext cx="6735362" cy="2451765"/>
          </a:xfrm>
          <a:prstGeom prst="rect">
            <a:avLst/>
          </a:prstGeom>
        </p:spPr>
      </p:pic>
      <p:pic>
        <p:nvPicPr>
          <p:cNvPr id="3" name="Imagen 2"/>
          <p:cNvPicPr>
            <a:picLocks noChangeAspect="1"/>
          </p:cNvPicPr>
          <p:nvPr/>
        </p:nvPicPr>
        <p:blipFill rotWithShape="1">
          <a:blip r:embed="rId3"/>
          <a:srcRect l="6624" t="6889" r="8250" b="34000"/>
          <a:stretch/>
        </p:blipFill>
        <p:spPr>
          <a:xfrm>
            <a:off x="1073818" y="3354929"/>
            <a:ext cx="7200899" cy="2556930"/>
          </a:xfrm>
          <a:prstGeom prst="rect">
            <a:avLst/>
          </a:prstGeom>
        </p:spPr>
      </p:pic>
      <p:sp>
        <p:nvSpPr>
          <p:cNvPr id="5" name="Rectángulo 4"/>
          <p:cNvSpPr/>
          <p:nvPr/>
        </p:nvSpPr>
        <p:spPr>
          <a:xfrm>
            <a:off x="7432475" y="3623235"/>
            <a:ext cx="1511467"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Índice H</a:t>
            </a:r>
            <a:r>
              <a:rPr lang="es-MX" sz="1350" dirty="0"/>
              <a:t> </a:t>
            </a:r>
            <a:r>
              <a:rPr lang="es-MX" sz="1350" b="1" dirty="0"/>
              <a:t>para autores</a:t>
            </a:r>
          </a:p>
        </p:txBody>
      </p:sp>
      <p:sp>
        <p:nvSpPr>
          <p:cNvPr id="6" name="Elipse 5"/>
          <p:cNvSpPr/>
          <p:nvPr/>
        </p:nvSpPr>
        <p:spPr>
          <a:xfrm>
            <a:off x="7432475" y="2856922"/>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7" name="Elipse 6"/>
          <p:cNvSpPr/>
          <p:nvPr/>
        </p:nvSpPr>
        <p:spPr>
          <a:xfrm>
            <a:off x="7432475" y="5434968"/>
            <a:ext cx="284052" cy="259343"/>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pic>
        <p:nvPicPr>
          <p:cNvPr id="10" name="Imagen 9"/>
          <p:cNvPicPr>
            <a:picLocks noChangeAspect="1"/>
          </p:cNvPicPr>
          <p:nvPr/>
        </p:nvPicPr>
        <p:blipFill rotWithShape="1">
          <a:blip r:embed="rId4"/>
          <a:srcRect l="2739" t="34382" r="84848" b="63192"/>
          <a:stretch/>
        </p:blipFill>
        <p:spPr>
          <a:xfrm>
            <a:off x="90237" y="1250205"/>
            <a:ext cx="3501189" cy="366314"/>
          </a:xfrm>
          <a:prstGeom prst="rect">
            <a:avLst/>
          </a:prstGeom>
          <a:effectLst>
            <a:outerShdw blurRad="50800" dist="114300" dir="2700000" algn="tl" rotWithShape="0">
              <a:prstClr val="black">
                <a:alpha val="40000"/>
              </a:prstClr>
            </a:outerShdw>
          </a:effectLst>
        </p:spPr>
      </p:pic>
      <p:pic>
        <p:nvPicPr>
          <p:cNvPr id="11" name="Imagen 10"/>
          <p:cNvPicPr>
            <a:picLocks noChangeAspect="1"/>
          </p:cNvPicPr>
          <p:nvPr/>
        </p:nvPicPr>
        <p:blipFill rotWithShape="1">
          <a:blip r:embed="rId5"/>
          <a:srcRect l="6875" t="18191" r="76870" b="78465"/>
          <a:stretch/>
        </p:blipFill>
        <p:spPr>
          <a:xfrm>
            <a:off x="90238" y="3296848"/>
            <a:ext cx="3113171" cy="492473"/>
          </a:xfrm>
          <a:prstGeom prst="rect">
            <a:avLst/>
          </a:prstGeom>
          <a:effectLst>
            <a:outerShdw blurRad="50800" dist="101600" dir="5400000" algn="ctr" rotWithShape="0">
              <a:srgbClr val="000000">
                <a:alpha val="43137"/>
              </a:srgbClr>
            </a:outerShdw>
          </a:effectLst>
        </p:spPr>
      </p:pic>
      <p:sp>
        <p:nvSpPr>
          <p:cNvPr id="14" name="Elipse 13"/>
          <p:cNvSpPr/>
          <p:nvPr/>
        </p:nvSpPr>
        <p:spPr>
          <a:xfrm>
            <a:off x="2921317" y="2744046"/>
            <a:ext cx="983582" cy="82324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pic>
        <p:nvPicPr>
          <p:cNvPr id="15" name="Imagen 14"/>
          <p:cNvPicPr>
            <a:picLocks noChangeAspect="1"/>
          </p:cNvPicPr>
          <p:nvPr/>
        </p:nvPicPr>
        <p:blipFill>
          <a:blip r:embed="rId6"/>
          <a:stretch>
            <a:fillRect/>
          </a:stretch>
        </p:blipFill>
        <p:spPr>
          <a:xfrm>
            <a:off x="2976703" y="2769689"/>
            <a:ext cx="928196" cy="841321"/>
          </a:xfrm>
          <a:prstGeom prst="rect">
            <a:avLst/>
          </a:prstGeom>
        </p:spPr>
      </p:pic>
      <p:sp>
        <p:nvSpPr>
          <p:cNvPr id="16" name="Rectángulo 15"/>
          <p:cNvSpPr/>
          <p:nvPr/>
        </p:nvSpPr>
        <p:spPr>
          <a:xfrm>
            <a:off x="6455758" y="988959"/>
            <a:ext cx="1353422"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Indicadores AUTOR</a:t>
            </a:r>
            <a:endParaRPr lang="es-MX" sz="1350" dirty="0"/>
          </a:p>
        </p:txBody>
      </p:sp>
    </p:spTree>
    <p:extLst>
      <p:ext uri="{BB962C8B-B14F-4D97-AF65-F5344CB8AC3E}">
        <p14:creationId xmlns:p14="http://schemas.microsoft.com/office/powerpoint/2010/main" val="199277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5625" t="10000" r="7875" b="24888"/>
          <a:stretch/>
        </p:blipFill>
        <p:spPr>
          <a:xfrm>
            <a:off x="0" y="1557585"/>
            <a:ext cx="9144000" cy="3871665"/>
          </a:xfrm>
          <a:prstGeom prst="rect">
            <a:avLst/>
          </a:prstGeom>
        </p:spPr>
      </p:pic>
      <p:sp>
        <p:nvSpPr>
          <p:cNvPr id="5" name="Rectángulo 4"/>
          <p:cNvSpPr/>
          <p:nvPr/>
        </p:nvSpPr>
        <p:spPr>
          <a:xfrm>
            <a:off x="3371851" y="994335"/>
            <a:ext cx="1914491" cy="834465"/>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effectLst>
                  <a:outerShdw blurRad="38100" dist="38100" dir="2700000" algn="tl">
                    <a:srgbClr val="000000">
                      <a:alpha val="43137"/>
                    </a:srgbClr>
                  </a:outerShdw>
                </a:effectLst>
              </a:rPr>
              <a:t>Búsqueda por AUTOR CITADO</a:t>
            </a:r>
            <a:endParaRPr lang="es-MX" b="1" dirty="0"/>
          </a:p>
        </p:txBody>
      </p:sp>
    </p:spTree>
    <p:extLst>
      <p:ext uri="{BB962C8B-B14F-4D97-AF65-F5344CB8AC3E}">
        <p14:creationId xmlns:p14="http://schemas.microsoft.com/office/powerpoint/2010/main" val="226194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7067" t="6314" r="6933" b="5687"/>
          <a:stretch/>
        </p:blipFill>
        <p:spPr>
          <a:xfrm>
            <a:off x="179126" y="1044365"/>
            <a:ext cx="8439728" cy="4857750"/>
          </a:xfrm>
          <a:prstGeom prst="rect">
            <a:avLst/>
          </a:prstGeom>
        </p:spPr>
      </p:pic>
      <p:sp>
        <p:nvSpPr>
          <p:cNvPr id="5" name="Rectángulo 4"/>
          <p:cNvSpPr/>
          <p:nvPr/>
        </p:nvSpPr>
        <p:spPr>
          <a:xfrm>
            <a:off x="2048656" y="857250"/>
            <a:ext cx="1641558" cy="613145"/>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effectLst>
                  <a:outerShdw blurRad="38100" dist="38100" dir="2700000" algn="tl">
                    <a:srgbClr val="000000">
                      <a:alpha val="43137"/>
                    </a:srgbClr>
                  </a:outerShdw>
                </a:effectLst>
              </a:rPr>
              <a:t>Seleccionar documentos</a:t>
            </a:r>
            <a:endParaRPr lang="es-MX" b="1" dirty="0"/>
          </a:p>
        </p:txBody>
      </p:sp>
      <p:sp>
        <p:nvSpPr>
          <p:cNvPr id="6" name="Elipse 5"/>
          <p:cNvSpPr/>
          <p:nvPr/>
        </p:nvSpPr>
        <p:spPr>
          <a:xfrm>
            <a:off x="306649" y="1970067"/>
            <a:ext cx="358253" cy="357028"/>
          </a:xfrm>
          <a:prstGeom prst="ellipse">
            <a:avLst/>
          </a:prstGeom>
          <a:solidFill>
            <a:srgbClr val="00B0F0">
              <a:alpha val="3294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7" name="Elipse 6"/>
          <p:cNvSpPr/>
          <p:nvPr/>
        </p:nvSpPr>
        <p:spPr>
          <a:xfrm>
            <a:off x="306648" y="2895770"/>
            <a:ext cx="358253" cy="357028"/>
          </a:xfrm>
          <a:prstGeom prst="ellipse">
            <a:avLst/>
          </a:prstGeom>
          <a:solidFill>
            <a:srgbClr val="00B0F0">
              <a:alpha val="3294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8" name="Elipse 7"/>
          <p:cNvSpPr/>
          <p:nvPr/>
        </p:nvSpPr>
        <p:spPr>
          <a:xfrm>
            <a:off x="306647" y="3757577"/>
            <a:ext cx="358253" cy="357028"/>
          </a:xfrm>
          <a:prstGeom prst="ellipse">
            <a:avLst/>
          </a:prstGeom>
          <a:solidFill>
            <a:srgbClr val="00B0F0">
              <a:alpha val="3294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9" name="Elipse 8"/>
          <p:cNvSpPr/>
          <p:nvPr/>
        </p:nvSpPr>
        <p:spPr>
          <a:xfrm>
            <a:off x="306647" y="4682808"/>
            <a:ext cx="358253" cy="357028"/>
          </a:xfrm>
          <a:prstGeom prst="ellipse">
            <a:avLst/>
          </a:prstGeom>
          <a:solidFill>
            <a:srgbClr val="00B0F0">
              <a:alpha val="3294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10" name="Elipse 9"/>
          <p:cNvSpPr/>
          <p:nvPr/>
        </p:nvSpPr>
        <p:spPr>
          <a:xfrm>
            <a:off x="306647" y="5547525"/>
            <a:ext cx="358253" cy="357028"/>
          </a:xfrm>
          <a:prstGeom prst="ellipse">
            <a:avLst/>
          </a:prstGeom>
          <a:solidFill>
            <a:srgbClr val="00B0F0">
              <a:alpha val="32941"/>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Tree>
    <p:extLst>
      <p:ext uri="{BB962C8B-B14F-4D97-AF65-F5344CB8AC3E}">
        <p14:creationId xmlns:p14="http://schemas.microsoft.com/office/powerpoint/2010/main" val="123913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6000" t="11778" r="7125" b="4667"/>
          <a:stretch/>
        </p:blipFill>
        <p:spPr>
          <a:xfrm>
            <a:off x="114300" y="999446"/>
            <a:ext cx="8901113" cy="4815566"/>
          </a:xfrm>
          <a:prstGeom prst="rect">
            <a:avLst/>
          </a:prstGeom>
        </p:spPr>
      </p:pic>
      <p:sp>
        <p:nvSpPr>
          <p:cNvPr id="5" name="Rectángulo 4"/>
          <p:cNvSpPr/>
          <p:nvPr/>
        </p:nvSpPr>
        <p:spPr>
          <a:xfrm>
            <a:off x="2519917" y="1130596"/>
            <a:ext cx="2719277" cy="55532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Lista de documentos </a:t>
            </a:r>
            <a:r>
              <a:rPr lang="es-MX" sz="1350" b="1" dirty="0" err="1">
                <a:effectLst>
                  <a:outerShdw blurRad="38100" dist="38100" dir="2700000" algn="tl">
                    <a:srgbClr val="000000">
                      <a:alpha val="43137"/>
                    </a:srgbClr>
                  </a:outerShdw>
                </a:effectLst>
              </a:rPr>
              <a:t>citantes</a:t>
            </a:r>
            <a:r>
              <a:rPr lang="es-MX" sz="1350" b="1" dirty="0">
                <a:effectLst>
                  <a:outerShdw blurRad="38100" dist="38100" dir="2700000" algn="tl">
                    <a:srgbClr val="000000">
                      <a:alpha val="43137"/>
                    </a:srgbClr>
                  </a:outerShdw>
                </a:effectLst>
              </a:rPr>
              <a:t> del AUTOR- DOCUMENTO</a:t>
            </a:r>
            <a:endParaRPr lang="es-MX" sz="1350" b="1" dirty="0"/>
          </a:p>
        </p:txBody>
      </p:sp>
    </p:spTree>
    <p:extLst>
      <p:ext uri="{BB962C8B-B14F-4D97-AF65-F5344CB8AC3E}">
        <p14:creationId xmlns:p14="http://schemas.microsoft.com/office/powerpoint/2010/main" val="352551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7751" t="10000" r="18749" b="5777"/>
          <a:stretch/>
        </p:blipFill>
        <p:spPr>
          <a:xfrm>
            <a:off x="128587" y="853171"/>
            <a:ext cx="5729288" cy="5147579"/>
          </a:xfrm>
          <a:prstGeom prst="rect">
            <a:avLst/>
          </a:prstGeom>
        </p:spPr>
      </p:pic>
      <p:pic>
        <p:nvPicPr>
          <p:cNvPr id="5" name="Imagen 4"/>
          <p:cNvPicPr>
            <a:picLocks noChangeAspect="1"/>
          </p:cNvPicPr>
          <p:nvPr/>
        </p:nvPicPr>
        <p:blipFill rotWithShape="1">
          <a:blip r:embed="rId3"/>
          <a:srcRect l="18500" t="8222" r="33875" b="14668"/>
          <a:stretch/>
        </p:blipFill>
        <p:spPr>
          <a:xfrm>
            <a:off x="4357687" y="857250"/>
            <a:ext cx="4786313" cy="5143500"/>
          </a:xfrm>
          <a:prstGeom prst="rect">
            <a:avLst/>
          </a:prstGeom>
        </p:spPr>
      </p:pic>
      <p:sp>
        <p:nvSpPr>
          <p:cNvPr id="6" name="Rectángulo 5"/>
          <p:cNvSpPr/>
          <p:nvPr/>
        </p:nvSpPr>
        <p:spPr>
          <a:xfrm>
            <a:off x="1657350" y="1373484"/>
            <a:ext cx="1514475" cy="55532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00" b="1" dirty="0">
                <a:effectLst>
                  <a:outerShdw blurRad="38100" dist="38100" dir="2700000" algn="tl">
                    <a:srgbClr val="000000">
                      <a:alpha val="43137"/>
                    </a:srgbClr>
                  </a:outerShdw>
                </a:effectLst>
              </a:rPr>
              <a:t>ARTÍCULO CITANTE</a:t>
            </a:r>
            <a:endParaRPr lang="es-MX" sz="2100" b="1" dirty="0"/>
          </a:p>
        </p:txBody>
      </p:sp>
      <p:sp>
        <p:nvSpPr>
          <p:cNvPr id="7" name="Elipse 6"/>
          <p:cNvSpPr/>
          <p:nvPr/>
        </p:nvSpPr>
        <p:spPr>
          <a:xfrm>
            <a:off x="5572125" y="3328988"/>
            <a:ext cx="3571875" cy="885825"/>
          </a:xfrm>
          <a:prstGeom prst="ellipse">
            <a:avLst/>
          </a:prstGeom>
          <a:solidFill>
            <a:srgbClr val="FF0000">
              <a:alpha val="3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Tree>
    <p:extLst>
      <p:ext uri="{BB962C8B-B14F-4D97-AF65-F5344CB8AC3E}">
        <p14:creationId xmlns:p14="http://schemas.microsoft.com/office/powerpoint/2010/main" val="11534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199" t="9240" r="6027" b="5080"/>
          <a:stretch/>
        </p:blipFill>
        <p:spPr>
          <a:xfrm>
            <a:off x="1601670" y="1201253"/>
            <a:ext cx="6048672" cy="4536504"/>
          </a:xfrm>
          <a:prstGeom prst="rect">
            <a:avLst/>
          </a:prstGeom>
        </p:spPr>
      </p:pic>
      <p:pic>
        <p:nvPicPr>
          <p:cNvPr id="5" name="Imagen 4"/>
          <p:cNvPicPr>
            <a:picLocks noChangeAspect="1"/>
          </p:cNvPicPr>
          <p:nvPr/>
        </p:nvPicPr>
        <p:blipFill rotWithShape="1">
          <a:blip r:embed="rId2"/>
          <a:srcRect l="76575" t="34883" r="7441" b="13839"/>
          <a:stretch/>
        </p:blipFill>
        <p:spPr>
          <a:xfrm>
            <a:off x="6030164" y="2100221"/>
            <a:ext cx="1822703" cy="3637536"/>
          </a:xfrm>
          <a:prstGeom prst="rect">
            <a:avLst/>
          </a:prstGeom>
        </p:spPr>
      </p:pic>
      <p:sp>
        <p:nvSpPr>
          <p:cNvPr id="6" name="CuadroTexto 5"/>
          <p:cNvSpPr txBox="1"/>
          <p:nvPr/>
        </p:nvSpPr>
        <p:spPr>
          <a:xfrm>
            <a:off x="4177884" y="4917412"/>
            <a:ext cx="1744352" cy="369332"/>
          </a:xfrm>
          <a:prstGeom prst="rect">
            <a:avLst/>
          </a:prstGeom>
          <a:solidFill>
            <a:schemeClr val="bg1">
              <a:lumMod val="85000"/>
            </a:schemeClr>
          </a:solidFill>
          <a:ln w="38100">
            <a:solidFill>
              <a:srgbClr val="FF0000"/>
            </a:solidFill>
          </a:ln>
          <a:effectLst>
            <a:outerShdw blurRad="50800" dist="38100" dir="5400000" algn="t" rotWithShape="0">
              <a:prstClr val="black">
                <a:alpha val="40000"/>
              </a:prstClr>
            </a:outerShdw>
          </a:effectLst>
        </p:spPr>
        <p:txBody>
          <a:bodyPr wrap="square" rtlCol="0">
            <a:spAutoFit/>
          </a:bodyPr>
          <a:lstStyle/>
          <a:p>
            <a:r>
              <a:rPr lang="es-MX" b="1" dirty="0"/>
              <a:t>      7 + 6 + 5</a:t>
            </a:r>
          </a:p>
        </p:txBody>
      </p:sp>
      <p:sp>
        <p:nvSpPr>
          <p:cNvPr id="7" name="CuadroTexto 5"/>
          <p:cNvSpPr txBox="1"/>
          <p:nvPr/>
        </p:nvSpPr>
        <p:spPr>
          <a:xfrm>
            <a:off x="2127237" y="4640412"/>
            <a:ext cx="1677707" cy="923330"/>
          </a:xfrm>
          <a:prstGeom prst="rect">
            <a:avLst/>
          </a:prstGeom>
          <a:solidFill>
            <a:schemeClr val="bg1">
              <a:lumMod val="85000"/>
            </a:schemeClr>
          </a:solidFill>
          <a:ln>
            <a:solidFill>
              <a:schemeClr val="bg1">
                <a:lumMod val="85000"/>
              </a:schemeClr>
            </a:solidFill>
          </a:ln>
          <a:effectLst>
            <a:outerShdw blurRad="50800" dist="38100" dir="5400000" algn="t" rotWithShape="0">
              <a:prstClr val="black">
                <a:alpha val="40000"/>
              </a:prstClr>
            </a:outerShdw>
          </a:effectLst>
        </p:spPr>
        <p:txBody>
          <a:bodyPr wrap="square" rtlCol="0">
            <a:spAutoFit/>
          </a:bodyPr>
          <a:lstStyle/>
          <a:p>
            <a:r>
              <a:rPr lang="es-MX" b="1" dirty="0">
                <a:solidFill>
                  <a:srgbClr val="FF0000"/>
                </a:solidFill>
              </a:rPr>
              <a:t>Total de citas obtenidas sin duplicados: 10</a:t>
            </a:r>
          </a:p>
        </p:txBody>
      </p:sp>
      <p:sp>
        <p:nvSpPr>
          <p:cNvPr id="2" name="1 Rectángulo"/>
          <p:cNvSpPr/>
          <p:nvPr/>
        </p:nvSpPr>
        <p:spPr>
          <a:xfrm>
            <a:off x="6030163" y="4196807"/>
            <a:ext cx="1770011" cy="1540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 name="Elipse 2"/>
          <p:cNvSpPr/>
          <p:nvPr/>
        </p:nvSpPr>
        <p:spPr>
          <a:xfrm>
            <a:off x="5922236" y="3284621"/>
            <a:ext cx="1432067" cy="252663"/>
          </a:xfrm>
          <a:prstGeom prst="ellipse">
            <a:avLst/>
          </a:prstGeom>
          <a:solidFill>
            <a:srgbClr val="FF0000">
              <a:alpha val="4392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cxnSp>
        <p:nvCxnSpPr>
          <p:cNvPr id="9" name="Conector recto de flecha 8"/>
          <p:cNvCxnSpPr/>
          <p:nvPr/>
        </p:nvCxnSpPr>
        <p:spPr>
          <a:xfrm flipH="1">
            <a:off x="7320470" y="3410953"/>
            <a:ext cx="849968" cy="0"/>
          </a:xfrm>
          <a:prstGeom prst="straightConnector1">
            <a:avLst/>
          </a:prstGeom>
          <a:ln w="231775">
            <a:solidFill>
              <a:srgbClr val="FF0000"/>
            </a:solidFill>
            <a:tailEnd type="triangle"/>
          </a:ln>
          <a:effectLst>
            <a:outerShdw blurRad="50800" dist="889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 name="31 Grupo"/>
          <p:cNvGrpSpPr/>
          <p:nvPr/>
        </p:nvGrpSpPr>
        <p:grpSpPr>
          <a:xfrm>
            <a:off x="47519" y="4516341"/>
            <a:ext cx="1706777" cy="901882"/>
            <a:chOff x="4228432" y="584895"/>
            <a:chExt cx="3034271" cy="1202509"/>
          </a:xfrm>
        </p:grpSpPr>
        <p:pic>
          <p:nvPicPr>
            <p:cNvPr id="11" name="Picture 6"/>
            <p:cNvPicPr>
              <a:picLocks noChangeAspect="1"/>
            </p:cNvPicPr>
            <p:nvPr/>
          </p:nvPicPr>
          <p:blipFill>
            <a:blip r:embed="rId3" cstate="print"/>
            <a:srcRect/>
            <a:stretch>
              <a:fillRect/>
            </a:stretch>
          </p:blipFill>
          <p:spPr>
            <a:xfrm>
              <a:off x="4228432" y="584895"/>
              <a:ext cx="3024332" cy="643417"/>
            </a:xfrm>
            <a:prstGeom prst="rect">
              <a:avLst/>
            </a:prstGeom>
            <a:noFill/>
            <a:ln>
              <a:noFill/>
            </a:ln>
          </p:spPr>
        </p:pic>
        <p:pic>
          <p:nvPicPr>
            <p:cNvPr id="12" name="Picture 1"/>
            <p:cNvPicPr>
              <a:picLocks noChangeAspect="1"/>
            </p:cNvPicPr>
            <p:nvPr/>
          </p:nvPicPr>
          <p:blipFill>
            <a:blip r:embed="rId4" cstate="print"/>
            <a:srcRect/>
            <a:stretch>
              <a:fillRect/>
            </a:stretch>
          </p:blipFill>
          <p:spPr>
            <a:xfrm>
              <a:off x="4300432" y="1069482"/>
              <a:ext cx="2962271" cy="717922"/>
            </a:xfrm>
            <a:prstGeom prst="rect">
              <a:avLst/>
            </a:prstGeom>
            <a:noFill/>
            <a:ln>
              <a:noFill/>
            </a:ln>
          </p:spPr>
        </p:pic>
      </p:grpSp>
    </p:spTree>
    <p:extLst>
      <p:ext uri="{BB962C8B-B14F-4D97-AF65-F5344CB8AC3E}">
        <p14:creationId xmlns:p14="http://schemas.microsoft.com/office/powerpoint/2010/main" val="397738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0" y="1251249"/>
            <a:ext cx="9144000" cy="4749501"/>
          </a:xfrm>
          <a:prstGeom prst="rect">
            <a:avLst/>
          </a:prstGeom>
          <a:noFill/>
          <a:ln w="9525">
            <a:noFill/>
            <a:miter lim="800000"/>
            <a:headEnd/>
            <a:tailEnd/>
          </a:ln>
        </p:spPr>
      </p:pic>
      <p:sp>
        <p:nvSpPr>
          <p:cNvPr id="4" name="3 Rectángulo"/>
          <p:cNvSpPr/>
          <p:nvPr/>
        </p:nvSpPr>
        <p:spPr>
          <a:xfrm>
            <a:off x="251520" y="944724"/>
            <a:ext cx="8424936" cy="300082"/>
          </a:xfrm>
          <a:prstGeom prst="rect">
            <a:avLst/>
          </a:prstGeom>
        </p:spPr>
        <p:txBody>
          <a:bodyPr wrap="square">
            <a:spAutoFit/>
          </a:bodyPr>
          <a:lstStyle/>
          <a:p>
            <a:r>
              <a:rPr lang="es-MX" sz="1350" b="1" dirty="0"/>
              <a:t>Mapas de citas, permite explorar citas anteriores y posteriores de un documento </a:t>
            </a:r>
            <a:endParaRPr lang="es-MX" sz="1200" b="1" dirty="0"/>
          </a:p>
        </p:txBody>
      </p:sp>
      <p:sp>
        <p:nvSpPr>
          <p:cNvPr id="5" name="Rectángulo 4"/>
          <p:cNvSpPr/>
          <p:nvPr/>
        </p:nvSpPr>
        <p:spPr>
          <a:xfrm>
            <a:off x="5500687" y="1428750"/>
            <a:ext cx="2957513" cy="957263"/>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00" b="1" dirty="0">
                <a:effectLst>
                  <a:outerShdw blurRad="38100" dist="38100" dir="2700000" algn="tl">
                    <a:srgbClr val="000000">
                      <a:alpha val="43137"/>
                    </a:srgbClr>
                  </a:outerShdw>
                </a:effectLst>
              </a:rPr>
              <a:t>Mapa de citas: </a:t>
            </a:r>
          </a:p>
          <a:p>
            <a:pPr algn="ctr"/>
            <a:r>
              <a:rPr lang="es-MX" sz="2100" b="1" dirty="0">
                <a:effectLst>
                  <a:outerShdw blurRad="38100" dist="38100" dir="2700000" algn="tl">
                    <a:srgbClr val="000000">
                      <a:alpha val="43137"/>
                    </a:srgbClr>
                  </a:outerShdw>
                </a:effectLst>
              </a:rPr>
              <a:t>Concedidas y recibidas en y por artículo</a:t>
            </a:r>
            <a:endParaRPr lang="es-MX" sz="2100" b="1" dirty="0"/>
          </a:p>
        </p:txBody>
      </p:sp>
    </p:spTree>
    <p:extLst>
      <p:ext uri="{BB962C8B-B14F-4D97-AF65-F5344CB8AC3E}">
        <p14:creationId xmlns:p14="http://schemas.microsoft.com/office/powerpoint/2010/main" val="187805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98935"/>
            <a:ext cx="6873479" cy="410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505" y="4313636"/>
            <a:ext cx="3321844" cy="1578769"/>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9533" y="2882503"/>
            <a:ext cx="3726656" cy="310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own Arrow 5"/>
          <p:cNvSpPr/>
          <p:nvPr/>
        </p:nvSpPr>
        <p:spPr>
          <a:xfrm rot="10800000">
            <a:off x="2227065" y="3805736"/>
            <a:ext cx="386953" cy="714375"/>
          </a:xfrm>
          <a:prstGeom prst="downArrow">
            <a:avLst/>
          </a:prstGeom>
          <a:solidFill>
            <a:srgbClr val="FF0000"/>
          </a:solid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s-MX" sz="1350"/>
          </a:p>
        </p:txBody>
      </p:sp>
    </p:spTree>
    <p:extLst>
      <p:ext uri="{BB962C8B-B14F-4D97-AF65-F5344CB8AC3E}">
        <p14:creationId xmlns:p14="http://schemas.microsoft.com/office/powerpoint/2010/main" val="99764212"/>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8067"/>
                                        </p:tgtEl>
                                        <p:attrNameLst>
                                          <p:attrName>style.visibility</p:attrName>
                                        </p:attrNameLst>
                                      </p:cBhvr>
                                      <p:to>
                                        <p:strVal val="visible"/>
                                      </p:to>
                                    </p:set>
                                    <p:animEffect transition="in" filter="fade">
                                      <p:cBhvr>
                                        <p:cTn id="10"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Diagrama"/>
          <p:cNvGraphicFramePr/>
          <p:nvPr>
            <p:extLst/>
          </p:nvPr>
        </p:nvGraphicFramePr>
        <p:xfrm>
          <a:off x="2813090" y="935104"/>
          <a:ext cx="5575334" cy="3790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3 Flecha abajo"/>
          <p:cNvSpPr/>
          <p:nvPr/>
        </p:nvSpPr>
        <p:spPr>
          <a:xfrm>
            <a:off x="1483471" y="935105"/>
            <a:ext cx="1296591" cy="3618310"/>
          </a:xfrm>
          <a:prstGeom prst="downArrow">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solidFill>
              <a:srgbClr val="FF6600"/>
            </a:solidFill>
          </a:ln>
        </p:spPr>
        <p:style>
          <a:lnRef idx="3">
            <a:schemeClr val="lt1"/>
          </a:lnRef>
          <a:fillRef idx="1">
            <a:schemeClr val="accent6"/>
          </a:fillRef>
          <a:effectRef idx="1">
            <a:schemeClr val="accent6"/>
          </a:effectRef>
          <a:fontRef idx="minor">
            <a:schemeClr val="lt1"/>
          </a:fontRef>
        </p:style>
        <p:txBody>
          <a:bodyPr anchor="ctr"/>
          <a:lstStyle/>
          <a:p>
            <a:pPr algn="ctr">
              <a:defRPr/>
            </a:pPr>
            <a:endParaRPr lang="es-MX" sz="1350" dirty="0"/>
          </a:p>
        </p:txBody>
      </p:sp>
      <p:sp>
        <p:nvSpPr>
          <p:cNvPr id="44036" name="4 CuadroTexto"/>
          <p:cNvSpPr txBox="1">
            <a:spLocks noChangeArrowheads="1"/>
          </p:cNvSpPr>
          <p:nvPr/>
        </p:nvSpPr>
        <p:spPr bwMode="auto">
          <a:xfrm>
            <a:off x="1861494" y="1046561"/>
            <a:ext cx="54054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s-MX" sz="3300" b="1" dirty="0">
                <a:latin typeface="Arial" charset="0"/>
              </a:rPr>
              <a:t>1</a:t>
            </a:r>
            <a:endParaRPr lang="es-MX" sz="1350" b="1" dirty="0">
              <a:latin typeface="Arial" charset="0"/>
            </a:endParaRPr>
          </a:p>
        </p:txBody>
      </p:sp>
      <p:sp>
        <p:nvSpPr>
          <p:cNvPr id="44037" name="5 Rectángulo"/>
          <p:cNvSpPr>
            <a:spLocks noChangeArrowheads="1"/>
          </p:cNvSpPr>
          <p:nvPr/>
        </p:nvSpPr>
        <p:spPr bwMode="auto">
          <a:xfrm>
            <a:off x="1564051" y="3849292"/>
            <a:ext cx="1010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s-MX" sz="2400" b="1" dirty="0">
                <a:latin typeface="Arial" charset="0"/>
              </a:rPr>
              <a:t>100</a:t>
            </a:r>
            <a:endParaRPr lang="es-MX" sz="2400" dirty="0">
              <a:latin typeface="Arial" charset="0"/>
            </a:endParaRPr>
          </a:p>
        </p:txBody>
      </p:sp>
      <p:pic>
        <p:nvPicPr>
          <p:cNvPr id="4404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4030" y="3213499"/>
            <a:ext cx="235744" cy="2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4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4030" y="2349105"/>
            <a:ext cx="235744" cy="2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4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4030" y="1484711"/>
            <a:ext cx="235744" cy="2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44"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4030" y="4068367"/>
            <a:ext cx="235744" cy="2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ángulo 2"/>
          <p:cNvSpPr/>
          <p:nvPr/>
        </p:nvSpPr>
        <p:spPr>
          <a:xfrm>
            <a:off x="263912" y="4980446"/>
            <a:ext cx="8157830" cy="1546577"/>
          </a:xfrm>
          <a:prstGeom prst="rect">
            <a:avLst/>
          </a:prstGeom>
        </p:spPr>
        <p:txBody>
          <a:bodyPr wrap="square">
            <a:spAutoFit/>
          </a:bodyPr>
          <a:lstStyle/>
          <a:p>
            <a:r>
              <a:rPr lang="es-MX" sz="1350" b="1" dirty="0">
                <a:latin typeface="Academy Engraved LET" pitchFamily="2" charset="0"/>
              </a:rPr>
              <a:t>• </a:t>
            </a:r>
            <a:r>
              <a:rPr lang="es-MX" sz="1350" b="1" dirty="0"/>
              <a:t>Cuartil</a:t>
            </a:r>
            <a:r>
              <a:rPr lang="es-MX" sz="1350" dirty="0"/>
              <a:t> : indicador o medida de posición de una revista en relación con todas las de su área</a:t>
            </a:r>
          </a:p>
          <a:p>
            <a:endParaRPr lang="es-MX" sz="1350" dirty="0"/>
          </a:p>
          <a:p>
            <a:r>
              <a:rPr lang="es-MX" sz="1350" b="1" dirty="0">
                <a:latin typeface="Academy Engraved LET" pitchFamily="2" charset="0"/>
              </a:rPr>
              <a:t>• </a:t>
            </a:r>
            <a:r>
              <a:rPr lang="es-MX" sz="1350" dirty="0"/>
              <a:t>Dividir en </a:t>
            </a:r>
            <a:r>
              <a:rPr lang="es-MX" sz="1350" b="1" dirty="0">
                <a:effectLst>
                  <a:outerShdw blurRad="38100" dist="38100" dir="2700000" algn="tl">
                    <a:srgbClr val="000000">
                      <a:alpha val="43137"/>
                    </a:srgbClr>
                  </a:outerShdw>
                </a:effectLst>
              </a:rPr>
              <a:t>4 </a:t>
            </a:r>
            <a:r>
              <a:rPr lang="es-MX" sz="1350" dirty="0"/>
              <a:t>partes iguales un listado de revistas ordenadas de mayor a menor factor de impacto = cada una de estas partes será un cuartil</a:t>
            </a:r>
          </a:p>
          <a:p>
            <a:endParaRPr lang="es-MX" sz="1350" dirty="0"/>
          </a:p>
          <a:p>
            <a:r>
              <a:rPr lang="es-MX" sz="1350" b="1" dirty="0">
                <a:latin typeface="Academy Engraved LET" pitchFamily="2" charset="0"/>
              </a:rPr>
              <a:t>•  </a:t>
            </a:r>
            <a:r>
              <a:rPr lang="es-MX" sz="1350" dirty="0"/>
              <a:t>100 revistas de una categoría  / 4 cuartiles = </a:t>
            </a:r>
            <a:r>
              <a:rPr lang="es-MX" sz="1350" b="1" dirty="0">
                <a:effectLst>
                  <a:outerShdw blurRad="38100" dist="38100" dir="2700000" algn="tl">
                    <a:srgbClr val="000000">
                      <a:alpha val="43137"/>
                    </a:srgbClr>
                  </a:outerShdw>
                </a:effectLst>
              </a:rPr>
              <a:t>25 revistas por cuartil </a:t>
            </a:r>
            <a:r>
              <a:rPr lang="es-MX" sz="1350" dirty="0"/>
              <a:t>(Q1: 1-25, Q2: 26-50, Q3: 51-75, Q4: 76-100)</a:t>
            </a:r>
            <a:r>
              <a:rPr lang="es-MX" sz="1350" b="1" dirty="0"/>
              <a:t/>
            </a:r>
            <a:br>
              <a:rPr lang="es-MX" sz="1350" b="1" dirty="0"/>
            </a:br>
            <a:endParaRPr lang="es-MX" sz="1350" dirty="0"/>
          </a:p>
        </p:txBody>
      </p:sp>
    </p:spTree>
    <p:extLst>
      <p:ext uri="{BB962C8B-B14F-4D97-AF65-F5344CB8AC3E}">
        <p14:creationId xmlns:p14="http://schemas.microsoft.com/office/powerpoint/2010/main" val="2085162965"/>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8500" t="7557" r="19750" b="4222"/>
          <a:stretch/>
        </p:blipFill>
        <p:spPr>
          <a:xfrm>
            <a:off x="3052667" y="1014412"/>
            <a:ext cx="5991321" cy="4986338"/>
          </a:xfrm>
          <a:prstGeom prst="rect">
            <a:avLst/>
          </a:prstGeom>
        </p:spPr>
      </p:pic>
      <p:sp>
        <p:nvSpPr>
          <p:cNvPr id="5" name="CuadroTexto 4"/>
          <p:cNvSpPr txBox="1"/>
          <p:nvPr/>
        </p:nvSpPr>
        <p:spPr>
          <a:xfrm>
            <a:off x="220562" y="1000125"/>
            <a:ext cx="2243888" cy="1754326"/>
          </a:xfrm>
          <a:prstGeom prst="rect">
            <a:avLst/>
          </a:prstGeom>
          <a:solidFill>
            <a:srgbClr val="FF0000">
              <a:alpha val="38039"/>
            </a:srgbClr>
          </a:solidFill>
          <a:ln>
            <a:solidFill>
              <a:srgbClr val="C00000"/>
            </a:solidFill>
          </a:ln>
        </p:spPr>
        <p:txBody>
          <a:bodyPr wrap="square" rtlCol="0">
            <a:spAutoFit/>
          </a:bodyPr>
          <a:lstStyle/>
          <a:p>
            <a:pPr algn="ctr"/>
            <a:r>
              <a:rPr lang="es-MX" b="1" dirty="0"/>
              <a:t>Indicadores </a:t>
            </a:r>
            <a:r>
              <a:rPr lang="es-MX" b="1" dirty="0" err="1"/>
              <a:t>bibliométricos</a:t>
            </a:r>
            <a:r>
              <a:rPr lang="es-MX" b="1" dirty="0"/>
              <a:t> de </a:t>
            </a:r>
            <a:r>
              <a:rPr lang="es-MX" b="1" dirty="0">
                <a:effectLst>
                  <a:outerShdw blurRad="38100" dist="38100" dir="2700000" algn="tl">
                    <a:srgbClr val="000000">
                      <a:alpha val="43137"/>
                    </a:srgbClr>
                  </a:outerShdw>
                </a:effectLst>
              </a:rPr>
              <a:t>REVISTAS</a:t>
            </a:r>
            <a:r>
              <a:rPr lang="es-MX" b="1" dirty="0"/>
              <a:t> en</a:t>
            </a:r>
          </a:p>
          <a:p>
            <a:pPr algn="ctr"/>
            <a:r>
              <a:rPr lang="es-MX" b="1" dirty="0"/>
              <a:t> </a:t>
            </a:r>
          </a:p>
          <a:p>
            <a:pPr algn="ctr"/>
            <a:r>
              <a:rPr lang="es-MX" b="1" dirty="0">
                <a:effectLst>
                  <a:outerShdw blurRad="38100" dist="38100" dir="2700000" algn="tl">
                    <a:srgbClr val="000000">
                      <a:alpha val="43137"/>
                    </a:srgbClr>
                  </a:outerShdw>
                </a:effectLst>
              </a:rPr>
              <a:t>JOURNAL CITATION REPORTS</a:t>
            </a:r>
          </a:p>
        </p:txBody>
      </p:sp>
      <p:sp>
        <p:nvSpPr>
          <p:cNvPr id="6" name="Elipse 5"/>
          <p:cNvSpPr/>
          <p:nvPr/>
        </p:nvSpPr>
        <p:spPr>
          <a:xfrm>
            <a:off x="4229100" y="857250"/>
            <a:ext cx="1143000" cy="514350"/>
          </a:xfrm>
          <a:prstGeom prst="ellipse">
            <a:avLst/>
          </a:prstGeom>
          <a:solidFill>
            <a:srgbClr val="FF0000">
              <a:alpha val="36863"/>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cxnSp>
        <p:nvCxnSpPr>
          <p:cNvPr id="8" name="Conector recto de flecha 7"/>
          <p:cNvCxnSpPr/>
          <p:nvPr/>
        </p:nvCxnSpPr>
        <p:spPr>
          <a:xfrm>
            <a:off x="2371725" y="1128713"/>
            <a:ext cx="18573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242689" y="3000375"/>
            <a:ext cx="2243888" cy="923330"/>
          </a:xfrm>
          <a:prstGeom prst="rect">
            <a:avLst/>
          </a:prstGeom>
          <a:solidFill>
            <a:srgbClr val="FF0000">
              <a:alpha val="38039"/>
            </a:srgbClr>
          </a:solidFill>
          <a:ln>
            <a:solidFill>
              <a:srgbClr val="C00000"/>
            </a:solidFill>
          </a:ln>
        </p:spPr>
        <p:txBody>
          <a:bodyPr wrap="square" rtlCol="0">
            <a:spAutoFit/>
          </a:bodyPr>
          <a:lstStyle/>
          <a:p>
            <a:pPr algn="ctr"/>
            <a:r>
              <a:rPr lang="es-MX" b="1" dirty="0"/>
              <a:t>Se publica una vez al año: VERANO</a:t>
            </a:r>
          </a:p>
          <a:p>
            <a:pPr algn="ctr"/>
            <a:r>
              <a:rPr lang="es-MX" b="1" dirty="0">
                <a:effectLst>
                  <a:outerShdw blurRad="38100" dist="38100" dir="2700000" algn="tl">
                    <a:srgbClr val="000000">
                      <a:alpha val="43137"/>
                    </a:srgbClr>
                  </a:outerShdw>
                </a:effectLst>
              </a:rPr>
              <a:t>Junio - Julio</a:t>
            </a:r>
          </a:p>
        </p:txBody>
      </p:sp>
      <p:sp>
        <p:nvSpPr>
          <p:cNvPr id="11" name="CuadroTexto 10"/>
          <p:cNvSpPr txBox="1"/>
          <p:nvPr/>
        </p:nvSpPr>
        <p:spPr>
          <a:xfrm>
            <a:off x="242689" y="4169629"/>
            <a:ext cx="2243888" cy="1477328"/>
          </a:xfrm>
          <a:prstGeom prst="rect">
            <a:avLst/>
          </a:prstGeom>
          <a:solidFill>
            <a:srgbClr val="FF0000">
              <a:alpha val="38039"/>
            </a:srgbClr>
          </a:solidFill>
          <a:ln>
            <a:solidFill>
              <a:srgbClr val="C00000"/>
            </a:solidFill>
          </a:ln>
        </p:spPr>
        <p:txBody>
          <a:bodyPr wrap="square" rtlCol="0">
            <a:spAutoFit/>
          </a:bodyPr>
          <a:lstStyle/>
          <a:p>
            <a:pPr algn="ctr"/>
            <a:r>
              <a:rPr lang="es-MX" b="1" dirty="0"/>
              <a:t>Indicadores basados en la citación recibida por las revistas publicadas el año pasado</a:t>
            </a:r>
            <a:endParaRPr lang="es-MX"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85768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http://www.latindex.org/fotRev/2386.jpg"/>
          <p:cNvPicPr>
            <a:picLocks noChangeAspect="1" noChangeArrowheads="1"/>
          </p:cNvPicPr>
          <p:nvPr/>
        </p:nvPicPr>
        <p:blipFill>
          <a:blip r:embed="rId2" cstate="print"/>
          <a:srcRect/>
          <a:stretch>
            <a:fillRect/>
          </a:stretch>
        </p:blipFill>
        <p:spPr bwMode="auto">
          <a:xfrm>
            <a:off x="1277541" y="2025255"/>
            <a:ext cx="2081213" cy="2777728"/>
          </a:xfrm>
          <a:prstGeom prst="rect">
            <a:avLst/>
          </a:prstGeom>
          <a:noFill/>
          <a:ln w="9525">
            <a:noFill/>
            <a:miter lim="800000"/>
            <a:headEnd/>
            <a:tailEnd/>
          </a:ln>
        </p:spPr>
      </p:pic>
      <p:pic>
        <p:nvPicPr>
          <p:cNvPr id="60418" name="Picture 2" descr="http://www.latindex.org/fotRev/16490.jpg"/>
          <p:cNvPicPr>
            <a:picLocks noChangeAspect="1" noChangeArrowheads="1"/>
          </p:cNvPicPr>
          <p:nvPr/>
        </p:nvPicPr>
        <p:blipFill>
          <a:blip r:embed="rId3" cstate="print"/>
          <a:srcRect/>
          <a:stretch>
            <a:fillRect/>
          </a:stretch>
        </p:blipFill>
        <p:spPr bwMode="auto">
          <a:xfrm>
            <a:off x="5166122" y="857250"/>
            <a:ext cx="1395413" cy="2019300"/>
          </a:xfrm>
          <a:prstGeom prst="rect">
            <a:avLst/>
          </a:prstGeom>
          <a:noFill/>
          <a:ln w="9525">
            <a:noFill/>
            <a:miter lim="800000"/>
            <a:headEnd/>
            <a:tailEnd/>
          </a:ln>
        </p:spPr>
      </p:pic>
      <p:pic>
        <p:nvPicPr>
          <p:cNvPr id="60419" name="Picture 4" descr="http://www.latindex.org/fotRev/17765.jpg"/>
          <p:cNvPicPr>
            <a:picLocks noChangeAspect="1" noChangeArrowheads="1"/>
          </p:cNvPicPr>
          <p:nvPr/>
        </p:nvPicPr>
        <p:blipFill>
          <a:blip r:embed="rId4" cstate="print"/>
          <a:srcRect/>
          <a:stretch>
            <a:fillRect/>
          </a:stretch>
        </p:blipFill>
        <p:spPr bwMode="auto">
          <a:xfrm>
            <a:off x="5651897" y="1269208"/>
            <a:ext cx="1357313" cy="2031206"/>
          </a:xfrm>
          <a:prstGeom prst="rect">
            <a:avLst/>
          </a:prstGeom>
          <a:noFill/>
          <a:ln w="9525">
            <a:noFill/>
            <a:miter lim="800000"/>
            <a:headEnd/>
            <a:tailEnd/>
          </a:ln>
        </p:spPr>
      </p:pic>
      <p:pic>
        <p:nvPicPr>
          <p:cNvPr id="60420" name="Picture 6" descr="http://www.latindex.org/fotRev/7798.jpg"/>
          <p:cNvPicPr>
            <a:picLocks noChangeAspect="1" noChangeArrowheads="1"/>
          </p:cNvPicPr>
          <p:nvPr/>
        </p:nvPicPr>
        <p:blipFill>
          <a:blip r:embed="rId5" cstate="print"/>
          <a:srcRect/>
          <a:stretch>
            <a:fillRect/>
          </a:stretch>
        </p:blipFill>
        <p:spPr bwMode="auto">
          <a:xfrm>
            <a:off x="5975749" y="1916906"/>
            <a:ext cx="1429940" cy="1944291"/>
          </a:xfrm>
          <a:prstGeom prst="rect">
            <a:avLst/>
          </a:prstGeom>
          <a:noFill/>
          <a:ln w="9525">
            <a:noFill/>
            <a:miter lim="800000"/>
            <a:headEnd/>
            <a:tailEnd/>
          </a:ln>
        </p:spPr>
      </p:pic>
      <p:pic>
        <p:nvPicPr>
          <p:cNvPr id="60421" name="Picture 8" descr="http://www.latindex.org/fotRev/7799.jpg"/>
          <p:cNvPicPr>
            <a:picLocks noChangeAspect="1" noChangeArrowheads="1"/>
          </p:cNvPicPr>
          <p:nvPr/>
        </p:nvPicPr>
        <p:blipFill>
          <a:blip r:embed="rId6" cstate="print"/>
          <a:srcRect/>
          <a:stretch>
            <a:fillRect/>
          </a:stretch>
        </p:blipFill>
        <p:spPr bwMode="auto">
          <a:xfrm>
            <a:off x="6462713" y="2457451"/>
            <a:ext cx="1276350" cy="1727597"/>
          </a:xfrm>
          <a:prstGeom prst="rect">
            <a:avLst/>
          </a:prstGeom>
          <a:noFill/>
          <a:ln w="9525">
            <a:noFill/>
            <a:miter lim="800000"/>
            <a:headEnd/>
            <a:tailEnd/>
          </a:ln>
        </p:spPr>
      </p:pic>
      <p:pic>
        <p:nvPicPr>
          <p:cNvPr id="60422" name="Picture 10" descr="http://www.latindex.org/fotRev/7242.jpg"/>
          <p:cNvPicPr>
            <a:picLocks noChangeAspect="1" noChangeArrowheads="1"/>
          </p:cNvPicPr>
          <p:nvPr/>
        </p:nvPicPr>
        <p:blipFill>
          <a:blip r:embed="rId7" cstate="print"/>
          <a:srcRect/>
          <a:stretch>
            <a:fillRect/>
          </a:stretch>
        </p:blipFill>
        <p:spPr bwMode="auto">
          <a:xfrm>
            <a:off x="6678216" y="2888457"/>
            <a:ext cx="1322784" cy="1837135"/>
          </a:xfrm>
          <a:prstGeom prst="rect">
            <a:avLst/>
          </a:prstGeom>
          <a:noFill/>
          <a:ln w="9525">
            <a:noFill/>
            <a:miter lim="800000"/>
            <a:headEnd/>
            <a:tailEnd/>
          </a:ln>
        </p:spPr>
      </p:pic>
      <p:pic>
        <p:nvPicPr>
          <p:cNvPr id="60423" name="Picture 16" descr="http://www.latindex.org/fotRev/1384.jpg"/>
          <p:cNvPicPr>
            <a:picLocks noChangeAspect="1" noChangeArrowheads="1"/>
          </p:cNvPicPr>
          <p:nvPr/>
        </p:nvPicPr>
        <p:blipFill>
          <a:blip r:embed="rId8" cstate="print"/>
          <a:srcRect/>
          <a:stretch>
            <a:fillRect/>
          </a:stretch>
        </p:blipFill>
        <p:spPr bwMode="auto">
          <a:xfrm>
            <a:off x="6462714" y="3537347"/>
            <a:ext cx="1350169" cy="1746647"/>
          </a:xfrm>
          <a:prstGeom prst="rect">
            <a:avLst/>
          </a:prstGeom>
          <a:noFill/>
          <a:ln w="9525">
            <a:noFill/>
            <a:miter lim="800000"/>
            <a:headEnd/>
            <a:tailEnd/>
          </a:ln>
        </p:spPr>
      </p:pic>
      <p:pic>
        <p:nvPicPr>
          <p:cNvPr id="60424" name="Picture 12" descr="http://www.latindex.org/fotRev/1375.jpg"/>
          <p:cNvPicPr>
            <a:picLocks noChangeAspect="1" noChangeArrowheads="1"/>
          </p:cNvPicPr>
          <p:nvPr/>
        </p:nvPicPr>
        <p:blipFill>
          <a:blip r:embed="rId9" cstate="print"/>
          <a:srcRect/>
          <a:stretch>
            <a:fillRect/>
          </a:stretch>
        </p:blipFill>
        <p:spPr bwMode="auto">
          <a:xfrm>
            <a:off x="5868592" y="3969545"/>
            <a:ext cx="1512094" cy="2031206"/>
          </a:xfrm>
          <a:prstGeom prst="rect">
            <a:avLst/>
          </a:prstGeom>
          <a:noFill/>
          <a:ln w="9525">
            <a:noFill/>
            <a:miter lim="800000"/>
            <a:headEnd/>
            <a:tailEnd/>
          </a:ln>
        </p:spPr>
      </p:pic>
      <p:grpSp>
        <p:nvGrpSpPr>
          <p:cNvPr id="2" name="41 Grupo"/>
          <p:cNvGrpSpPr>
            <a:grpSpLocks/>
          </p:cNvGrpSpPr>
          <p:nvPr/>
        </p:nvGrpSpPr>
        <p:grpSpPr bwMode="auto">
          <a:xfrm>
            <a:off x="2951560" y="1160860"/>
            <a:ext cx="3780234" cy="3024188"/>
            <a:chOff x="2411760" y="404664"/>
            <a:chExt cx="5040560" cy="4032448"/>
          </a:xfrm>
        </p:grpSpPr>
        <p:sp>
          <p:nvSpPr>
            <p:cNvPr id="15" name="1 Título"/>
            <p:cNvSpPr txBox="1">
              <a:spLocks/>
            </p:cNvSpPr>
            <p:nvPr/>
          </p:nvSpPr>
          <p:spPr bwMode="auto">
            <a:xfrm>
              <a:off x="2411760" y="2565357"/>
              <a:ext cx="2087665" cy="935084"/>
            </a:xfrm>
            <a:prstGeom prst="rect">
              <a:avLst/>
            </a:prstGeom>
            <a:solidFill>
              <a:srgbClr val="00B050"/>
            </a:solidFill>
            <a:ln w="9525">
              <a:noFill/>
              <a:miter lim="800000"/>
              <a:headEnd/>
              <a:tailEnd/>
            </a:ln>
          </p:spPr>
          <p:txBody>
            <a:bodyPr anchor="ctr"/>
            <a:lstStyle/>
            <a:p>
              <a:pPr algn="ctr" eaLnBrk="0" hangingPunct="0">
                <a:defRPr/>
              </a:pPr>
              <a:r>
                <a:rPr lang="es-MX" sz="270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270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270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cxnSp>
          <p:nvCxnSpPr>
            <p:cNvPr id="18" name="17 Conector recto de flecha"/>
            <p:cNvCxnSpPr/>
            <p:nvPr/>
          </p:nvCxnSpPr>
          <p:spPr>
            <a:xfrm flipH="1">
              <a:off x="4499425" y="1196865"/>
              <a:ext cx="1944784" cy="1439934"/>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19 Conector recto de flecha"/>
            <p:cNvCxnSpPr/>
            <p:nvPr/>
          </p:nvCxnSpPr>
          <p:spPr>
            <a:xfrm flipH="1">
              <a:off x="4356543" y="404664"/>
              <a:ext cx="1584403" cy="2160693"/>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p:nvPr/>
          </p:nvCxnSpPr>
          <p:spPr>
            <a:xfrm flipH="1">
              <a:off x="4499425" y="1917625"/>
              <a:ext cx="2160694" cy="935084"/>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a:endCxn id="15" idx="3"/>
            </p:cNvCxnSpPr>
            <p:nvPr/>
          </p:nvCxnSpPr>
          <p:spPr>
            <a:xfrm flipH="1">
              <a:off x="4499425" y="2492329"/>
              <a:ext cx="2665544" cy="541365"/>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5" name="34 Conector recto de flecha"/>
            <p:cNvCxnSpPr/>
            <p:nvPr/>
          </p:nvCxnSpPr>
          <p:spPr>
            <a:xfrm flipH="1" flipV="1">
              <a:off x="4499425" y="3213089"/>
              <a:ext cx="2952895" cy="71442"/>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p:nvPr/>
          </p:nvCxnSpPr>
          <p:spPr>
            <a:xfrm flipH="1" flipV="1">
              <a:off x="4427984" y="3500441"/>
              <a:ext cx="2160693" cy="936671"/>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55" name="1 Título"/>
          <p:cNvSpPr txBox="1">
            <a:spLocks/>
          </p:cNvSpPr>
          <p:nvPr/>
        </p:nvSpPr>
        <p:spPr bwMode="auto">
          <a:xfrm>
            <a:off x="6731795" y="2996805"/>
            <a:ext cx="1269206" cy="378619"/>
          </a:xfrm>
          <a:prstGeom prst="rect">
            <a:avLst/>
          </a:prstGeom>
          <a:solidFill>
            <a:srgbClr val="FFC00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59" name="1 Título"/>
          <p:cNvSpPr txBox="1">
            <a:spLocks/>
          </p:cNvSpPr>
          <p:nvPr/>
        </p:nvSpPr>
        <p:spPr bwMode="auto">
          <a:xfrm>
            <a:off x="6030516" y="4076701"/>
            <a:ext cx="1241822" cy="432197"/>
          </a:xfrm>
          <a:prstGeom prst="rect">
            <a:avLst/>
          </a:prstGeom>
          <a:solidFill>
            <a:srgbClr val="FFC00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60" name="1 Título"/>
          <p:cNvSpPr txBox="1">
            <a:spLocks/>
          </p:cNvSpPr>
          <p:nvPr/>
        </p:nvSpPr>
        <p:spPr bwMode="auto">
          <a:xfrm>
            <a:off x="6786563" y="3590926"/>
            <a:ext cx="971550" cy="378619"/>
          </a:xfrm>
          <a:prstGeom prst="rect">
            <a:avLst/>
          </a:prstGeom>
          <a:solidFill>
            <a:srgbClr val="FFC00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61" name="1 Título"/>
          <p:cNvSpPr txBox="1">
            <a:spLocks/>
          </p:cNvSpPr>
          <p:nvPr/>
        </p:nvSpPr>
        <p:spPr bwMode="auto">
          <a:xfrm>
            <a:off x="5489973" y="857251"/>
            <a:ext cx="1026319" cy="378619"/>
          </a:xfrm>
          <a:prstGeom prst="rect">
            <a:avLst/>
          </a:prstGeom>
          <a:solidFill>
            <a:srgbClr val="FFC00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err="1">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citante</a:t>
            </a:r>
            <a:endPar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62" name="1 Título"/>
          <p:cNvSpPr txBox="1">
            <a:spLocks/>
          </p:cNvSpPr>
          <p:nvPr/>
        </p:nvSpPr>
        <p:spPr bwMode="auto">
          <a:xfrm>
            <a:off x="6516292" y="2511030"/>
            <a:ext cx="1188244" cy="377428"/>
          </a:xfrm>
          <a:prstGeom prst="rect">
            <a:avLst/>
          </a:prstGeom>
          <a:solidFill>
            <a:srgbClr val="FFC00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63" name="1 Título"/>
          <p:cNvSpPr txBox="1">
            <a:spLocks/>
          </p:cNvSpPr>
          <p:nvPr/>
        </p:nvSpPr>
        <p:spPr bwMode="auto">
          <a:xfrm>
            <a:off x="5975748" y="1431131"/>
            <a:ext cx="1026319" cy="377429"/>
          </a:xfrm>
          <a:prstGeom prst="rect">
            <a:avLst/>
          </a:prstGeom>
          <a:solidFill>
            <a:srgbClr val="FFC00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69" name="1 Título"/>
          <p:cNvSpPr txBox="1">
            <a:spLocks/>
          </p:cNvSpPr>
          <p:nvPr/>
        </p:nvSpPr>
        <p:spPr bwMode="auto">
          <a:xfrm>
            <a:off x="6084095" y="2025255"/>
            <a:ext cx="1241822" cy="377428"/>
          </a:xfrm>
          <a:prstGeom prst="rect">
            <a:avLst/>
          </a:prstGeom>
          <a:solidFill>
            <a:srgbClr val="FFC000"/>
          </a:solidFill>
          <a:ln w="9525">
            <a:noFill/>
            <a:miter lim="800000"/>
            <a:headEnd/>
            <a:tailEnd/>
          </a:ln>
        </p:spPr>
        <p:txBody>
          <a:bodyPr anchor="ctr"/>
          <a:lstStyle/>
          <a:p>
            <a:pPr algn="ctr" eaLnBrk="0" hangingPunct="0">
              <a:defRPr/>
            </a:pPr>
            <a: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sz="1350"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sz="1350"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cxnSp>
        <p:nvCxnSpPr>
          <p:cNvPr id="50" name="49 Conector recto de flecha"/>
          <p:cNvCxnSpPr>
            <a:stCxn id="60" idx="1"/>
          </p:cNvCxnSpPr>
          <p:nvPr/>
        </p:nvCxnSpPr>
        <p:spPr>
          <a:xfrm flipH="1" flipV="1">
            <a:off x="4518424" y="3375422"/>
            <a:ext cx="2268140" cy="404813"/>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1676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0125" t="71606" r="66192" b="6000"/>
          <a:stretch/>
        </p:blipFill>
        <p:spPr>
          <a:xfrm>
            <a:off x="461365" y="4755106"/>
            <a:ext cx="1353148" cy="1245644"/>
          </a:xfrm>
          <a:prstGeom prst="rect">
            <a:avLst/>
          </a:prstGeom>
        </p:spPr>
      </p:pic>
      <p:pic>
        <p:nvPicPr>
          <p:cNvPr id="6" name="Imagen 5"/>
          <p:cNvPicPr>
            <a:picLocks noChangeAspect="1"/>
          </p:cNvPicPr>
          <p:nvPr/>
        </p:nvPicPr>
        <p:blipFill rotWithShape="1">
          <a:blip r:embed="rId3"/>
          <a:srcRect l="18500" t="10590" r="52294" b="77024"/>
          <a:stretch/>
        </p:blipFill>
        <p:spPr>
          <a:xfrm>
            <a:off x="1853103" y="857250"/>
            <a:ext cx="2460747" cy="607929"/>
          </a:xfrm>
          <a:prstGeom prst="rect">
            <a:avLst/>
          </a:prstGeom>
        </p:spPr>
      </p:pic>
      <p:pic>
        <p:nvPicPr>
          <p:cNvPr id="7" name="Imagen 6"/>
          <p:cNvPicPr>
            <a:picLocks noChangeAspect="1"/>
          </p:cNvPicPr>
          <p:nvPr/>
        </p:nvPicPr>
        <p:blipFill rotWithShape="1">
          <a:blip r:embed="rId4"/>
          <a:srcRect l="20000" t="8222" r="65375" b="5778"/>
          <a:stretch/>
        </p:blipFill>
        <p:spPr>
          <a:xfrm>
            <a:off x="561147" y="857250"/>
            <a:ext cx="1192175" cy="3943350"/>
          </a:xfrm>
          <a:prstGeom prst="rect">
            <a:avLst/>
          </a:prstGeom>
        </p:spPr>
      </p:pic>
      <p:sp>
        <p:nvSpPr>
          <p:cNvPr id="8" name="CuadroTexto 7"/>
          <p:cNvSpPr txBox="1"/>
          <p:nvPr/>
        </p:nvSpPr>
        <p:spPr>
          <a:xfrm>
            <a:off x="1477107" y="2894835"/>
            <a:ext cx="3120117" cy="323165"/>
          </a:xfrm>
          <a:prstGeom prst="rect">
            <a:avLst/>
          </a:prstGeom>
          <a:solidFill>
            <a:srgbClr val="FFC000"/>
          </a:solidFill>
        </p:spPr>
        <p:txBody>
          <a:bodyPr wrap="square" rtlCol="0">
            <a:spAutoFit/>
          </a:bodyPr>
          <a:lstStyle/>
          <a:p>
            <a:r>
              <a:rPr lang="es-MX" sz="1500" b="1" dirty="0">
                <a:effectLst>
                  <a:outerShdw blurRad="38100" dist="38100" dir="2700000" algn="tl">
                    <a:srgbClr val="000000">
                      <a:alpha val="43137"/>
                    </a:srgbClr>
                  </a:outerShdw>
                </a:effectLst>
              </a:rPr>
              <a:t>SCIE</a:t>
            </a:r>
            <a:r>
              <a:rPr lang="es-MX" sz="1350" dirty="0"/>
              <a:t> : </a:t>
            </a:r>
            <a:r>
              <a:rPr lang="es-MX" sz="1350" dirty="0" err="1"/>
              <a:t>Science</a:t>
            </a:r>
            <a:r>
              <a:rPr lang="es-MX" sz="1350" dirty="0"/>
              <a:t> </a:t>
            </a:r>
            <a:r>
              <a:rPr lang="es-MX" sz="1350" dirty="0" err="1"/>
              <a:t>Citation</a:t>
            </a:r>
            <a:r>
              <a:rPr lang="es-MX" sz="1350" dirty="0"/>
              <a:t> </a:t>
            </a:r>
            <a:r>
              <a:rPr lang="es-MX" sz="1350" dirty="0" err="1"/>
              <a:t>Index</a:t>
            </a:r>
            <a:r>
              <a:rPr lang="es-MX" sz="1350" dirty="0"/>
              <a:t> </a:t>
            </a:r>
            <a:r>
              <a:rPr lang="es-MX" sz="1350" dirty="0" err="1"/>
              <a:t>Expanded</a:t>
            </a:r>
            <a:endParaRPr lang="es-MX" sz="1350" dirty="0"/>
          </a:p>
        </p:txBody>
      </p:sp>
      <p:sp>
        <p:nvSpPr>
          <p:cNvPr id="9" name="CuadroTexto 8"/>
          <p:cNvSpPr txBox="1"/>
          <p:nvPr/>
        </p:nvSpPr>
        <p:spPr>
          <a:xfrm>
            <a:off x="1477108" y="3225765"/>
            <a:ext cx="2884332" cy="300082"/>
          </a:xfrm>
          <a:prstGeom prst="rect">
            <a:avLst/>
          </a:prstGeom>
          <a:solidFill>
            <a:srgbClr val="FFC000"/>
          </a:solidFill>
        </p:spPr>
        <p:txBody>
          <a:bodyPr wrap="square" rtlCol="0">
            <a:spAutoFit/>
          </a:bodyPr>
          <a:lstStyle/>
          <a:p>
            <a:r>
              <a:rPr lang="es-MX" sz="1350" b="1" dirty="0">
                <a:effectLst>
                  <a:outerShdw blurRad="38100" dist="38100" dir="2700000" algn="tl">
                    <a:srgbClr val="000000">
                      <a:alpha val="43137"/>
                    </a:srgbClr>
                  </a:outerShdw>
                </a:effectLst>
              </a:rPr>
              <a:t>SSCI</a:t>
            </a:r>
            <a:r>
              <a:rPr lang="es-MX" sz="1350" dirty="0"/>
              <a:t> : Social </a:t>
            </a:r>
            <a:r>
              <a:rPr lang="es-MX" sz="1350" dirty="0" err="1"/>
              <a:t>Science</a:t>
            </a:r>
            <a:r>
              <a:rPr lang="es-MX" sz="1350" dirty="0"/>
              <a:t> </a:t>
            </a:r>
            <a:r>
              <a:rPr lang="es-MX" sz="1350" dirty="0" err="1"/>
              <a:t>Citation</a:t>
            </a:r>
            <a:r>
              <a:rPr lang="es-MX" sz="1350" dirty="0"/>
              <a:t> </a:t>
            </a:r>
            <a:r>
              <a:rPr lang="es-MX" sz="1350" dirty="0" err="1"/>
              <a:t>Index</a:t>
            </a:r>
            <a:endParaRPr lang="es-MX" sz="1350" dirty="0"/>
          </a:p>
        </p:txBody>
      </p:sp>
      <p:sp>
        <p:nvSpPr>
          <p:cNvPr id="10" name="Elipse 9"/>
          <p:cNvSpPr/>
          <p:nvPr/>
        </p:nvSpPr>
        <p:spPr>
          <a:xfrm>
            <a:off x="371128" y="3081017"/>
            <a:ext cx="1036567" cy="227803"/>
          </a:xfrm>
          <a:prstGeom prst="ellipse">
            <a:avLst/>
          </a:prstGeom>
          <a:solidFill>
            <a:srgbClr val="FFC000">
              <a:alpha val="3411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pic>
        <p:nvPicPr>
          <p:cNvPr id="11" name="Imagen 10"/>
          <p:cNvPicPr>
            <a:picLocks noChangeAspect="1"/>
          </p:cNvPicPr>
          <p:nvPr/>
        </p:nvPicPr>
        <p:blipFill rotWithShape="1">
          <a:blip r:embed="rId5"/>
          <a:srcRect l="19625" t="7777" r="37500" b="10667"/>
          <a:stretch/>
        </p:blipFill>
        <p:spPr>
          <a:xfrm>
            <a:off x="4549635" y="999683"/>
            <a:ext cx="4419899" cy="4729163"/>
          </a:xfrm>
          <a:prstGeom prst="rect">
            <a:avLst/>
          </a:prstGeom>
        </p:spPr>
      </p:pic>
      <p:sp>
        <p:nvSpPr>
          <p:cNvPr id="12" name="Elipse 11"/>
          <p:cNvSpPr/>
          <p:nvPr/>
        </p:nvSpPr>
        <p:spPr>
          <a:xfrm>
            <a:off x="4549227" y="5264026"/>
            <a:ext cx="1451524" cy="565274"/>
          </a:xfrm>
          <a:prstGeom prst="ellipse">
            <a:avLst/>
          </a:prstGeom>
          <a:solidFill>
            <a:srgbClr val="FFC000">
              <a:alpha val="3411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Elipse 12"/>
          <p:cNvSpPr/>
          <p:nvPr/>
        </p:nvSpPr>
        <p:spPr>
          <a:xfrm>
            <a:off x="4361440" y="2629644"/>
            <a:ext cx="1451524" cy="565274"/>
          </a:xfrm>
          <a:prstGeom prst="ellipse">
            <a:avLst/>
          </a:prstGeom>
          <a:solidFill>
            <a:srgbClr val="FFC000">
              <a:alpha val="34118"/>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4" name="CuadroTexto 13"/>
          <p:cNvSpPr txBox="1"/>
          <p:nvPr/>
        </p:nvSpPr>
        <p:spPr>
          <a:xfrm>
            <a:off x="2212028" y="5408162"/>
            <a:ext cx="2219306" cy="300082"/>
          </a:xfrm>
          <a:prstGeom prst="rect">
            <a:avLst/>
          </a:prstGeom>
          <a:solidFill>
            <a:srgbClr val="FFC000"/>
          </a:solidFill>
        </p:spPr>
        <p:txBody>
          <a:bodyPr wrap="square" rtlCol="0">
            <a:spAutoFit/>
          </a:bodyPr>
          <a:lstStyle/>
          <a:p>
            <a:r>
              <a:rPr lang="es-MX" sz="1350" b="1" dirty="0">
                <a:effectLst>
                  <a:outerShdw blurRad="38100" dist="38100" dir="2700000" algn="tl">
                    <a:srgbClr val="000000">
                      <a:alpha val="43137"/>
                    </a:srgbClr>
                  </a:outerShdw>
                </a:effectLst>
              </a:rPr>
              <a:t>CUARTILES</a:t>
            </a:r>
            <a:r>
              <a:rPr lang="es-MX" sz="1350" dirty="0">
                <a:effectLst>
                  <a:outerShdw blurRad="38100" dist="38100" dir="2700000" algn="tl">
                    <a:srgbClr val="000000">
                      <a:alpha val="43137"/>
                    </a:srgbClr>
                  </a:outerShdw>
                </a:effectLst>
              </a:rPr>
              <a:t>: Q1 , Q2 , Q3, Q4</a:t>
            </a:r>
            <a:endParaRPr lang="es-MX" sz="1350" dirty="0"/>
          </a:p>
        </p:txBody>
      </p:sp>
    </p:spTree>
    <p:extLst>
      <p:ext uri="{BB962C8B-B14F-4D97-AF65-F5344CB8AC3E}">
        <p14:creationId xmlns:p14="http://schemas.microsoft.com/office/powerpoint/2010/main" val="375993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8527" t="7755" r="18947" b="5976"/>
          <a:stretch/>
        </p:blipFill>
        <p:spPr>
          <a:xfrm>
            <a:off x="1" y="857250"/>
            <a:ext cx="6400799" cy="4967624"/>
          </a:xfrm>
          <a:prstGeom prst="rect">
            <a:avLst/>
          </a:prstGeom>
        </p:spPr>
      </p:pic>
      <p:sp>
        <p:nvSpPr>
          <p:cNvPr id="3" name="CuadroTexto 2"/>
          <p:cNvSpPr txBox="1"/>
          <p:nvPr/>
        </p:nvSpPr>
        <p:spPr>
          <a:xfrm>
            <a:off x="6387262" y="944606"/>
            <a:ext cx="2243888" cy="646331"/>
          </a:xfrm>
          <a:prstGeom prst="rect">
            <a:avLst/>
          </a:prstGeom>
          <a:solidFill>
            <a:srgbClr val="FF0000">
              <a:alpha val="38039"/>
            </a:srgbClr>
          </a:solidFill>
          <a:ln>
            <a:solidFill>
              <a:srgbClr val="C00000"/>
            </a:solidFill>
          </a:ln>
        </p:spPr>
        <p:txBody>
          <a:bodyPr wrap="square" rtlCol="0">
            <a:spAutoFit/>
          </a:bodyPr>
          <a:lstStyle/>
          <a:p>
            <a:pPr algn="ctr"/>
            <a:r>
              <a:rPr lang="es-MX" b="1" dirty="0"/>
              <a:t>Estadísticas e Indicadores</a:t>
            </a:r>
            <a:endParaRPr lang="es-MX" b="1" dirty="0">
              <a:effectLst>
                <a:outerShdw blurRad="38100" dist="38100" dir="2700000" algn="tl">
                  <a:srgbClr val="000000">
                    <a:alpha val="43137"/>
                  </a:srgbClr>
                </a:outerShdw>
              </a:effectLst>
            </a:endParaRPr>
          </a:p>
        </p:txBody>
      </p:sp>
      <p:sp>
        <p:nvSpPr>
          <p:cNvPr id="5" name="CuadroTexto 4"/>
          <p:cNvSpPr txBox="1"/>
          <p:nvPr/>
        </p:nvSpPr>
        <p:spPr>
          <a:xfrm>
            <a:off x="6387262" y="1607425"/>
            <a:ext cx="2243888"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a:t>Citas totales recibidas</a:t>
            </a:r>
            <a:endParaRPr lang="es-MX" dirty="0"/>
          </a:p>
        </p:txBody>
      </p:sp>
      <p:sp>
        <p:nvSpPr>
          <p:cNvPr id="6" name="CuadroTexto 5"/>
          <p:cNvSpPr txBox="1"/>
          <p:nvPr/>
        </p:nvSpPr>
        <p:spPr>
          <a:xfrm>
            <a:off x="6387262" y="1984584"/>
            <a:ext cx="2243888"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a:t>FI      2 años</a:t>
            </a:r>
            <a:endParaRPr lang="es-MX" dirty="0"/>
          </a:p>
        </p:txBody>
      </p:sp>
      <p:sp>
        <p:nvSpPr>
          <p:cNvPr id="7" name="CuadroTexto 6"/>
          <p:cNvSpPr txBox="1"/>
          <p:nvPr/>
        </p:nvSpPr>
        <p:spPr>
          <a:xfrm>
            <a:off x="6387261" y="2357477"/>
            <a:ext cx="2535658"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a:t>FI      2 años  sin </a:t>
            </a:r>
            <a:r>
              <a:rPr lang="es-MX" sz="1500" dirty="0" err="1"/>
              <a:t>autocitas</a:t>
            </a:r>
            <a:endParaRPr lang="es-MX" dirty="0"/>
          </a:p>
        </p:txBody>
      </p:sp>
      <p:sp>
        <p:nvSpPr>
          <p:cNvPr id="8" name="CuadroTexto 7"/>
          <p:cNvSpPr txBox="1"/>
          <p:nvPr/>
        </p:nvSpPr>
        <p:spPr>
          <a:xfrm>
            <a:off x="6387261" y="2730369"/>
            <a:ext cx="1434769"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a:t>FI      5 años</a:t>
            </a:r>
            <a:endParaRPr lang="es-MX" dirty="0"/>
          </a:p>
        </p:txBody>
      </p:sp>
      <p:sp>
        <p:nvSpPr>
          <p:cNvPr id="9" name="CuadroTexto 8"/>
          <p:cNvSpPr txBox="1"/>
          <p:nvPr/>
        </p:nvSpPr>
        <p:spPr>
          <a:xfrm>
            <a:off x="6387262" y="3103262"/>
            <a:ext cx="1985213"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a:t>Índice de inmediatez</a:t>
            </a:r>
            <a:endParaRPr lang="es-MX" dirty="0"/>
          </a:p>
        </p:txBody>
      </p:sp>
      <p:sp>
        <p:nvSpPr>
          <p:cNvPr id="10" name="CuadroTexto 9"/>
          <p:cNvSpPr txBox="1"/>
          <p:nvPr/>
        </p:nvSpPr>
        <p:spPr>
          <a:xfrm>
            <a:off x="6387261" y="3476627"/>
            <a:ext cx="1985213"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a:t>Documentos citables</a:t>
            </a:r>
            <a:endParaRPr lang="es-MX" dirty="0"/>
          </a:p>
        </p:txBody>
      </p:sp>
      <p:sp>
        <p:nvSpPr>
          <p:cNvPr id="11" name="CuadroTexto 10"/>
          <p:cNvSpPr txBox="1"/>
          <p:nvPr/>
        </p:nvSpPr>
        <p:spPr>
          <a:xfrm>
            <a:off x="6387260" y="3849047"/>
            <a:ext cx="2664996"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350" dirty="0"/>
              <a:t>Vida media de citas recibidas</a:t>
            </a:r>
            <a:endParaRPr lang="es-MX" dirty="0"/>
          </a:p>
        </p:txBody>
      </p:sp>
      <p:sp>
        <p:nvSpPr>
          <p:cNvPr id="12" name="CuadroTexto 11"/>
          <p:cNvSpPr txBox="1"/>
          <p:nvPr/>
        </p:nvSpPr>
        <p:spPr>
          <a:xfrm>
            <a:off x="6387260" y="4221466"/>
            <a:ext cx="2664996"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350" dirty="0"/>
              <a:t>Vida media de citas concedidas</a:t>
            </a:r>
            <a:endParaRPr lang="es-MX" dirty="0"/>
          </a:p>
        </p:txBody>
      </p:sp>
      <p:sp>
        <p:nvSpPr>
          <p:cNvPr id="13" name="CuadroTexto 12"/>
          <p:cNvSpPr txBox="1"/>
          <p:nvPr/>
        </p:nvSpPr>
        <p:spPr>
          <a:xfrm>
            <a:off x="6387260" y="4593885"/>
            <a:ext cx="1985213"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err="1"/>
              <a:t>Eigenfactor</a:t>
            </a:r>
            <a:endParaRPr lang="es-MX" dirty="0"/>
          </a:p>
        </p:txBody>
      </p:sp>
      <p:sp>
        <p:nvSpPr>
          <p:cNvPr id="14" name="CuadroTexto 13"/>
          <p:cNvSpPr txBox="1"/>
          <p:nvPr/>
        </p:nvSpPr>
        <p:spPr>
          <a:xfrm>
            <a:off x="6387260" y="4976854"/>
            <a:ext cx="2523627" cy="369332"/>
          </a:xfrm>
          <a:prstGeom prst="rect">
            <a:avLst/>
          </a:prstGeom>
          <a:solidFill>
            <a:srgbClr val="FF0000">
              <a:alpha val="38039"/>
            </a:srgbClr>
          </a:solidFill>
          <a:ln>
            <a:solidFill>
              <a:srgbClr val="C00000"/>
            </a:solidFill>
          </a:ln>
        </p:spPr>
        <p:txBody>
          <a:bodyPr wrap="square" rtlCol="0">
            <a:spAutoFit/>
          </a:bodyPr>
          <a:lstStyle/>
          <a:p>
            <a:r>
              <a:rPr lang="es-MX" b="1" dirty="0">
                <a:effectLst>
                  <a:outerShdw blurRad="38100" dist="38100" dir="2700000" algn="tl">
                    <a:srgbClr val="000000">
                      <a:alpha val="43137"/>
                    </a:srgbClr>
                  </a:outerShdw>
                </a:effectLst>
              </a:rPr>
              <a:t>• </a:t>
            </a:r>
            <a:r>
              <a:rPr lang="es-MX" sz="1500" dirty="0" err="1"/>
              <a:t>Article</a:t>
            </a:r>
            <a:r>
              <a:rPr lang="es-MX" sz="1500" dirty="0"/>
              <a:t> </a:t>
            </a:r>
            <a:r>
              <a:rPr lang="es-MX" sz="1500" dirty="0" err="1"/>
              <a:t>Influence</a:t>
            </a:r>
            <a:r>
              <a:rPr lang="es-MX" sz="1500" dirty="0"/>
              <a:t> Score</a:t>
            </a:r>
            <a:endParaRPr lang="es-MX" dirty="0"/>
          </a:p>
        </p:txBody>
      </p:sp>
    </p:spTree>
    <p:extLst>
      <p:ext uri="{BB962C8B-B14F-4D97-AF65-F5344CB8AC3E}">
        <p14:creationId xmlns:p14="http://schemas.microsoft.com/office/powerpoint/2010/main" val="35809372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rotWithShape="1">
          <a:blip r:embed="rId2"/>
          <a:srcRect l="25000" t="25500" r="27500" b="10801"/>
          <a:stretch/>
        </p:blipFill>
        <p:spPr>
          <a:xfrm>
            <a:off x="10961" y="4918"/>
            <a:ext cx="9133040" cy="6853082"/>
          </a:xfrm>
          <a:prstGeom prst="rect">
            <a:avLst/>
          </a:prstGeom>
        </p:spPr>
      </p:pic>
      <p:pic>
        <p:nvPicPr>
          <p:cNvPr id="5" name="Imagen 4"/>
          <p:cNvPicPr>
            <a:picLocks noChangeAspect="1"/>
          </p:cNvPicPr>
          <p:nvPr/>
        </p:nvPicPr>
        <p:blipFill rotWithShape="1">
          <a:blip r:embed="rId2"/>
          <a:srcRect l="59913" t="48548" r="36342" b="44090"/>
          <a:stretch/>
        </p:blipFill>
        <p:spPr>
          <a:xfrm>
            <a:off x="6930783" y="1542836"/>
            <a:ext cx="720080" cy="792088"/>
          </a:xfrm>
          <a:prstGeom prst="rect">
            <a:avLst/>
          </a:prstGeom>
        </p:spPr>
      </p:pic>
      <p:pic>
        <p:nvPicPr>
          <p:cNvPr id="6" name="Imagen 5"/>
          <p:cNvPicPr>
            <a:picLocks noChangeAspect="1"/>
          </p:cNvPicPr>
          <p:nvPr/>
        </p:nvPicPr>
        <p:blipFill rotWithShape="1">
          <a:blip r:embed="rId2"/>
          <a:srcRect l="59913" t="48548" r="36342" b="44090"/>
          <a:stretch/>
        </p:blipFill>
        <p:spPr>
          <a:xfrm>
            <a:off x="7318127" y="670904"/>
            <a:ext cx="720080" cy="792088"/>
          </a:xfrm>
          <a:prstGeom prst="rect">
            <a:avLst/>
          </a:prstGeom>
        </p:spPr>
      </p:pic>
      <p:pic>
        <p:nvPicPr>
          <p:cNvPr id="7" name="Imagen 6"/>
          <p:cNvPicPr>
            <a:picLocks noChangeAspect="1"/>
          </p:cNvPicPr>
          <p:nvPr/>
        </p:nvPicPr>
        <p:blipFill rotWithShape="1">
          <a:blip r:embed="rId2"/>
          <a:srcRect l="59913" t="48548" r="36342" b="44090"/>
          <a:stretch/>
        </p:blipFill>
        <p:spPr>
          <a:xfrm>
            <a:off x="6459726" y="1119935"/>
            <a:ext cx="720080" cy="792088"/>
          </a:xfrm>
          <a:prstGeom prst="rect">
            <a:avLst/>
          </a:prstGeom>
        </p:spPr>
      </p:pic>
      <p:pic>
        <p:nvPicPr>
          <p:cNvPr id="8" name="Imagen 7"/>
          <p:cNvPicPr>
            <a:picLocks noChangeAspect="1"/>
          </p:cNvPicPr>
          <p:nvPr/>
        </p:nvPicPr>
        <p:blipFill rotWithShape="1">
          <a:blip r:embed="rId2"/>
          <a:srcRect l="59913" t="48548" r="36342" b="44090"/>
          <a:stretch/>
        </p:blipFill>
        <p:spPr>
          <a:xfrm>
            <a:off x="6748573" y="490628"/>
            <a:ext cx="720080" cy="792088"/>
          </a:xfrm>
          <a:prstGeom prst="rect">
            <a:avLst/>
          </a:prstGeom>
        </p:spPr>
      </p:pic>
      <p:pic>
        <p:nvPicPr>
          <p:cNvPr id="9" name="Imagen 8"/>
          <p:cNvPicPr>
            <a:picLocks noChangeAspect="1"/>
          </p:cNvPicPr>
          <p:nvPr/>
        </p:nvPicPr>
        <p:blipFill rotWithShape="1">
          <a:blip r:embed="rId2"/>
          <a:srcRect l="59913" t="48548" r="36342" b="44090"/>
          <a:stretch/>
        </p:blipFill>
        <p:spPr>
          <a:xfrm>
            <a:off x="7096094" y="1016732"/>
            <a:ext cx="720080" cy="792088"/>
          </a:xfrm>
          <a:prstGeom prst="rect">
            <a:avLst/>
          </a:prstGeom>
        </p:spPr>
      </p:pic>
    </p:spTree>
    <p:extLst>
      <p:ext uri="{BB962C8B-B14F-4D97-AF65-F5344CB8AC3E}">
        <p14:creationId xmlns:p14="http://schemas.microsoft.com/office/powerpoint/2010/main" val="312934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2" descr="Img2"/>
          <p:cNvPicPr>
            <a:picLocks noChangeAspect="1" noChangeArrowheads="1"/>
          </p:cNvPicPr>
          <p:nvPr/>
        </p:nvPicPr>
        <p:blipFill>
          <a:blip r:embed="rId2" cstate="print"/>
          <a:srcRect/>
          <a:stretch>
            <a:fillRect/>
          </a:stretch>
        </p:blipFill>
        <p:spPr bwMode="auto">
          <a:xfrm>
            <a:off x="1177528" y="458391"/>
            <a:ext cx="6823472" cy="5542360"/>
          </a:xfrm>
          <a:prstGeom prst="rect">
            <a:avLst/>
          </a:prstGeom>
          <a:noFill/>
          <a:ln w="9525">
            <a:noFill/>
            <a:miter lim="800000"/>
            <a:headEnd/>
            <a:tailEnd/>
          </a:ln>
        </p:spPr>
      </p:pic>
      <p:sp>
        <p:nvSpPr>
          <p:cNvPr id="4" name="3 CuadroTexto"/>
          <p:cNvSpPr txBox="1">
            <a:spLocks noChangeArrowheads="1"/>
          </p:cNvSpPr>
          <p:nvPr/>
        </p:nvSpPr>
        <p:spPr bwMode="auto">
          <a:xfrm>
            <a:off x="3179861" y="1720928"/>
            <a:ext cx="972740" cy="415498"/>
          </a:xfrm>
          <a:prstGeom prst="rect">
            <a:avLst/>
          </a:prstGeom>
          <a:noFill/>
          <a:ln w="9525">
            <a:noFill/>
            <a:miter lim="800000"/>
            <a:headEnd/>
            <a:tailEnd/>
          </a:ln>
        </p:spPr>
        <p:txBody>
          <a:bodyPr>
            <a:spAutoFit/>
          </a:bodyPr>
          <a:lstStyle/>
          <a:p>
            <a:pPr>
              <a:spcBef>
                <a:spcPct val="50000"/>
              </a:spcBef>
            </a:pPr>
            <a:r>
              <a:rPr lang="es-MX" sz="2100" b="1" dirty="0">
                <a:solidFill>
                  <a:srgbClr val="FF0000"/>
                </a:solidFill>
                <a:effectLst>
                  <a:outerShdw blurRad="38100" dist="38100" dir="2700000" algn="tl">
                    <a:srgbClr val="000000">
                      <a:alpha val="43137"/>
                    </a:srgbClr>
                  </a:outerShdw>
                </a:effectLst>
                <a:latin typeface="Trebuchet MS" pitchFamily="34" charset="0"/>
                <a:cs typeface="Arial" charset="0"/>
              </a:rPr>
              <a:t>1 año</a:t>
            </a:r>
          </a:p>
        </p:txBody>
      </p:sp>
      <p:sp>
        <p:nvSpPr>
          <p:cNvPr id="5" name="4 CuadroTexto"/>
          <p:cNvSpPr txBox="1">
            <a:spLocks noChangeArrowheads="1"/>
          </p:cNvSpPr>
          <p:nvPr/>
        </p:nvSpPr>
        <p:spPr bwMode="auto">
          <a:xfrm>
            <a:off x="3208438" y="2086024"/>
            <a:ext cx="1565672" cy="415498"/>
          </a:xfrm>
          <a:prstGeom prst="rect">
            <a:avLst/>
          </a:prstGeom>
          <a:noFill/>
          <a:ln w="9525">
            <a:noFill/>
            <a:miter lim="800000"/>
            <a:headEnd/>
            <a:tailEnd/>
          </a:ln>
        </p:spPr>
        <p:txBody>
          <a:bodyPr>
            <a:spAutoFit/>
          </a:bodyPr>
          <a:lstStyle/>
          <a:p>
            <a:pPr>
              <a:spcBef>
                <a:spcPct val="50000"/>
              </a:spcBef>
            </a:pPr>
            <a:r>
              <a:rPr lang="es-MX" sz="2100" b="1" dirty="0">
                <a:solidFill>
                  <a:srgbClr val="FF0000"/>
                </a:solidFill>
                <a:effectLst>
                  <a:outerShdw blurRad="38100" dist="38100" dir="2700000" algn="tl">
                    <a:srgbClr val="000000">
                      <a:alpha val="43137"/>
                    </a:srgbClr>
                  </a:outerShdw>
                </a:effectLst>
                <a:latin typeface="Trebuchet MS" pitchFamily="34" charset="0"/>
                <a:cs typeface="Arial" charset="0"/>
              </a:rPr>
              <a:t>2 años</a:t>
            </a:r>
          </a:p>
        </p:txBody>
      </p:sp>
      <p:sp>
        <p:nvSpPr>
          <p:cNvPr id="6" name="5 CuadroTexto"/>
          <p:cNvSpPr txBox="1">
            <a:spLocks noChangeArrowheads="1"/>
          </p:cNvSpPr>
          <p:nvPr/>
        </p:nvSpPr>
        <p:spPr bwMode="auto">
          <a:xfrm>
            <a:off x="4729461" y="1662520"/>
            <a:ext cx="3131344" cy="1200329"/>
          </a:xfrm>
          <a:prstGeom prst="rect">
            <a:avLst/>
          </a:prstGeom>
          <a:noFill/>
          <a:ln w="9525">
            <a:noFill/>
            <a:miter lim="800000"/>
            <a:headEnd/>
            <a:tailEnd/>
          </a:ln>
        </p:spPr>
        <p:txBody>
          <a:bodyPr>
            <a:spAutoFit/>
          </a:bodyPr>
          <a:lstStyle/>
          <a:p>
            <a:pPr>
              <a:spcBef>
                <a:spcPct val="50000"/>
              </a:spcBef>
            </a:pPr>
            <a:r>
              <a:rPr lang="es-MX" b="1" u="sng" dirty="0">
                <a:solidFill>
                  <a:srgbClr val="00B0F0"/>
                </a:solidFill>
                <a:effectLst>
                  <a:outerShdw blurRad="38100" dist="38100" dir="2700000" algn="tl">
                    <a:srgbClr val="000000">
                      <a:alpha val="43137"/>
                    </a:srgbClr>
                  </a:outerShdw>
                </a:effectLst>
                <a:latin typeface="Trebuchet MS" pitchFamily="34" charset="0"/>
                <a:cs typeface="Arial" charset="0"/>
              </a:rPr>
              <a:t>Vida media</a:t>
            </a:r>
            <a:r>
              <a:rPr lang="es-MX" b="1" dirty="0">
                <a:solidFill>
                  <a:srgbClr val="00B0F0"/>
                </a:solidFill>
                <a:effectLst>
                  <a:outerShdw blurRad="38100" dist="38100" dir="2700000" algn="tl">
                    <a:srgbClr val="000000">
                      <a:alpha val="43137"/>
                    </a:srgbClr>
                  </a:outerShdw>
                </a:effectLst>
                <a:latin typeface="Trebuchet MS" pitchFamily="34" charset="0"/>
                <a:cs typeface="Arial" charset="0"/>
              </a:rPr>
              <a:t>: años en los que se acumulan el 50% de las citas que recibe una revista</a:t>
            </a:r>
          </a:p>
        </p:txBody>
      </p:sp>
      <p:sp>
        <p:nvSpPr>
          <p:cNvPr id="2" name="Elipse 1"/>
          <p:cNvSpPr/>
          <p:nvPr/>
        </p:nvSpPr>
        <p:spPr>
          <a:xfrm>
            <a:off x="1264444" y="5114925"/>
            <a:ext cx="614363" cy="635794"/>
          </a:xfrm>
          <a:prstGeom prst="ellipse">
            <a:avLst/>
          </a:prstGeom>
          <a:solidFill>
            <a:srgbClr val="F76639">
              <a:alpha val="47059"/>
            </a:srgbClr>
          </a:solidFill>
          <a:ln>
            <a:solidFill>
              <a:srgbClr val="D4270A">
                <a:alpha val="4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solidFill>
                <a:srgbClr val="FF0000"/>
              </a:solidFill>
            </a:endParaRPr>
          </a:p>
        </p:txBody>
      </p:sp>
      <p:sp>
        <p:nvSpPr>
          <p:cNvPr id="3" name="CuadroTexto 2"/>
          <p:cNvSpPr txBox="1"/>
          <p:nvPr/>
        </p:nvSpPr>
        <p:spPr>
          <a:xfrm>
            <a:off x="1" y="5473719"/>
            <a:ext cx="1964531" cy="300082"/>
          </a:xfrm>
          <a:prstGeom prst="rect">
            <a:avLst/>
          </a:prstGeom>
          <a:solidFill>
            <a:srgbClr val="FF0000">
              <a:alpha val="33000"/>
            </a:srgbClr>
          </a:solidFill>
          <a:effectLst>
            <a:outerShdw blurRad="50800" dist="38100" dir="2700000" algn="tl" rotWithShape="0">
              <a:prstClr val="black">
                <a:alpha val="40000"/>
              </a:prstClr>
            </a:outerShdw>
          </a:effectLst>
        </p:spPr>
        <p:txBody>
          <a:bodyPr wrap="square" rtlCol="0">
            <a:spAutoFit/>
          </a:bodyPr>
          <a:lstStyle/>
          <a:p>
            <a:r>
              <a:rPr lang="es-MX" sz="1350" b="1" dirty="0"/>
              <a:t>Publicación del artículo</a:t>
            </a:r>
          </a:p>
        </p:txBody>
      </p:sp>
      <p:sp>
        <p:nvSpPr>
          <p:cNvPr id="8" name="Rectángulo 7"/>
          <p:cNvSpPr/>
          <p:nvPr/>
        </p:nvSpPr>
        <p:spPr>
          <a:xfrm>
            <a:off x="1521619" y="1221582"/>
            <a:ext cx="357188" cy="3964781"/>
          </a:xfrm>
          <a:prstGeom prst="rect">
            <a:avLst/>
          </a:prstGeom>
          <a:solidFill>
            <a:srgbClr val="FF00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 name="Rectángulo 9"/>
          <p:cNvSpPr/>
          <p:nvPr/>
        </p:nvSpPr>
        <p:spPr>
          <a:xfrm>
            <a:off x="1521619" y="1219111"/>
            <a:ext cx="701278" cy="3964781"/>
          </a:xfrm>
          <a:prstGeom prst="rect">
            <a:avLst/>
          </a:prstGeom>
          <a:solidFill>
            <a:srgbClr val="FF00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 name="Rectángulo 10"/>
          <p:cNvSpPr/>
          <p:nvPr/>
        </p:nvSpPr>
        <p:spPr>
          <a:xfrm>
            <a:off x="1521619" y="1213618"/>
            <a:ext cx="1721645" cy="3964781"/>
          </a:xfrm>
          <a:prstGeom prst="rect">
            <a:avLst/>
          </a:prstGeom>
          <a:solidFill>
            <a:srgbClr val="FF00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 name="Rectángulo 11"/>
          <p:cNvSpPr/>
          <p:nvPr/>
        </p:nvSpPr>
        <p:spPr>
          <a:xfrm rot="16200000">
            <a:off x="3426917" y="561496"/>
            <a:ext cx="357188" cy="1967510"/>
          </a:xfrm>
          <a:prstGeom prst="rect">
            <a:avLst/>
          </a:prstGeom>
          <a:solidFill>
            <a:srgbClr val="FF00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Rectángulo 12"/>
          <p:cNvSpPr/>
          <p:nvPr/>
        </p:nvSpPr>
        <p:spPr>
          <a:xfrm rot="16200000">
            <a:off x="2326780" y="93074"/>
            <a:ext cx="357188" cy="1967510"/>
          </a:xfrm>
          <a:prstGeom prst="rect">
            <a:avLst/>
          </a:prstGeom>
          <a:solidFill>
            <a:srgbClr val="FF000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4" name="4 CuadroTexto"/>
          <p:cNvSpPr txBox="1">
            <a:spLocks noChangeArrowheads="1"/>
          </p:cNvSpPr>
          <p:nvPr/>
        </p:nvSpPr>
        <p:spPr bwMode="auto">
          <a:xfrm>
            <a:off x="3202186" y="2505360"/>
            <a:ext cx="1565672" cy="415498"/>
          </a:xfrm>
          <a:prstGeom prst="rect">
            <a:avLst/>
          </a:prstGeom>
          <a:noFill/>
          <a:ln w="9525">
            <a:noFill/>
            <a:miter lim="800000"/>
            <a:headEnd/>
            <a:tailEnd/>
          </a:ln>
        </p:spPr>
        <p:txBody>
          <a:bodyPr>
            <a:spAutoFit/>
          </a:bodyPr>
          <a:lstStyle/>
          <a:p>
            <a:pPr>
              <a:spcBef>
                <a:spcPct val="50000"/>
              </a:spcBef>
            </a:pPr>
            <a:r>
              <a:rPr lang="es-MX" sz="2100" b="1" dirty="0">
                <a:solidFill>
                  <a:srgbClr val="FF0000"/>
                </a:solidFill>
                <a:effectLst>
                  <a:outerShdw blurRad="38100" dist="38100" dir="2700000" algn="tl">
                    <a:srgbClr val="000000">
                      <a:alpha val="43137"/>
                    </a:srgbClr>
                  </a:outerShdw>
                </a:effectLst>
                <a:latin typeface="Trebuchet MS" pitchFamily="34" charset="0"/>
                <a:cs typeface="Arial" charset="0"/>
              </a:rPr>
              <a:t>5 años</a:t>
            </a:r>
          </a:p>
        </p:txBody>
      </p:sp>
      <p:sp>
        <p:nvSpPr>
          <p:cNvPr id="15" name="Rectángulo 14"/>
          <p:cNvSpPr/>
          <p:nvPr/>
        </p:nvSpPr>
        <p:spPr>
          <a:xfrm rot="16200000">
            <a:off x="3744817" y="2530377"/>
            <a:ext cx="283955" cy="1156104"/>
          </a:xfrm>
          <a:prstGeom prst="rect">
            <a:avLst/>
          </a:prstGeom>
          <a:solidFill>
            <a:srgbClr val="0070C0">
              <a:alpha val="4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9" name="Forma libre 18"/>
          <p:cNvSpPr/>
          <p:nvPr/>
        </p:nvSpPr>
        <p:spPr>
          <a:xfrm>
            <a:off x="1535907" y="2595063"/>
            <a:ext cx="6336506" cy="2555581"/>
          </a:xfrm>
          <a:custGeom>
            <a:avLst/>
            <a:gdLst>
              <a:gd name="connsiteX0" fmla="*/ 0 w 8448675"/>
              <a:gd name="connsiteY0" fmla="*/ 3407441 h 3407441"/>
              <a:gd name="connsiteX1" fmla="*/ 4219575 w 8448675"/>
              <a:gd name="connsiteY1" fmla="*/ 54641 h 3407441"/>
              <a:gd name="connsiteX2" fmla="*/ 6229350 w 8448675"/>
              <a:gd name="connsiteY2" fmla="*/ 1369091 h 3407441"/>
              <a:gd name="connsiteX3" fmla="*/ 8448675 w 8448675"/>
              <a:gd name="connsiteY3" fmla="*/ 1921541 h 3407441"/>
            </a:gdLst>
            <a:ahLst/>
            <a:cxnLst>
              <a:cxn ang="0">
                <a:pos x="connsiteX0" y="connsiteY0"/>
              </a:cxn>
              <a:cxn ang="0">
                <a:pos x="connsiteX1" y="connsiteY1"/>
              </a:cxn>
              <a:cxn ang="0">
                <a:pos x="connsiteX2" y="connsiteY2"/>
              </a:cxn>
              <a:cxn ang="0">
                <a:pos x="connsiteX3" y="connsiteY3"/>
              </a:cxn>
            </a:cxnLst>
            <a:rect l="l" t="t" r="r" b="b"/>
            <a:pathLst>
              <a:path w="8448675" h="3407441">
                <a:moveTo>
                  <a:pt x="0" y="3407441"/>
                </a:moveTo>
                <a:cubicBezTo>
                  <a:pt x="1590675" y="1900903"/>
                  <a:pt x="3181350" y="394366"/>
                  <a:pt x="4219575" y="54641"/>
                </a:cubicBezTo>
                <a:cubicBezTo>
                  <a:pt x="5257800" y="-285084"/>
                  <a:pt x="5524500" y="1057941"/>
                  <a:pt x="6229350" y="1369091"/>
                </a:cubicBezTo>
                <a:cubicBezTo>
                  <a:pt x="6934200" y="1680241"/>
                  <a:pt x="8448675" y="1921541"/>
                  <a:pt x="8448675" y="1921541"/>
                </a:cubicBezTo>
              </a:path>
            </a:pathLst>
          </a:custGeom>
          <a:noFill/>
          <a:ln w="57150">
            <a:solidFill>
              <a:srgbClr val="00B0F0"/>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Tree>
    <p:extLst>
      <p:ext uri="{BB962C8B-B14F-4D97-AF65-F5344CB8AC3E}">
        <p14:creationId xmlns:p14="http://schemas.microsoft.com/office/powerpoint/2010/main" val="249852598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strVal val="#ppt_w*0.70"/>
                                          </p:val>
                                        </p:tav>
                                        <p:tav tm="100000">
                                          <p:val>
                                            <p:strVal val="#ppt_w"/>
                                          </p:val>
                                        </p:tav>
                                      </p:tavLst>
                                    </p:anim>
                                    <p:anim calcmode="lin" valueType="num">
                                      <p:cBhvr>
                                        <p:cTn id="19" dur="1000" fill="hold"/>
                                        <p:tgtEl>
                                          <p:spTgt spid="12"/>
                                        </p:tgtEl>
                                        <p:attrNameLst>
                                          <p:attrName>ppt_h</p:attrName>
                                        </p:attrNameLst>
                                      </p:cBhvr>
                                      <p:tavLst>
                                        <p:tav tm="0">
                                          <p:val>
                                            <p:strVal val="#ppt_h"/>
                                          </p:val>
                                        </p:tav>
                                        <p:tav tm="100000">
                                          <p:val>
                                            <p:strVal val="#ppt_h"/>
                                          </p:val>
                                        </p:tav>
                                      </p:tavLst>
                                    </p:anim>
                                    <p:animEffect transition="in" filter="fade">
                                      <p:cBhvr>
                                        <p:cTn id="20" dur="1000"/>
                                        <p:tgtEl>
                                          <p:spTgt spid="12"/>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strVal val="#ppt_w*0.70"/>
                                          </p:val>
                                        </p:tav>
                                        <p:tav tm="100000">
                                          <p:val>
                                            <p:strVal val="#ppt_w"/>
                                          </p:val>
                                        </p:tav>
                                      </p:tavLst>
                                    </p:anim>
                                    <p:anim calcmode="lin" valueType="num">
                                      <p:cBhvr>
                                        <p:cTn id="24" dur="1000" fill="hold"/>
                                        <p:tgtEl>
                                          <p:spTgt spid="4"/>
                                        </p:tgtEl>
                                        <p:attrNameLst>
                                          <p:attrName>ppt_h</p:attrName>
                                        </p:attrNameLst>
                                      </p:cBhvr>
                                      <p:tavLst>
                                        <p:tav tm="0">
                                          <p:val>
                                            <p:strVal val="#ppt_h"/>
                                          </p:val>
                                        </p:tav>
                                        <p:tav tm="100000">
                                          <p:val>
                                            <p:strVal val="#ppt_h"/>
                                          </p:val>
                                        </p:tav>
                                      </p:tavLst>
                                    </p:anim>
                                    <p:animEffect transition="in" filter="fade">
                                      <p:cBhvr>
                                        <p:cTn id="25" dur="1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1000" fill="hold"/>
                                        <p:tgtEl>
                                          <p:spTgt spid="13"/>
                                        </p:tgtEl>
                                        <p:attrNameLst>
                                          <p:attrName>ppt_w</p:attrName>
                                        </p:attrNameLst>
                                      </p:cBhvr>
                                      <p:tavLst>
                                        <p:tav tm="0">
                                          <p:val>
                                            <p:strVal val="#ppt_w*0.70"/>
                                          </p:val>
                                        </p:tav>
                                        <p:tav tm="100000">
                                          <p:val>
                                            <p:strVal val="#ppt_w"/>
                                          </p:val>
                                        </p:tav>
                                      </p:tavLst>
                                    </p:anim>
                                    <p:anim calcmode="lin" valueType="num">
                                      <p:cBhvr>
                                        <p:cTn id="31" dur="1000" fill="hold"/>
                                        <p:tgtEl>
                                          <p:spTgt spid="13"/>
                                        </p:tgtEl>
                                        <p:attrNameLst>
                                          <p:attrName>ppt_h</p:attrName>
                                        </p:attrNameLst>
                                      </p:cBhvr>
                                      <p:tavLst>
                                        <p:tav tm="0">
                                          <p:val>
                                            <p:strVal val="#ppt_h"/>
                                          </p:val>
                                        </p:tav>
                                        <p:tav tm="100000">
                                          <p:val>
                                            <p:strVal val="#ppt_h"/>
                                          </p:val>
                                        </p:tav>
                                      </p:tavLst>
                                    </p:anim>
                                    <p:animEffect transition="in" filter="fade">
                                      <p:cBhvr>
                                        <p:cTn id="32" dur="1000"/>
                                        <p:tgtEl>
                                          <p:spTgt spid="13"/>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par>
                                <p:cTn id="38" presetID="55"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1000" fill="hold"/>
                                        <p:tgtEl>
                                          <p:spTgt spid="5"/>
                                        </p:tgtEl>
                                        <p:attrNameLst>
                                          <p:attrName>ppt_w</p:attrName>
                                        </p:attrNameLst>
                                      </p:cBhvr>
                                      <p:tavLst>
                                        <p:tav tm="0">
                                          <p:val>
                                            <p:strVal val="#ppt_w*0.70"/>
                                          </p:val>
                                        </p:tav>
                                        <p:tav tm="100000">
                                          <p:val>
                                            <p:strVal val="#ppt_w"/>
                                          </p:val>
                                        </p:tav>
                                      </p:tavLst>
                                    </p:anim>
                                    <p:anim calcmode="lin" valueType="num">
                                      <p:cBhvr>
                                        <p:cTn id="41" dur="1000" fill="hold"/>
                                        <p:tgtEl>
                                          <p:spTgt spid="5"/>
                                        </p:tgtEl>
                                        <p:attrNameLst>
                                          <p:attrName>ppt_h</p:attrName>
                                        </p:attrNameLst>
                                      </p:cBhvr>
                                      <p:tavLst>
                                        <p:tav tm="0">
                                          <p:val>
                                            <p:strVal val="#ppt_h"/>
                                          </p:val>
                                        </p:tav>
                                        <p:tav tm="100000">
                                          <p:val>
                                            <p:strVal val="#ppt_h"/>
                                          </p:val>
                                        </p:tav>
                                      </p:tavLst>
                                    </p:anim>
                                    <p:animEffect transition="in" filter="fade">
                                      <p:cBhvr>
                                        <p:cTn id="42" dur="10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strVal val="#ppt_w*0.70"/>
                                          </p:val>
                                        </p:tav>
                                        <p:tav tm="100000">
                                          <p:val>
                                            <p:strVal val="#ppt_w"/>
                                          </p:val>
                                        </p:tav>
                                      </p:tavLst>
                                    </p:anim>
                                    <p:anim calcmode="lin" valueType="num">
                                      <p:cBhvr>
                                        <p:cTn id="48" dur="1000" fill="hold"/>
                                        <p:tgtEl>
                                          <p:spTgt spid="11"/>
                                        </p:tgtEl>
                                        <p:attrNameLst>
                                          <p:attrName>ppt_h</p:attrName>
                                        </p:attrNameLst>
                                      </p:cBhvr>
                                      <p:tavLst>
                                        <p:tav tm="0">
                                          <p:val>
                                            <p:strVal val="#ppt_h"/>
                                          </p:val>
                                        </p:tav>
                                        <p:tav tm="100000">
                                          <p:val>
                                            <p:strVal val="#ppt_h"/>
                                          </p:val>
                                        </p:tav>
                                      </p:tavLst>
                                    </p:anim>
                                    <p:animEffect transition="in" filter="fade">
                                      <p:cBhvr>
                                        <p:cTn id="49" dur="1000"/>
                                        <p:tgtEl>
                                          <p:spTgt spid="11"/>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1000" fill="hold"/>
                                        <p:tgtEl>
                                          <p:spTgt spid="14"/>
                                        </p:tgtEl>
                                        <p:attrNameLst>
                                          <p:attrName>ppt_w</p:attrName>
                                        </p:attrNameLst>
                                      </p:cBhvr>
                                      <p:tavLst>
                                        <p:tav tm="0">
                                          <p:val>
                                            <p:strVal val="#ppt_w*0.70"/>
                                          </p:val>
                                        </p:tav>
                                        <p:tav tm="100000">
                                          <p:val>
                                            <p:strVal val="#ppt_w"/>
                                          </p:val>
                                        </p:tav>
                                      </p:tavLst>
                                    </p:anim>
                                    <p:anim calcmode="lin" valueType="num">
                                      <p:cBhvr>
                                        <p:cTn id="53" dur="1000" fill="hold"/>
                                        <p:tgtEl>
                                          <p:spTgt spid="14"/>
                                        </p:tgtEl>
                                        <p:attrNameLst>
                                          <p:attrName>ppt_h</p:attrName>
                                        </p:attrNameLst>
                                      </p:cBhvr>
                                      <p:tavLst>
                                        <p:tav tm="0">
                                          <p:val>
                                            <p:strVal val="#ppt_h"/>
                                          </p:val>
                                        </p:tav>
                                        <p:tav tm="100000">
                                          <p:val>
                                            <p:strVal val="#ppt_h"/>
                                          </p:val>
                                        </p:tav>
                                      </p:tavLst>
                                    </p:anim>
                                    <p:animEffect transition="in" filter="fade">
                                      <p:cBhvr>
                                        <p:cTn id="54" dur="10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 grpId="0" animBg="1"/>
      <p:bldP spid="3" grpId="0" animBg="1"/>
      <p:bldP spid="8" grpId="0" animBg="1"/>
      <p:bldP spid="10" grpId="0" animBg="1"/>
      <p:bldP spid="11" grpId="0" animBg="1"/>
      <p:bldP spid="12" grpId="0" animBg="1"/>
      <p:bldP spid="13" grpId="0" animBg="1"/>
      <p:bldP spid="14" grpId="0"/>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http://www.revespcardiol.org/imatges/25/25v58n10/grande/25v58n10-13079921tab01.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404"/>
          <a:stretch/>
        </p:blipFill>
        <p:spPr bwMode="auto">
          <a:xfrm>
            <a:off x="0" y="1"/>
            <a:ext cx="4788024"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4932040" y="116632"/>
            <a:ext cx="4104456" cy="646331"/>
          </a:xfrm>
          <a:prstGeom prst="rect">
            <a:avLst/>
          </a:prstGeom>
          <a:solidFill>
            <a:schemeClr val="tx1"/>
          </a:solidFill>
        </p:spPr>
        <p:txBody>
          <a:bodyPr wrap="square" rtlCol="0">
            <a:spAutoFit/>
          </a:bodyPr>
          <a:lstStyle/>
          <a:p>
            <a:r>
              <a:rPr lang="es-MX" sz="3600" b="1" dirty="0">
                <a:solidFill>
                  <a:srgbClr val="FFC000"/>
                </a:solidFill>
                <a:latin typeface="Courier New" panose="02070309020205020404" pitchFamily="49" charset="0"/>
                <a:cs typeface="Courier New" panose="02070309020205020404" pitchFamily="49" charset="0"/>
              </a:rPr>
              <a:t>Crítica vs. FI</a:t>
            </a:r>
          </a:p>
        </p:txBody>
      </p:sp>
      <p:sp>
        <p:nvSpPr>
          <p:cNvPr id="7" name="Rectángulo 6"/>
          <p:cNvSpPr/>
          <p:nvPr/>
        </p:nvSpPr>
        <p:spPr>
          <a:xfrm>
            <a:off x="107504" y="961306"/>
            <a:ext cx="4611999" cy="3074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p:cNvSpPr txBox="1"/>
          <p:nvPr/>
        </p:nvSpPr>
        <p:spPr>
          <a:xfrm>
            <a:off x="4788024" y="3170708"/>
            <a:ext cx="4248472" cy="369332"/>
          </a:xfrm>
          <a:prstGeom prst="rect">
            <a:avLst/>
          </a:prstGeom>
          <a:noFill/>
        </p:spPr>
        <p:txBody>
          <a:bodyPr wrap="square" rtlCol="0">
            <a:spAutoFit/>
          </a:bodyPr>
          <a:lstStyle/>
          <a:p>
            <a:pPr algn="ctr"/>
            <a:r>
              <a:rPr lang="es-MX" dirty="0"/>
              <a:t>Citas recibidas por documentos publicados</a:t>
            </a:r>
          </a:p>
        </p:txBody>
      </p:sp>
      <p:sp>
        <p:nvSpPr>
          <p:cNvPr id="15" name="CuadroTexto 14"/>
          <p:cNvSpPr txBox="1"/>
          <p:nvPr/>
        </p:nvSpPr>
        <p:spPr>
          <a:xfrm>
            <a:off x="4788024" y="3575126"/>
            <a:ext cx="4248472" cy="369332"/>
          </a:xfrm>
          <a:prstGeom prst="rect">
            <a:avLst/>
          </a:prstGeom>
          <a:noFill/>
        </p:spPr>
        <p:txBody>
          <a:bodyPr wrap="square" rtlCol="0">
            <a:spAutoFit/>
          </a:bodyPr>
          <a:lstStyle/>
          <a:p>
            <a:pPr algn="ctr"/>
            <a:r>
              <a:rPr lang="es-MX" dirty="0"/>
              <a:t>Números de documentos publicados</a:t>
            </a:r>
          </a:p>
        </p:txBody>
      </p:sp>
      <p:cxnSp>
        <p:nvCxnSpPr>
          <p:cNvPr id="12" name="Conector recto 11"/>
          <p:cNvCxnSpPr/>
          <p:nvPr/>
        </p:nvCxnSpPr>
        <p:spPr>
          <a:xfrm>
            <a:off x="4788024" y="3540040"/>
            <a:ext cx="42484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upo 15"/>
          <p:cNvGrpSpPr/>
          <p:nvPr/>
        </p:nvGrpSpPr>
        <p:grpSpPr>
          <a:xfrm>
            <a:off x="5364088" y="771686"/>
            <a:ext cx="2956037" cy="2390298"/>
            <a:chOff x="5364088" y="771686"/>
            <a:chExt cx="2956037" cy="2390298"/>
          </a:xfrm>
        </p:grpSpPr>
        <p:sp>
          <p:nvSpPr>
            <p:cNvPr id="14" name="Pentágono 13"/>
            <p:cNvSpPr/>
            <p:nvPr/>
          </p:nvSpPr>
          <p:spPr>
            <a:xfrm rot="5400000">
              <a:off x="5661332" y="503191"/>
              <a:ext cx="2390298" cy="2927288"/>
            </a:xfrm>
            <a:prstGeom prst="homePlate">
              <a:avLst>
                <a:gd name="adj" fmla="val 521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p:cNvSpPr txBox="1"/>
            <p:nvPr/>
          </p:nvSpPr>
          <p:spPr>
            <a:xfrm>
              <a:off x="5364088" y="1124744"/>
              <a:ext cx="2956037" cy="1200329"/>
            </a:xfrm>
            <a:prstGeom prst="rect">
              <a:avLst/>
            </a:prstGeom>
            <a:noFill/>
          </p:spPr>
          <p:txBody>
            <a:bodyPr wrap="square" rtlCol="0">
              <a:spAutoFit/>
            </a:bodyPr>
            <a:lstStyle/>
            <a:p>
              <a:pPr algn="ctr"/>
              <a:r>
                <a:rPr lang="es-MX" sz="2400" b="1" dirty="0">
                  <a:solidFill>
                    <a:schemeClr val="bg1"/>
                  </a:solidFill>
                  <a:effectLst>
                    <a:outerShdw blurRad="38100" dist="38100" dir="2700000" algn="tl">
                      <a:srgbClr val="000000">
                        <a:alpha val="43137"/>
                      </a:srgbClr>
                    </a:outerShdw>
                  </a:effectLst>
                </a:rPr>
                <a:t>Incluye cualquier cita a cualquier documento</a:t>
              </a:r>
            </a:p>
          </p:txBody>
        </p:sp>
      </p:grpSp>
      <p:sp>
        <p:nvSpPr>
          <p:cNvPr id="17" name="Pentágono 16"/>
          <p:cNvSpPr/>
          <p:nvPr/>
        </p:nvSpPr>
        <p:spPr>
          <a:xfrm rot="16200000">
            <a:off x="5634441" y="3450632"/>
            <a:ext cx="2663143" cy="3720966"/>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p:cNvSpPr txBox="1"/>
          <p:nvPr/>
        </p:nvSpPr>
        <p:spPr>
          <a:xfrm>
            <a:off x="5436096" y="5029727"/>
            <a:ext cx="3096344" cy="1508105"/>
          </a:xfrm>
          <a:prstGeom prst="rect">
            <a:avLst/>
          </a:prstGeom>
          <a:noFill/>
        </p:spPr>
        <p:txBody>
          <a:bodyPr wrap="square" rtlCol="0">
            <a:spAutoFit/>
          </a:bodyPr>
          <a:lstStyle/>
          <a:p>
            <a:pPr algn="ctr"/>
            <a:r>
              <a:rPr lang="es-MX" sz="2000" b="1" dirty="0">
                <a:solidFill>
                  <a:schemeClr val="bg1"/>
                </a:solidFill>
              </a:rPr>
              <a:t>Sólo artículos “citables”</a:t>
            </a:r>
            <a:r>
              <a:rPr lang="es-MX" dirty="0">
                <a:solidFill>
                  <a:schemeClr val="bg1"/>
                </a:solidFill>
              </a:rPr>
              <a:t>:</a:t>
            </a:r>
          </a:p>
          <a:p>
            <a:pPr algn="ctr"/>
            <a:r>
              <a:rPr lang="es-MX" sz="2400" dirty="0">
                <a:solidFill>
                  <a:schemeClr val="bg1"/>
                </a:solidFill>
              </a:rPr>
              <a:t>Artículos originales</a:t>
            </a:r>
          </a:p>
          <a:p>
            <a:pPr algn="ctr"/>
            <a:r>
              <a:rPr lang="es-MX" sz="2400" dirty="0">
                <a:solidFill>
                  <a:schemeClr val="bg1"/>
                </a:solidFill>
              </a:rPr>
              <a:t>Conferencias congresos (</a:t>
            </a:r>
            <a:r>
              <a:rPr lang="es-MX" sz="2400" dirty="0" err="1">
                <a:solidFill>
                  <a:schemeClr val="bg1"/>
                </a:solidFill>
              </a:rPr>
              <a:t>proceedings</a:t>
            </a:r>
            <a:r>
              <a:rPr lang="es-MX" sz="2400" dirty="0">
                <a:solidFill>
                  <a:schemeClr val="bg1"/>
                </a:solidFill>
              </a:rPr>
              <a:t>)</a:t>
            </a:r>
          </a:p>
        </p:txBody>
      </p:sp>
      <p:sp>
        <p:nvSpPr>
          <p:cNvPr id="18" name="CuadroTexto 17"/>
          <p:cNvSpPr txBox="1"/>
          <p:nvPr/>
        </p:nvSpPr>
        <p:spPr>
          <a:xfrm>
            <a:off x="4817910" y="3313482"/>
            <a:ext cx="4473247" cy="523220"/>
          </a:xfrm>
          <a:prstGeom prst="rect">
            <a:avLst/>
          </a:prstGeom>
          <a:solidFill>
            <a:schemeClr val="tx1"/>
          </a:solidFill>
        </p:spPr>
        <p:txBody>
          <a:bodyPr wrap="square" rtlCol="0">
            <a:spAutoFit/>
          </a:bodyPr>
          <a:lstStyle/>
          <a:p>
            <a:r>
              <a:rPr lang="es-MX" sz="2800" b="1" dirty="0">
                <a:solidFill>
                  <a:srgbClr val="FFC000"/>
                </a:solidFill>
                <a:latin typeface="Courier New" panose="02070309020205020404" pitchFamily="49" charset="0"/>
                <a:cs typeface="Courier New" panose="02070309020205020404" pitchFamily="49" charset="0"/>
              </a:rPr>
              <a:t>asimetría arbitraria</a:t>
            </a:r>
          </a:p>
        </p:txBody>
      </p:sp>
      <p:sp>
        <p:nvSpPr>
          <p:cNvPr id="27" name="Rectángulo 26"/>
          <p:cNvSpPr/>
          <p:nvPr/>
        </p:nvSpPr>
        <p:spPr>
          <a:xfrm>
            <a:off x="103226" y="1431766"/>
            <a:ext cx="4446935" cy="341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CuadroTexto 22"/>
          <p:cNvSpPr txBox="1"/>
          <p:nvPr/>
        </p:nvSpPr>
        <p:spPr>
          <a:xfrm>
            <a:off x="4817910" y="745099"/>
            <a:ext cx="4360254" cy="1569660"/>
          </a:xfrm>
          <a:prstGeom prst="rect">
            <a:avLst/>
          </a:prstGeom>
          <a:solidFill>
            <a:schemeClr val="tx1"/>
          </a:solidFill>
        </p:spPr>
        <p:txBody>
          <a:bodyPr wrap="square" rtlCol="0">
            <a:spAutoFit/>
          </a:bodyPr>
          <a:lstStyle/>
          <a:p>
            <a:pPr algn="ctr"/>
            <a:r>
              <a:rPr lang="es-MX" sz="2400" b="1" dirty="0">
                <a:solidFill>
                  <a:srgbClr val="FFC000"/>
                </a:solidFill>
                <a:latin typeface="Courier New" panose="02070309020205020404" pitchFamily="49" charset="0"/>
                <a:cs typeface="Courier New" panose="02070309020205020404" pitchFamily="49" charset="0"/>
              </a:rPr>
              <a:t>Los artículos de revisión soy muy citados </a:t>
            </a:r>
            <a:br>
              <a:rPr lang="es-MX" sz="2400" b="1" dirty="0">
                <a:solidFill>
                  <a:srgbClr val="FFC000"/>
                </a:solidFill>
                <a:latin typeface="Courier New" panose="02070309020205020404" pitchFamily="49" charset="0"/>
                <a:cs typeface="Courier New" panose="02070309020205020404" pitchFamily="49" charset="0"/>
              </a:rPr>
            </a:br>
            <a:r>
              <a:rPr lang="es-MX" sz="2400" b="1" dirty="0">
                <a:solidFill>
                  <a:srgbClr val="FFC000"/>
                </a:solidFill>
                <a:latin typeface="Courier New" panose="02070309020205020404" pitchFamily="49" charset="0"/>
                <a:cs typeface="Courier New" panose="02070309020205020404" pitchFamily="49" charset="0"/>
              </a:rPr>
              <a:t> “inflan” el FI </a:t>
            </a:r>
          </a:p>
        </p:txBody>
      </p:sp>
      <p:sp>
        <p:nvSpPr>
          <p:cNvPr id="30" name="CuadroTexto 29"/>
          <p:cNvSpPr txBox="1"/>
          <p:nvPr/>
        </p:nvSpPr>
        <p:spPr>
          <a:xfrm>
            <a:off x="4817910" y="2284906"/>
            <a:ext cx="4360254" cy="1569660"/>
          </a:xfrm>
          <a:prstGeom prst="rect">
            <a:avLst/>
          </a:prstGeom>
          <a:solidFill>
            <a:schemeClr val="tx1"/>
          </a:solidFill>
        </p:spPr>
        <p:txBody>
          <a:bodyPr wrap="square" rtlCol="0">
            <a:spAutoFit/>
          </a:bodyPr>
          <a:lstStyle/>
          <a:p>
            <a:pPr algn="ctr"/>
            <a:r>
              <a:rPr lang="es-MX" sz="2400" b="1" dirty="0">
                <a:solidFill>
                  <a:srgbClr val="FFC000"/>
                </a:solidFill>
                <a:latin typeface="Courier New" panose="02070309020205020404" pitchFamily="49" charset="0"/>
                <a:cs typeface="Courier New" panose="02070309020205020404" pitchFamily="49" charset="0"/>
              </a:rPr>
              <a:t>Ventana de tiempo: </a:t>
            </a:r>
          </a:p>
          <a:p>
            <a:pPr algn="ctr"/>
            <a:r>
              <a:rPr lang="es-MX" sz="2400" b="1" dirty="0">
                <a:solidFill>
                  <a:srgbClr val="FFC000"/>
                </a:solidFill>
                <a:latin typeface="Courier New" panose="02070309020205020404" pitchFamily="49" charset="0"/>
                <a:cs typeface="Courier New" panose="02070309020205020404" pitchFamily="49" charset="0"/>
              </a:rPr>
              <a:t>La dinámica de citación varia según la disciplina</a:t>
            </a:r>
          </a:p>
        </p:txBody>
      </p:sp>
      <p:sp>
        <p:nvSpPr>
          <p:cNvPr id="31" name="CuadroTexto 30"/>
          <p:cNvSpPr txBox="1"/>
          <p:nvPr/>
        </p:nvSpPr>
        <p:spPr>
          <a:xfrm>
            <a:off x="4817910" y="3745064"/>
            <a:ext cx="4360254" cy="1569660"/>
          </a:xfrm>
          <a:prstGeom prst="rect">
            <a:avLst/>
          </a:prstGeom>
          <a:solidFill>
            <a:schemeClr val="tx1"/>
          </a:solidFill>
        </p:spPr>
        <p:txBody>
          <a:bodyPr wrap="square" rtlCol="0">
            <a:spAutoFit/>
          </a:bodyPr>
          <a:lstStyle/>
          <a:p>
            <a:pPr algn="ctr"/>
            <a:r>
              <a:rPr lang="es-MX" sz="2400" b="1" dirty="0">
                <a:solidFill>
                  <a:srgbClr val="FFC000"/>
                </a:solidFill>
                <a:latin typeface="Courier New" panose="02070309020205020404" pitchFamily="49" charset="0"/>
                <a:cs typeface="Courier New" panose="02070309020205020404" pitchFamily="49" charset="0"/>
              </a:rPr>
              <a:t>Cs. Naturales alcanzan su máximo de citas en menor tiempo que las Cs. Sociales</a:t>
            </a:r>
          </a:p>
        </p:txBody>
      </p:sp>
      <p:sp>
        <p:nvSpPr>
          <p:cNvPr id="32" name="Rectángulo 31"/>
          <p:cNvSpPr/>
          <p:nvPr/>
        </p:nvSpPr>
        <p:spPr>
          <a:xfrm>
            <a:off x="53752" y="4859202"/>
            <a:ext cx="4680520" cy="341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32"/>
          <p:cNvSpPr/>
          <p:nvPr/>
        </p:nvSpPr>
        <p:spPr>
          <a:xfrm>
            <a:off x="53752" y="5220095"/>
            <a:ext cx="4680520" cy="297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33"/>
          <p:cNvSpPr/>
          <p:nvPr/>
        </p:nvSpPr>
        <p:spPr>
          <a:xfrm>
            <a:off x="38983" y="5513843"/>
            <a:ext cx="4680520" cy="297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Rectángulo 34"/>
          <p:cNvSpPr/>
          <p:nvPr/>
        </p:nvSpPr>
        <p:spPr>
          <a:xfrm>
            <a:off x="38983" y="5830824"/>
            <a:ext cx="4680520" cy="297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CuadroTexto 35"/>
          <p:cNvSpPr txBox="1"/>
          <p:nvPr/>
        </p:nvSpPr>
        <p:spPr>
          <a:xfrm>
            <a:off x="4817910" y="6192701"/>
            <a:ext cx="4360254" cy="707886"/>
          </a:xfrm>
          <a:prstGeom prst="rect">
            <a:avLst/>
          </a:prstGeom>
          <a:solidFill>
            <a:schemeClr val="tx1"/>
          </a:solidFill>
        </p:spPr>
        <p:txBody>
          <a:bodyPr wrap="square" rtlCol="0">
            <a:spAutoFit/>
          </a:bodyPr>
          <a:lstStyle/>
          <a:p>
            <a:pPr algn="ctr"/>
            <a:r>
              <a:rPr lang="es-MX" sz="2000" b="1" dirty="0">
                <a:solidFill>
                  <a:srgbClr val="FFC000"/>
                </a:solidFill>
                <a:latin typeface="Courier New" panose="02070309020205020404" pitchFamily="49" charset="0"/>
                <a:cs typeface="Courier New" panose="02070309020205020404" pitchFamily="49" charset="0"/>
              </a:rPr>
              <a:t>Cs. Sociales citan más libros</a:t>
            </a:r>
          </a:p>
        </p:txBody>
      </p:sp>
      <p:sp>
        <p:nvSpPr>
          <p:cNvPr id="37" name="CuadroTexto 36"/>
          <p:cNvSpPr txBox="1"/>
          <p:nvPr/>
        </p:nvSpPr>
        <p:spPr>
          <a:xfrm>
            <a:off x="4816338" y="5594552"/>
            <a:ext cx="4655293" cy="707886"/>
          </a:xfrm>
          <a:prstGeom prst="rect">
            <a:avLst/>
          </a:prstGeom>
          <a:solidFill>
            <a:schemeClr val="tx1"/>
          </a:solidFill>
        </p:spPr>
        <p:txBody>
          <a:bodyPr wrap="square" rtlCol="0">
            <a:spAutoFit/>
          </a:bodyPr>
          <a:lstStyle/>
          <a:p>
            <a:pPr algn="ctr"/>
            <a:r>
              <a:rPr lang="es-MX" sz="2000" b="1" dirty="0">
                <a:solidFill>
                  <a:schemeClr val="bg1"/>
                </a:solidFill>
                <a:latin typeface="Courier New" panose="02070309020205020404" pitchFamily="49" charset="0"/>
                <a:cs typeface="Courier New" panose="02070309020205020404" pitchFamily="49" charset="0"/>
              </a:rPr>
              <a:t>Período de latencia: maduración de experimentos</a:t>
            </a:r>
          </a:p>
        </p:txBody>
      </p:sp>
      <p:sp>
        <p:nvSpPr>
          <p:cNvPr id="38" name="CuadroTexto 37"/>
          <p:cNvSpPr txBox="1"/>
          <p:nvPr/>
        </p:nvSpPr>
        <p:spPr>
          <a:xfrm>
            <a:off x="4815599" y="3827979"/>
            <a:ext cx="4362565" cy="830997"/>
          </a:xfrm>
          <a:prstGeom prst="rect">
            <a:avLst/>
          </a:prstGeom>
          <a:solidFill>
            <a:schemeClr val="tx1"/>
          </a:solidFill>
        </p:spPr>
        <p:txBody>
          <a:bodyPr wrap="square" rtlCol="0">
            <a:spAutoFit/>
          </a:bodyPr>
          <a:lstStyle/>
          <a:p>
            <a:pPr algn="ctr"/>
            <a:r>
              <a:rPr lang="es-MX" sz="2400" b="1" dirty="0" err="1">
                <a:solidFill>
                  <a:schemeClr val="bg1"/>
                </a:solidFill>
                <a:latin typeface="Courier New" panose="02070309020205020404" pitchFamily="49" charset="0"/>
                <a:cs typeface="Courier New" panose="02070309020205020404" pitchFamily="49" charset="0"/>
              </a:rPr>
              <a:t>Cs.básicas</a:t>
            </a:r>
            <a:r>
              <a:rPr lang="es-MX" sz="2400" b="1" dirty="0">
                <a:solidFill>
                  <a:schemeClr val="bg1"/>
                </a:solidFill>
                <a:latin typeface="Courier New" panose="02070309020205020404" pitchFamily="49" charset="0"/>
                <a:cs typeface="Courier New" panose="02070309020205020404" pitchFamily="49" charset="0"/>
              </a:rPr>
              <a:t> reciben más citas</a:t>
            </a:r>
          </a:p>
        </p:txBody>
      </p:sp>
      <p:sp>
        <p:nvSpPr>
          <p:cNvPr id="39" name="CuadroTexto 38"/>
          <p:cNvSpPr txBox="1"/>
          <p:nvPr/>
        </p:nvSpPr>
        <p:spPr>
          <a:xfrm>
            <a:off x="4815599" y="4578889"/>
            <a:ext cx="4328401" cy="1015663"/>
          </a:xfrm>
          <a:prstGeom prst="rect">
            <a:avLst/>
          </a:prstGeom>
          <a:solidFill>
            <a:schemeClr val="tx1"/>
          </a:solidFill>
        </p:spPr>
        <p:txBody>
          <a:bodyPr wrap="square" rtlCol="0">
            <a:spAutoFit/>
          </a:bodyPr>
          <a:lstStyle/>
          <a:p>
            <a:pPr algn="ctr"/>
            <a:r>
              <a:rPr lang="es-MX" sz="2000" b="1" dirty="0">
                <a:solidFill>
                  <a:schemeClr val="bg1"/>
                </a:solidFill>
                <a:latin typeface="Courier New" panose="02070309020205020404" pitchFamily="49" charset="0"/>
                <a:cs typeface="Courier New" panose="02070309020205020404" pitchFamily="49" charset="0"/>
              </a:rPr>
              <a:t>No. Medio de citas es diferente por disciplina:</a:t>
            </a:r>
            <a:br>
              <a:rPr lang="es-MX" sz="2000" b="1" dirty="0">
                <a:solidFill>
                  <a:schemeClr val="bg1"/>
                </a:solidFill>
                <a:latin typeface="Courier New" panose="02070309020205020404" pitchFamily="49" charset="0"/>
                <a:cs typeface="Courier New" panose="02070309020205020404" pitchFamily="49" charset="0"/>
              </a:rPr>
            </a:br>
            <a:r>
              <a:rPr lang="es-MX" sz="2000" b="1" dirty="0">
                <a:solidFill>
                  <a:schemeClr val="bg1"/>
                </a:solidFill>
                <a:latin typeface="Courier New" panose="02070309020205020404" pitchFamily="49" charset="0"/>
                <a:cs typeface="Courier New" panose="02070309020205020404" pitchFamily="49" charset="0"/>
              </a:rPr>
              <a:t>Bioquímica &gt; Matemáticas</a:t>
            </a:r>
          </a:p>
        </p:txBody>
      </p:sp>
      <p:sp>
        <p:nvSpPr>
          <p:cNvPr id="40" name="Rectángulo 39"/>
          <p:cNvSpPr/>
          <p:nvPr/>
        </p:nvSpPr>
        <p:spPr>
          <a:xfrm>
            <a:off x="50043" y="3329037"/>
            <a:ext cx="4680520" cy="277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p:cNvSpPr/>
          <p:nvPr/>
        </p:nvSpPr>
        <p:spPr>
          <a:xfrm>
            <a:off x="103226" y="2401465"/>
            <a:ext cx="4540782" cy="307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p:cNvSpPr/>
          <p:nvPr/>
        </p:nvSpPr>
        <p:spPr>
          <a:xfrm>
            <a:off x="34679" y="3016980"/>
            <a:ext cx="4583460" cy="307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Rectángulo 44"/>
          <p:cNvSpPr/>
          <p:nvPr/>
        </p:nvSpPr>
        <p:spPr>
          <a:xfrm>
            <a:off x="50043" y="3632833"/>
            <a:ext cx="4540782" cy="307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Rectángulo 45"/>
          <p:cNvSpPr/>
          <p:nvPr/>
        </p:nvSpPr>
        <p:spPr>
          <a:xfrm>
            <a:off x="55504" y="3955475"/>
            <a:ext cx="4540782" cy="307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CuadroTexto 27"/>
          <p:cNvSpPr txBox="1"/>
          <p:nvPr/>
        </p:nvSpPr>
        <p:spPr>
          <a:xfrm>
            <a:off x="4797972" y="745099"/>
            <a:ext cx="4336080" cy="5262979"/>
          </a:xfrm>
          <a:prstGeom prst="rect">
            <a:avLst/>
          </a:prstGeom>
          <a:solidFill>
            <a:srgbClr val="FFC000"/>
          </a:solidFill>
        </p:spPr>
        <p:txBody>
          <a:bodyPr wrap="square" rtlCol="0">
            <a:spAutoFit/>
          </a:bodyPr>
          <a:lstStyle/>
          <a:p>
            <a:r>
              <a:rPr lang="es-MX" sz="2800" b="1" dirty="0">
                <a:latin typeface="Courier New" panose="02070309020205020404" pitchFamily="49" charset="0"/>
                <a:cs typeface="Courier New" panose="02070309020205020404" pitchFamily="49" charset="0"/>
              </a:rPr>
              <a:t>Sesgos en la información fuente: la base de datos</a:t>
            </a:r>
          </a:p>
          <a:p>
            <a:endParaRPr lang="es-MX" sz="2800" b="1" dirty="0">
              <a:latin typeface="Courier New" panose="02070309020205020404" pitchFamily="49" charset="0"/>
              <a:cs typeface="Courier New" panose="02070309020205020404" pitchFamily="49" charset="0"/>
            </a:endParaRPr>
          </a:p>
          <a:p>
            <a:pPr marL="285750" indent="-285750">
              <a:buFontTx/>
              <a:buChar char="-"/>
            </a:pPr>
            <a:r>
              <a:rPr lang="es-MX" sz="2800" b="1" dirty="0">
                <a:latin typeface="Courier New" panose="02070309020205020404" pitchFamily="49" charset="0"/>
                <a:cs typeface="Courier New" panose="02070309020205020404" pitchFamily="49" charset="0"/>
              </a:rPr>
              <a:t>Revistas anglosajonas</a:t>
            </a:r>
          </a:p>
          <a:p>
            <a:endParaRPr lang="es-MX" sz="2800" b="1" dirty="0">
              <a:latin typeface="Courier New" panose="02070309020205020404" pitchFamily="49" charset="0"/>
              <a:cs typeface="Courier New" panose="02070309020205020404" pitchFamily="49" charset="0"/>
            </a:endParaRPr>
          </a:p>
          <a:p>
            <a:pPr marL="285750" indent="-285750">
              <a:buFontTx/>
              <a:buChar char="-"/>
            </a:pPr>
            <a:r>
              <a:rPr lang="es-MX" sz="2800" b="1" dirty="0">
                <a:latin typeface="Courier New" panose="02070309020205020404" pitchFamily="49" charset="0"/>
                <a:cs typeface="Courier New" panose="02070309020205020404" pitchFamily="49" charset="0"/>
              </a:rPr>
              <a:t>Idioma inglés</a:t>
            </a:r>
          </a:p>
          <a:p>
            <a:endParaRPr lang="es-MX" sz="2800" b="1" dirty="0">
              <a:latin typeface="Courier New" panose="02070309020205020404" pitchFamily="49" charset="0"/>
              <a:cs typeface="Courier New" panose="02070309020205020404" pitchFamily="49" charset="0"/>
            </a:endParaRPr>
          </a:p>
          <a:p>
            <a:pPr marL="285750" indent="-285750">
              <a:buFontTx/>
              <a:buChar char="-"/>
            </a:pPr>
            <a:r>
              <a:rPr lang="es-MX" sz="2800" b="1" dirty="0">
                <a:latin typeface="Courier New" panose="02070309020205020404" pitchFamily="49" charset="0"/>
                <a:cs typeface="Courier New" panose="02070309020205020404" pitchFamily="49" charset="0"/>
              </a:rPr>
              <a:t>Falta de mayor cobertura geográfica</a:t>
            </a:r>
          </a:p>
        </p:txBody>
      </p:sp>
      <p:sp>
        <p:nvSpPr>
          <p:cNvPr id="29" name="Rectángulo 28"/>
          <p:cNvSpPr/>
          <p:nvPr/>
        </p:nvSpPr>
        <p:spPr>
          <a:xfrm>
            <a:off x="103226" y="1"/>
            <a:ext cx="4540782" cy="332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n>
                <a:solidFill>
                  <a:srgbClr val="FF0000"/>
                </a:solidFill>
              </a:ln>
            </a:endParaRPr>
          </a:p>
        </p:txBody>
      </p:sp>
      <p:sp>
        <p:nvSpPr>
          <p:cNvPr id="50" name="Rectángulo 49"/>
          <p:cNvSpPr/>
          <p:nvPr/>
        </p:nvSpPr>
        <p:spPr>
          <a:xfrm>
            <a:off x="38983" y="6154370"/>
            <a:ext cx="4691580" cy="332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n>
                <a:solidFill>
                  <a:srgbClr val="FF0000"/>
                </a:solidFill>
              </a:ln>
            </a:endParaRPr>
          </a:p>
        </p:txBody>
      </p:sp>
      <p:sp>
        <p:nvSpPr>
          <p:cNvPr id="47" name="CuadroTexto 46"/>
          <p:cNvSpPr txBox="1"/>
          <p:nvPr/>
        </p:nvSpPr>
        <p:spPr>
          <a:xfrm>
            <a:off x="4780706" y="37672"/>
            <a:ext cx="4412822" cy="6820329"/>
          </a:xfrm>
          <a:prstGeom prst="rect">
            <a:avLst/>
          </a:prstGeom>
          <a:solidFill>
            <a:schemeClr val="tx1"/>
          </a:solidFill>
        </p:spPr>
        <p:txBody>
          <a:bodyPr wrap="square" rtlCol="0">
            <a:spAutoFit/>
          </a:bodyPr>
          <a:lstStyle/>
          <a:p>
            <a:pPr>
              <a:lnSpc>
                <a:spcPct val="80000"/>
              </a:lnSpc>
            </a:pPr>
            <a:r>
              <a:rPr lang="es-MX" sz="2400" b="1" dirty="0">
                <a:solidFill>
                  <a:schemeClr val="bg1"/>
                </a:solidFill>
                <a:effectLst>
                  <a:outerShdw blurRad="38100" dist="38100" dir="2700000" algn="tl">
                    <a:srgbClr val="C0C0C0"/>
                  </a:outerShdw>
                </a:effectLst>
                <a:latin typeface="Calibri" pitchFamily="34" charset="0"/>
              </a:rPr>
              <a:t>Asimetr</a:t>
            </a:r>
            <a:r>
              <a:rPr lang="es-MX" sz="2400" b="1" dirty="0">
                <a:solidFill>
                  <a:schemeClr val="bg1"/>
                </a:solidFill>
                <a:effectLst>
                  <a:outerShdw blurRad="38100" dist="38100" dir="2700000" algn="tl">
                    <a:srgbClr val="C0C0C0"/>
                  </a:outerShdw>
                </a:effectLst>
              </a:rPr>
              <a:t>í</a:t>
            </a:r>
            <a:r>
              <a:rPr lang="es-MX" sz="2400" b="1" dirty="0">
                <a:solidFill>
                  <a:schemeClr val="bg1"/>
                </a:solidFill>
                <a:effectLst>
                  <a:outerShdw blurRad="38100" dist="38100" dir="2700000" algn="tl">
                    <a:srgbClr val="C0C0C0"/>
                  </a:outerShdw>
                </a:effectLst>
                <a:latin typeface="Calibri" pitchFamily="34" charset="0"/>
              </a:rPr>
              <a:t>a </a:t>
            </a:r>
            <a:r>
              <a:rPr lang="es-MX" sz="2400" dirty="0">
                <a:solidFill>
                  <a:schemeClr val="bg1"/>
                </a:solidFill>
                <a:latin typeface="Calibri" pitchFamily="34" charset="0"/>
              </a:rPr>
              <a:t>en la distribuci</a:t>
            </a:r>
            <a:r>
              <a:rPr lang="es-MX" sz="2400" dirty="0">
                <a:solidFill>
                  <a:schemeClr val="bg1"/>
                </a:solidFill>
              </a:rPr>
              <a:t>ó</a:t>
            </a:r>
            <a:r>
              <a:rPr lang="es-MX" sz="2400" dirty="0">
                <a:solidFill>
                  <a:schemeClr val="bg1"/>
                </a:solidFill>
                <a:latin typeface="Calibri" pitchFamily="34" charset="0"/>
              </a:rPr>
              <a:t>n de las citas que reciben los art</a:t>
            </a:r>
            <a:r>
              <a:rPr lang="es-MX" sz="2400" dirty="0">
                <a:solidFill>
                  <a:schemeClr val="bg1"/>
                </a:solidFill>
              </a:rPr>
              <a:t>í</a:t>
            </a:r>
            <a:r>
              <a:rPr lang="es-MX" sz="2400" dirty="0">
                <a:solidFill>
                  <a:schemeClr val="bg1"/>
                </a:solidFill>
                <a:latin typeface="Calibri" pitchFamily="34" charset="0"/>
              </a:rPr>
              <a:t>culos</a:t>
            </a:r>
          </a:p>
          <a:p>
            <a:pPr>
              <a:lnSpc>
                <a:spcPct val="80000"/>
              </a:lnSpc>
            </a:pPr>
            <a:endParaRPr lang="es-MX" sz="2400" dirty="0">
              <a:solidFill>
                <a:schemeClr val="bg1"/>
              </a:solidFill>
              <a:latin typeface="Calibri" pitchFamily="34" charset="0"/>
            </a:endParaRPr>
          </a:p>
          <a:p>
            <a:pPr>
              <a:lnSpc>
                <a:spcPct val="80000"/>
              </a:lnSpc>
            </a:pPr>
            <a:r>
              <a:rPr lang="es-MX" sz="2400" dirty="0">
                <a:solidFill>
                  <a:schemeClr val="bg1"/>
                </a:solidFill>
                <a:latin typeface="Calibri" pitchFamily="34" charset="0"/>
              </a:rPr>
              <a:t>La mayor</a:t>
            </a:r>
            <a:r>
              <a:rPr lang="es-MX" sz="2400" dirty="0">
                <a:solidFill>
                  <a:schemeClr val="bg1"/>
                </a:solidFill>
              </a:rPr>
              <a:t>í</a:t>
            </a:r>
            <a:r>
              <a:rPr lang="es-MX" sz="2400" dirty="0">
                <a:solidFill>
                  <a:schemeClr val="bg1"/>
                </a:solidFill>
                <a:latin typeface="Calibri" pitchFamily="34" charset="0"/>
              </a:rPr>
              <a:t>a de los art</a:t>
            </a:r>
            <a:r>
              <a:rPr lang="es-MX" sz="2400" dirty="0">
                <a:solidFill>
                  <a:schemeClr val="bg1"/>
                </a:solidFill>
              </a:rPr>
              <a:t>í</a:t>
            </a:r>
            <a:r>
              <a:rPr lang="es-MX" sz="2400" dirty="0">
                <a:solidFill>
                  <a:schemeClr val="bg1"/>
                </a:solidFill>
                <a:latin typeface="Calibri" pitchFamily="34" charset="0"/>
              </a:rPr>
              <a:t>culos publicados en una revista cient</a:t>
            </a:r>
            <a:r>
              <a:rPr lang="es-MX" sz="2400" dirty="0">
                <a:solidFill>
                  <a:schemeClr val="bg1"/>
                </a:solidFill>
              </a:rPr>
              <a:t>í</a:t>
            </a:r>
            <a:r>
              <a:rPr lang="es-MX" sz="2400" dirty="0">
                <a:solidFill>
                  <a:schemeClr val="bg1"/>
                </a:solidFill>
                <a:latin typeface="Calibri" pitchFamily="34" charset="0"/>
              </a:rPr>
              <a:t>fica no alcanzan el </a:t>
            </a:r>
            <a:r>
              <a:rPr lang="es-MX" sz="2400" u="sng" dirty="0">
                <a:solidFill>
                  <a:schemeClr val="bg1"/>
                </a:solidFill>
                <a:latin typeface="Calibri" pitchFamily="34" charset="0"/>
              </a:rPr>
              <a:t>impacto medio</a:t>
            </a:r>
            <a:r>
              <a:rPr lang="es-MX" sz="2400" dirty="0">
                <a:solidFill>
                  <a:schemeClr val="bg1"/>
                </a:solidFill>
                <a:latin typeface="Calibri" pitchFamily="34" charset="0"/>
              </a:rPr>
              <a:t> de dicha revista</a:t>
            </a:r>
          </a:p>
          <a:p>
            <a:pPr>
              <a:lnSpc>
                <a:spcPct val="80000"/>
              </a:lnSpc>
            </a:pPr>
            <a:endParaRPr lang="es-MX" sz="2400" dirty="0">
              <a:solidFill>
                <a:schemeClr val="bg1"/>
              </a:solidFill>
              <a:latin typeface="Calibri" pitchFamily="34" charset="0"/>
            </a:endParaRPr>
          </a:p>
          <a:p>
            <a:pPr>
              <a:lnSpc>
                <a:spcPct val="80000"/>
              </a:lnSpc>
            </a:pPr>
            <a:r>
              <a:rPr lang="es-MX" sz="2400" dirty="0">
                <a:solidFill>
                  <a:schemeClr val="bg1"/>
                </a:solidFill>
                <a:latin typeface="Calibri" pitchFamily="34" charset="0"/>
              </a:rPr>
              <a:t>Unos cuantos art</a:t>
            </a:r>
            <a:r>
              <a:rPr lang="es-MX" sz="2400" dirty="0">
                <a:solidFill>
                  <a:schemeClr val="bg1"/>
                </a:solidFill>
              </a:rPr>
              <a:t>í</a:t>
            </a:r>
            <a:r>
              <a:rPr lang="es-MX" sz="2400" dirty="0">
                <a:solidFill>
                  <a:schemeClr val="bg1"/>
                </a:solidFill>
                <a:latin typeface="Calibri" pitchFamily="34" charset="0"/>
              </a:rPr>
              <a:t>culos tienden a superar ampliamente dicho factor de impacto</a:t>
            </a:r>
          </a:p>
          <a:p>
            <a:pPr>
              <a:lnSpc>
                <a:spcPct val="80000"/>
              </a:lnSpc>
            </a:pPr>
            <a:endParaRPr lang="es-MX" sz="2400" dirty="0">
              <a:solidFill>
                <a:schemeClr val="bg1"/>
              </a:solidFill>
              <a:latin typeface="Calibri" pitchFamily="34" charset="0"/>
            </a:endParaRPr>
          </a:p>
          <a:p>
            <a:pPr>
              <a:lnSpc>
                <a:spcPct val="80000"/>
              </a:lnSpc>
            </a:pPr>
            <a:r>
              <a:rPr lang="es-MX" sz="2400" dirty="0">
                <a:solidFill>
                  <a:schemeClr val="bg1"/>
                </a:solidFill>
                <a:latin typeface="Calibri" pitchFamily="34" charset="0"/>
              </a:rPr>
              <a:t>El FI tiende a eliminar las diferencias entre el n</a:t>
            </a:r>
            <a:r>
              <a:rPr lang="es-MX" sz="2400" dirty="0">
                <a:solidFill>
                  <a:schemeClr val="bg1"/>
                </a:solidFill>
              </a:rPr>
              <a:t>ú</a:t>
            </a:r>
            <a:r>
              <a:rPr lang="es-MX" sz="2400" dirty="0">
                <a:solidFill>
                  <a:schemeClr val="bg1"/>
                </a:solidFill>
                <a:latin typeface="Calibri" pitchFamily="34" charset="0"/>
              </a:rPr>
              <a:t>mero de citas que reciben los art</a:t>
            </a:r>
            <a:r>
              <a:rPr lang="es-MX" sz="2400" dirty="0">
                <a:solidFill>
                  <a:schemeClr val="bg1"/>
                </a:solidFill>
              </a:rPr>
              <a:t>í</a:t>
            </a:r>
            <a:r>
              <a:rPr lang="es-MX" sz="2400" dirty="0">
                <a:solidFill>
                  <a:schemeClr val="bg1"/>
                </a:solidFill>
                <a:latin typeface="Calibri" pitchFamily="34" charset="0"/>
              </a:rPr>
              <a:t>culos</a:t>
            </a:r>
          </a:p>
          <a:p>
            <a:pPr>
              <a:lnSpc>
                <a:spcPct val="80000"/>
              </a:lnSpc>
            </a:pPr>
            <a:endParaRPr lang="es-MX" sz="2400" dirty="0">
              <a:solidFill>
                <a:schemeClr val="bg1"/>
              </a:solidFill>
              <a:latin typeface="Calibri" pitchFamily="34" charset="0"/>
            </a:endParaRPr>
          </a:p>
          <a:p>
            <a:pPr>
              <a:lnSpc>
                <a:spcPct val="80000"/>
              </a:lnSpc>
            </a:pPr>
            <a:endParaRPr lang="es-MX" sz="2000" b="1" dirty="0">
              <a:solidFill>
                <a:schemeClr val="bg1"/>
              </a:solidFill>
              <a:latin typeface="Calibri" pitchFamily="34" charset="0"/>
            </a:endParaRPr>
          </a:p>
          <a:p>
            <a:pPr>
              <a:lnSpc>
                <a:spcPct val="80000"/>
              </a:lnSpc>
            </a:pPr>
            <a:r>
              <a:rPr lang="es-MX" sz="2400" dirty="0">
                <a:solidFill>
                  <a:schemeClr val="bg1"/>
                </a:solidFill>
                <a:latin typeface="Calibri" pitchFamily="34" charset="0"/>
              </a:rPr>
              <a:t>Aunque los art</a:t>
            </a:r>
            <a:r>
              <a:rPr lang="es-MX" sz="2400" dirty="0">
                <a:solidFill>
                  <a:schemeClr val="bg1"/>
                </a:solidFill>
              </a:rPr>
              <a:t>í</a:t>
            </a:r>
            <a:r>
              <a:rPr lang="es-MX" sz="2400" dirty="0">
                <a:solidFill>
                  <a:schemeClr val="bg1"/>
                </a:solidFill>
                <a:latin typeface="Calibri" pitchFamily="34" charset="0"/>
              </a:rPr>
              <a:t>culos m</a:t>
            </a:r>
            <a:r>
              <a:rPr lang="es-MX" sz="2400" dirty="0">
                <a:solidFill>
                  <a:schemeClr val="bg1"/>
                </a:solidFill>
              </a:rPr>
              <a:t>á</a:t>
            </a:r>
            <a:r>
              <a:rPr lang="es-MX" sz="2400" dirty="0">
                <a:solidFill>
                  <a:schemeClr val="bg1"/>
                </a:solidFill>
                <a:latin typeface="Calibri" pitchFamily="34" charset="0"/>
              </a:rPr>
              <a:t>s citados son </a:t>
            </a:r>
            <a:r>
              <a:rPr lang="es-MX" sz="2400" dirty="0">
                <a:solidFill>
                  <a:schemeClr val="bg1"/>
                </a:solidFill>
              </a:rPr>
              <a:t>ú</a:t>
            </a:r>
            <a:r>
              <a:rPr lang="es-MX" sz="2400" dirty="0">
                <a:solidFill>
                  <a:schemeClr val="bg1"/>
                </a:solidFill>
                <a:latin typeface="Calibri" pitchFamily="34" charset="0"/>
              </a:rPr>
              <a:t>nicamente una peque</a:t>
            </a:r>
            <a:r>
              <a:rPr lang="es-MX" sz="2400" dirty="0">
                <a:solidFill>
                  <a:schemeClr val="bg1"/>
                </a:solidFill>
              </a:rPr>
              <a:t>ñ</a:t>
            </a:r>
            <a:r>
              <a:rPr lang="es-MX" sz="2400" dirty="0">
                <a:solidFill>
                  <a:schemeClr val="bg1"/>
                </a:solidFill>
                <a:latin typeface="Calibri" pitchFamily="34" charset="0"/>
              </a:rPr>
              <a:t>a fracci</a:t>
            </a:r>
            <a:r>
              <a:rPr lang="es-MX" sz="2400" dirty="0">
                <a:solidFill>
                  <a:schemeClr val="bg1"/>
                </a:solidFill>
              </a:rPr>
              <a:t>ó</a:t>
            </a:r>
            <a:r>
              <a:rPr lang="es-MX" sz="2400" dirty="0">
                <a:solidFill>
                  <a:schemeClr val="bg1"/>
                </a:solidFill>
                <a:latin typeface="Calibri" pitchFamily="34" charset="0"/>
              </a:rPr>
              <a:t>n de los que se publican en una revista, contribuyen abrumadoramente al FI</a:t>
            </a:r>
          </a:p>
          <a:p>
            <a:endParaRPr lang="es-MX" dirty="0">
              <a:solidFill>
                <a:schemeClr val="bg1"/>
              </a:solidFill>
            </a:endParaRPr>
          </a:p>
        </p:txBody>
      </p:sp>
    </p:spTree>
    <p:extLst>
      <p:ext uri="{BB962C8B-B14F-4D97-AF65-F5344CB8AC3E}">
        <p14:creationId xmlns:p14="http://schemas.microsoft.com/office/powerpoint/2010/main" val="38363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1000" fill="hold"/>
                                        <p:tgtEl>
                                          <p:spTgt spid="18"/>
                                        </p:tgtEl>
                                        <p:attrNameLst>
                                          <p:attrName>ppt_w</p:attrName>
                                        </p:attrNameLst>
                                      </p:cBhvr>
                                      <p:tavLst>
                                        <p:tav tm="0">
                                          <p:val>
                                            <p:fltVal val="0"/>
                                          </p:val>
                                        </p:tav>
                                        <p:tav tm="100000">
                                          <p:val>
                                            <p:strVal val="#ppt_w"/>
                                          </p:val>
                                        </p:tav>
                                      </p:tavLst>
                                    </p:anim>
                                    <p:anim calcmode="lin" valueType="num">
                                      <p:cBhvr>
                                        <p:cTn id="31" dur="1000" fill="hold"/>
                                        <p:tgtEl>
                                          <p:spTgt spid="18"/>
                                        </p:tgtEl>
                                        <p:attrNameLst>
                                          <p:attrName>ppt_h</p:attrName>
                                        </p:attrNameLst>
                                      </p:cBhvr>
                                      <p:tavLst>
                                        <p:tav tm="0">
                                          <p:val>
                                            <p:fltVal val="0"/>
                                          </p:val>
                                        </p:tav>
                                        <p:tav tm="100000">
                                          <p:val>
                                            <p:strVal val="#ppt_h"/>
                                          </p:val>
                                        </p:tav>
                                      </p:tavLst>
                                    </p:anim>
                                    <p:anim calcmode="lin" valueType="num">
                                      <p:cBhvr>
                                        <p:cTn id="32" dur="1000" fill="hold"/>
                                        <p:tgtEl>
                                          <p:spTgt spid="18"/>
                                        </p:tgtEl>
                                        <p:attrNameLst>
                                          <p:attrName>style.rotation</p:attrName>
                                        </p:attrNameLst>
                                      </p:cBhvr>
                                      <p:tavLst>
                                        <p:tav tm="0">
                                          <p:val>
                                            <p:fltVal val="90"/>
                                          </p:val>
                                        </p:tav>
                                        <p:tav tm="100000">
                                          <p:val>
                                            <p:fltVal val="0"/>
                                          </p:val>
                                        </p:tav>
                                      </p:tavLst>
                                    </p:anim>
                                    <p:animEffect transition="in" filter="fade">
                                      <p:cBhvr>
                                        <p:cTn id="33" dur="10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8"/>
                                        </p:tgtEl>
                                      </p:cBhvr>
                                    </p:animEffect>
                                    <p:set>
                                      <p:cBhvr>
                                        <p:cTn id="53" dur="1" fill="hold">
                                          <p:stCondLst>
                                            <p:cond delay="499"/>
                                          </p:stCondLst>
                                        </p:cTn>
                                        <p:tgtEl>
                                          <p:spTgt spid="1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500"/>
                                        <p:tgtEl>
                                          <p:spTgt spid="3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down)">
                                      <p:cBhvr>
                                        <p:cTn id="67" dur="500"/>
                                        <p:tgtEl>
                                          <p:spTgt spid="3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ipe(down)">
                                      <p:cBhvr>
                                        <p:cTn id="70" dur="500"/>
                                        <p:tgtEl>
                                          <p:spTgt spid="3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down)">
                                      <p:cBhvr>
                                        <p:cTn id="73" dur="500"/>
                                        <p:tgtEl>
                                          <p:spTgt spid="3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down)">
                                      <p:cBhvr>
                                        <p:cTn id="76" dur="500"/>
                                        <p:tgtEl>
                                          <p:spTgt spid="3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down)">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ipe(down)">
                                      <p:cBhvr>
                                        <p:cTn id="84" dur="500"/>
                                        <p:tgtEl>
                                          <p:spTgt spid="40"/>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down)">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1000"/>
                                        <p:tgtEl>
                                          <p:spTgt spid="38"/>
                                        </p:tgtEl>
                                      </p:cBhvr>
                                    </p:animEffect>
                                    <p:anim calcmode="lin" valueType="num">
                                      <p:cBhvr>
                                        <p:cTn id="93" dur="1000" fill="hold"/>
                                        <p:tgtEl>
                                          <p:spTgt spid="38"/>
                                        </p:tgtEl>
                                        <p:attrNameLst>
                                          <p:attrName>ppt_x</p:attrName>
                                        </p:attrNameLst>
                                      </p:cBhvr>
                                      <p:tavLst>
                                        <p:tav tm="0">
                                          <p:val>
                                            <p:strVal val="#ppt_x"/>
                                          </p:val>
                                        </p:tav>
                                        <p:tav tm="100000">
                                          <p:val>
                                            <p:strVal val="#ppt_x"/>
                                          </p:val>
                                        </p:tav>
                                      </p:tavLst>
                                    </p:anim>
                                    <p:anim calcmode="lin" valueType="num">
                                      <p:cBhvr>
                                        <p:cTn id="9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ppt_x"/>
                                          </p:val>
                                        </p:tav>
                                        <p:tav tm="100000">
                                          <p:val>
                                            <p:strVal val="#ppt_x"/>
                                          </p:val>
                                        </p:tav>
                                      </p:tavLst>
                                    </p:anim>
                                    <p:anim calcmode="lin" valueType="num">
                                      <p:cBhvr additive="base">
                                        <p:cTn id="10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1000"/>
                                        <p:tgtEl>
                                          <p:spTgt spid="37"/>
                                        </p:tgtEl>
                                      </p:cBhvr>
                                    </p:animEffect>
                                    <p:anim calcmode="lin" valueType="num">
                                      <p:cBhvr>
                                        <p:cTn id="106" dur="1000" fill="hold"/>
                                        <p:tgtEl>
                                          <p:spTgt spid="37"/>
                                        </p:tgtEl>
                                        <p:attrNameLst>
                                          <p:attrName>ppt_x</p:attrName>
                                        </p:attrNameLst>
                                      </p:cBhvr>
                                      <p:tavLst>
                                        <p:tav tm="0">
                                          <p:val>
                                            <p:strVal val="#ppt_x"/>
                                          </p:val>
                                        </p:tav>
                                        <p:tav tm="100000">
                                          <p:val>
                                            <p:strVal val="#ppt_x"/>
                                          </p:val>
                                        </p:tav>
                                      </p:tavLst>
                                    </p:anim>
                                    <p:anim calcmode="lin" valueType="num">
                                      <p:cBhvr>
                                        <p:cTn id="10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38"/>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3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37"/>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47" presetClass="entr" presetSubtype="0" fill="hold" grpId="0" nodeType="clickEffect">
                                  <p:stCondLst>
                                    <p:cond delay="0"/>
                                  </p:stCondLst>
                                  <p:childTnLst>
                                    <p:set>
                                      <p:cBhvr>
                                        <p:cTn id="119" dur="1" fill="hold">
                                          <p:stCondLst>
                                            <p:cond delay="0"/>
                                          </p:stCondLst>
                                        </p:cTn>
                                        <p:tgtEl>
                                          <p:spTgt spid="25"/>
                                        </p:tgtEl>
                                        <p:attrNameLst>
                                          <p:attrName>style.visibility</p:attrName>
                                        </p:attrNameLst>
                                      </p:cBhvr>
                                      <p:to>
                                        <p:strVal val="visible"/>
                                      </p:to>
                                    </p:set>
                                    <p:animEffect transition="in" filter="fade">
                                      <p:cBhvr>
                                        <p:cTn id="120" dur="1000"/>
                                        <p:tgtEl>
                                          <p:spTgt spid="25"/>
                                        </p:tgtEl>
                                      </p:cBhvr>
                                    </p:animEffect>
                                    <p:anim calcmode="lin" valueType="num">
                                      <p:cBhvr>
                                        <p:cTn id="121" dur="1000" fill="hold"/>
                                        <p:tgtEl>
                                          <p:spTgt spid="25"/>
                                        </p:tgtEl>
                                        <p:attrNameLst>
                                          <p:attrName>ppt_x</p:attrName>
                                        </p:attrNameLst>
                                      </p:cBhvr>
                                      <p:tavLst>
                                        <p:tav tm="0">
                                          <p:val>
                                            <p:strVal val="#ppt_x"/>
                                          </p:val>
                                        </p:tav>
                                        <p:tav tm="100000">
                                          <p:val>
                                            <p:strVal val="#ppt_x"/>
                                          </p:val>
                                        </p:tav>
                                      </p:tavLst>
                                    </p:anim>
                                    <p:anim calcmode="lin" valueType="num">
                                      <p:cBhvr>
                                        <p:cTn id="122" dur="1000" fill="hold"/>
                                        <p:tgtEl>
                                          <p:spTgt spid="25"/>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fade">
                                      <p:cBhvr>
                                        <p:cTn id="125" dur="1000"/>
                                        <p:tgtEl>
                                          <p:spTgt spid="43"/>
                                        </p:tgtEl>
                                      </p:cBhvr>
                                    </p:animEffect>
                                    <p:anim calcmode="lin" valueType="num">
                                      <p:cBhvr>
                                        <p:cTn id="126" dur="1000" fill="hold"/>
                                        <p:tgtEl>
                                          <p:spTgt spid="43"/>
                                        </p:tgtEl>
                                        <p:attrNameLst>
                                          <p:attrName>ppt_x</p:attrName>
                                        </p:attrNameLst>
                                      </p:cBhvr>
                                      <p:tavLst>
                                        <p:tav tm="0">
                                          <p:val>
                                            <p:strVal val="#ppt_x"/>
                                          </p:val>
                                        </p:tav>
                                        <p:tav tm="100000">
                                          <p:val>
                                            <p:strVal val="#ppt_x"/>
                                          </p:val>
                                        </p:tav>
                                      </p:tavLst>
                                    </p:anim>
                                    <p:anim calcmode="lin" valueType="num">
                                      <p:cBhvr>
                                        <p:cTn id="127" dur="1000" fill="hold"/>
                                        <p:tgtEl>
                                          <p:spTgt spid="43"/>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fade">
                                      <p:cBhvr>
                                        <p:cTn id="130" dur="1000"/>
                                        <p:tgtEl>
                                          <p:spTgt spid="45"/>
                                        </p:tgtEl>
                                      </p:cBhvr>
                                    </p:animEffect>
                                    <p:anim calcmode="lin" valueType="num">
                                      <p:cBhvr>
                                        <p:cTn id="131" dur="1000" fill="hold"/>
                                        <p:tgtEl>
                                          <p:spTgt spid="45"/>
                                        </p:tgtEl>
                                        <p:attrNameLst>
                                          <p:attrName>ppt_x</p:attrName>
                                        </p:attrNameLst>
                                      </p:cBhvr>
                                      <p:tavLst>
                                        <p:tav tm="0">
                                          <p:val>
                                            <p:strVal val="#ppt_x"/>
                                          </p:val>
                                        </p:tav>
                                        <p:tav tm="100000">
                                          <p:val>
                                            <p:strVal val="#ppt_x"/>
                                          </p:val>
                                        </p:tav>
                                      </p:tavLst>
                                    </p:anim>
                                    <p:anim calcmode="lin" valueType="num">
                                      <p:cBhvr>
                                        <p:cTn id="132" dur="1000" fill="hold"/>
                                        <p:tgtEl>
                                          <p:spTgt spid="45"/>
                                        </p:tgtEl>
                                        <p:attrNameLst>
                                          <p:attrName>ppt_y</p:attrName>
                                        </p:attrNameLst>
                                      </p:cBhvr>
                                      <p:tavLst>
                                        <p:tav tm="0">
                                          <p:val>
                                            <p:strVal val="#ppt_y-.1"/>
                                          </p:val>
                                        </p:tav>
                                        <p:tav tm="100000">
                                          <p:val>
                                            <p:strVal val="#ppt_y"/>
                                          </p:val>
                                        </p:tav>
                                      </p:tavLst>
                                    </p:anim>
                                  </p:childTnLst>
                                </p:cTn>
                              </p:par>
                              <p:par>
                                <p:cTn id="133" presetID="47" presetClass="entr" presetSubtype="0" fill="hold" grpId="0" nodeType="withEffect">
                                  <p:stCondLst>
                                    <p:cond delay="0"/>
                                  </p:stCondLst>
                                  <p:childTnLst>
                                    <p:set>
                                      <p:cBhvr>
                                        <p:cTn id="134" dur="1" fill="hold">
                                          <p:stCondLst>
                                            <p:cond delay="0"/>
                                          </p:stCondLst>
                                        </p:cTn>
                                        <p:tgtEl>
                                          <p:spTgt spid="46"/>
                                        </p:tgtEl>
                                        <p:attrNameLst>
                                          <p:attrName>style.visibility</p:attrName>
                                        </p:attrNameLst>
                                      </p:cBhvr>
                                      <p:to>
                                        <p:strVal val="visible"/>
                                      </p:to>
                                    </p:set>
                                    <p:animEffect transition="in" filter="fade">
                                      <p:cBhvr>
                                        <p:cTn id="135" dur="1000"/>
                                        <p:tgtEl>
                                          <p:spTgt spid="46"/>
                                        </p:tgtEl>
                                      </p:cBhvr>
                                    </p:animEffect>
                                    <p:anim calcmode="lin" valueType="num">
                                      <p:cBhvr>
                                        <p:cTn id="136" dur="1000" fill="hold"/>
                                        <p:tgtEl>
                                          <p:spTgt spid="46"/>
                                        </p:tgtEl>
                                        <p:attrNameLst>
                                          <p:attrName>ppt_x</p:attrName>
                                        </p:attrNameLst>
                                      </p:cBhvr>
                                      <p:tavLst>
                                        <p:tav tm="0">
                                          <p:val>
                                            <p:strVal val="#ppt_x"/>
                                          </p:val>
                                        </p:tav>
                                        <p:tav tm="100000">
                                          <p:val>
                                            <p:strVal val="#ppt_x"/>
                                          </p:val>
                                        </p:tav>
                                      </p:tavLst>
                                    </p:anim>
                                    <p:anim calcmode="lin" valueType="num">
                                      <p:cBhvr>
                                        <p:cTn id="137" dur="1000" fill="hold"/>
                                        <p:tgtEl>
                                          <p:spTgt spid="46"/>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1000"/>
                                        <p:tgtEl>
                                          <p:spTgt spid="28"/>
                                        </p:tgtEl>
                                      </p:cBhvr>
                                    </p:animEffect>
                                    <p:anim calcmode="lin" valueType="num">
                                      <p:cBhvr>
                                        <p:cTn id="141" dur="1000" fill="hold"/>
                                        <p:tgtEl>
                                          <p:spTgt spid="28"/>
                                        </p:tgtEl>
                                        <p:attrNameLst>
                                          <p:attrName>ppt_x</p:attrName>
                                        </p:attrNameLst>
                                      </p:cBhvr>
                                      <p:tavLst>
                                        <p:tav tm="0">
                                          <p:val>
                                            <p:strVal val="#ppt_x"/>
                                          </p:val>
                                        </p:tav>
                                        <p:tav tm="100000">
                                          <p:val>
                                            <p:strVal val="#ppt_x"/>
                                          </p:val>
                                        </p:tav>
                                      </p:tavLst>
                                    </p:anim>
                                    <p:anim calcmode="lin" valueType="num">
                                      <p:cBhvr>
                                        <p:cTn id="14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55" presetClass="entr" presetSubtype="0" fill="hold" grpId="0" nodeType="clickEffect">
                                  <p:stCondLst>
                                    <p:cond delay="0"/>
                                  </p:stCondLst>
                                  <p:childTnLst>
                                    <p:set>
                                      <p:cBhvr>
                                        <p:cTn id="146" dur="1" fill="hold">
                                          <p:stCondLst>
                                            <p:cond delay="0"/>
                                          </p:stCondLst>
                                        </p:cTn>
                                        <p:tgtEl>
                                          <p:spTgt spid="29"/>
                                        </p:tgtEl>
                                        <p:attrNameLst>
                                          <p:attrName>style.visibility</p:attrName>
                                        </p:attrNameLst>
                                      </p:cBhvr>
                                      <p:to>
                                        <p:strVal val="visible"/>
                                      </p:to>
                                    </p:set>
                                    <p:anim calcmode="lin" valueType="num">
                                      <p:cBhvr>
                                        <p:cTn id="147" dur="1000" fill="hold"/>
                                        <p:tgtEl>
                                          <p:spTgt spid="29"/>
                                        </p:tgtEl>
                                        <p:attrNameLst>
                                          <p:attrName>ppt_w</p:attrName>
                                        </p:attrNameLst>
                                      </p:cBhvr>
                                      <p:tavLst>
                                        <p:tav tm="0">
                                          <p:val>
                                            <p:strVal val="#ppt_w*0.70"/>
                                          </p:val>
                                        </p:tav>
                                        <p:tav tm="100000">
                                          <p:val>
                                            <p:strVal val="#ppt_w"/>
                                          </p:val>
                                        </p:tav>
                                      </p:tavLst>
                                    </p:anim>
                                    <p:anim calcmode="lin" valueType="num">
                                      <p:cBhvr>
                                        <p:cTn id="148" dur="1000" fill="hold"/>
                                        <p:tgtEl>
                                          <p:spTgt spid="29"/>
                                        </p:tgtEl>
                                        <p:attrNameLst>
                                          <p:attrName>ppt_h</p:attrName>
                                        </p:attrNameLst>
                                      </p:cBhvr>
                                      <p:tavLst>
                                        <p:tav tm="0">
                                          <p:val>
                                            <p:strVal val="#ppt_h"/>
                                          </p:val>
                                        </p:tav>
                                        <p:tav tm="100000">
                                          <p:val>
                                            <p:strVal val="#ppt_h"/>
                                          </p:val>
                                        </p:tav>
                                      </p:tavLst>
                                    </p:anim>
                                    <p:animEffect transition="in" filter="fade">
                                      <p:cBhvr>
                                        <p:cTn id="149" dur="1000"/>
                                        <p:tgtEl>
                                          <p:spTgt spid="29"/>
                                        </p:tgtEl>
                                      </p:cBhvr>
                                    </p:animEffect>
                                  </p:childTnLst>
                                </p:cTn>
                              </p:par>
                              <p:par>
                                <p:cTn id="150" presetID="55"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 calcmode="lin" valueType="num">
                                      <p:cBhvr>
                                        <p:cTn id="152" dur="1000" fill="hold"/>
                                        <p:tgtEl>
                                          <p:spTgt spid="50"/>
                                        </p:tgtEl>
                                        <p:attrNameLst>
                                          <p:attrName>ppt_w</p:attrName>
                                        </p:attrNameLst>
                                      </p:cBhvr>
                                      <p:tavLst>
                                        <p:tav tm="0">
                                          <p:val>
                                            <p:strVal val="#ppt_w*0.70"/>
                                          </p:val>
                                        </p:tav>
                                        <p:tav tm="100000">
                                          <p:val>
                                            <p:strVal val="#ppt_w"/>
                                          </p:val>
                                        </p:tav>
                                      </p:tavLst>
                                    </p:anim>
                                    <p:anim calcmode="lin" valueType="num">
                                      <p:cBhvr>
                                        <p:cTn id="153" dur="1000" fill="hold"/>
                                        <p:tgtEl>
                                          <p:spTgt spid="50"/>
                                        </p:tgtEl>
                                        <p:attrNameLst>
                                          <p:attrName>ppt_h</p:attrName>
                                        </p:attrNameLst>
                                      </p:cBhvr>
                                      <p:tavLst>
                                        <p:tav tm="0">
                                          <p:val>
                                            <p:strVal val="#ppt_h"/>
                                          </p:val>
                                        </p:tav>
                                        <p:tav tm="100000">
                                          <p:val>
                                            <p:strVal val="#ppt_h"/>
                                          </p:val>
                                        </p:tav>
                                      </p:tavLst>
                                    </p:anim>
                                    <p:animEffect transition="in" filter="fade">
                                      <p:cBhvr>
                                        <p:cTn id="154" dur="1000"/>
                                        <p:tgtEl>
                                          <p:spTgt spid="50"/>
                                        </p:tgtEl>
                                      </p:cBhvr>
                                    </p:animEffect>
                                  </p:childTnLst>
                                </p:cTn>
                              </p:par>
                              <p:par>
                                <p:cTn id="155" presetID="55" presetClass="entr" presetSubtype="0" fill="hold" grpId="0" nodeType="withEffect">
                                  <p:stCondLst>
                                    <p:cond delay="0"/>
                                  </p:stCondLst>
                                  <p:childTnLst>
                                    <p:set>
                                      <p:cBhvr>
                                        <p:cTn id="156" dur="1" fill="hold">
                                          <p:stCondLst>
                                            <p:cond delay="0"/>
                                          </p:stCondLst>
                                        </p:cTn>
                                        <p:tgtEl>
                                          <p:spTgt spid="47"/>
                                        </p:tgtEl>
                                        <p:attrNameLst>
                                          <p:attrName>style.visibility</p:attrName>
                                        </p:attrNameLst>
                                      </p:cBhvr>
                                      <p:to>
                                        <p:strVal val="visible"/>
                                      </p:to>
                                    </p:set>
                                    <p:anim calcmode="lin" valueType="num">
                                      <p:cBhvr>
                                        <p:cTn id="157" dur="1000" fill="hold"/>
                                        <p:tgtEl>
                                          <p:spTgt spid="47"/>
                                        </p:tgtEl>
                                        <p:attrNameLst>
                                          <p:attrName>ppt_w</p:attrName>
                                        </p:attrNameLst>
                                      </p:cBhvr>
                                      <p:tavLst>
                                        <p:tav tm="0">
                                          <p:val>
                                            <p:strVal val="#ppt_w*0.70"/>
                                          </p:val>
                                        </p:tav>
                                        <p:tav tm="100000">
                                          <p:val>
                                            <p:strVal val="#ppt_w"/>
                                          </p:val>
                                        </p:tav>
                                      </p:tavLst>
                                    </p:anim>
                                    <p:anim calcmode="lin" valueType="num">
                                      <p:cBhvr>
                                        <p:cTn id="158" dur="1000" fill="hold"/>
                                        <p:tgtEl>
                                          <p:spTgt spid="47"/>
                                        </p:tgtEl>
                                        <p:attrNameLst>
                                          <p:attrName>ppt_h</p:attrName>
                                        </p:attrNameLst>
                                      </p:cBhvr>
                                      <p:tavLst>
                                        <p:tav tm="0">
                                          <p:val>
                                            <p:strVal val="#ppt_h"/>
                                          </p:val>
                                        </p:tav>
                                        <p:tav tm="100000">
                                          <p:val>
                                            <p:strVal val="#ppt_h"/>
                                          </p:val>
                                        </p:tav>
                                      </p:tavLst>
                                    </p:anim>
                                    <p:animEffect transition="in" filter="fade">
                                      <p:cBhvr>
                                        <p:cTn id="159"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0" grpId="1"/>
      <p:bldP spid="15" grpId="0"/>
      <p:bldP spid="15" grpId="1"/>
      <p:bldP spid="17" grpId="0" animBg="1"/>
      <p:bldP spid="17" grpId="1" animBg="1"/>
      <p:bldP spid="18" grpId="0" animBg="1"/>
      <p:bldP spid="18" grpId="1" animBg="1"/>
      <p:bldP spid="27" grpId="0" animBg="1"/>
      <p:bldP spid="23" grpId="0" animBg="1"/>
      <p:bldP spid="30" grpId="0" animBg="1"/>
      <p:bldP spid="31" grpId="0" animBg="1"/>
      <p:bldP spid="32" grpId="0" animBg="1"/>
      <p:bldP spid="33" grpId="0" animBg="1"/>
      <p:bldP spid="34" grpId="0" animBg="1"/>
      <p:bldP spid="35" grpId="0" animBg="1"/>
      <p:bldP spid="36" grpId="0" animBg="1"/>
      <p:bldP spid="37" grpId="0" animBg="1"/>
      <p:bldP spid="37" grpId="1" animBg="1"/>
      <p:bldP spid="38" grpId="0" animBg="1"/>
      <p:bldP spid="38" grpId="1" animBg="1"/>
      <p:bldP spid="39" grpId="0" animBg="1"/>
      <p:bldP spid="39" grpId="1" animBg="1"/>
      <p:bldP spid="40" grpId="0" animBg="1"/>
      <p:bldP spid="25" grpId="0" animBg="1"/>
      <p:bldP spid="43" grpId="0" animBg="1"/>
      <p:bldP spid="45" grpId="0" animBg="1"/>
      <p:bldP spid="46" grpId="0" animBg="1"/>
      <p:bldP spid="28" grpId="0" animBg="1"/>
      <p:bldP spid="29" grpId="0" animBg="1"/>
      <p:bldP spid="50" grpId="0" animBg="1"/>
      <p:bldP spid="4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142028"/>
            <a:ext cx="7872823" cy="1088291"/>
          </a:xfrm>
          <a:solidFill>
            <a:srgbClr val="FFC000"/>
          </a:solidFill>
        </p:spPr>
        <p:txBody>
          <a:bodyPr>
            <a:normAutofit fontScale="90000"/>
          </a:bodyPr>
          <a:lstStyle/>
          <a:p>
            <a:r>
              <a:rPr lang="es-MX" sz="3600" b="1" dirty="0">
                <a:latin typeface="Courier New" panose="02070309020205020404" pitchFamily="49" charset="0"/>
                <a:cs typeface="Courier New" panose="02070309020205020404" pitchFamily="49" charset="0"/>
              </a:rPr>
              <a:t>FI = ¿Evaluación de revistas </a:t>
            </a:r>
            <a:br>
              <a:rPr lang="es-MX" sz="3600" b="1" dirty="0">
                <a:latin typeface="Courier New" panose="02070309020205020404" pitchFamily="49" charset="0"/>
                <a:cs typeface="Courier New" panose="02070309020205020404" pitchFamily="49" charset="0"/>
              </a:rPr>
            </a:br>
            <a:r>
              <a:rPr lang="es-MX" sz="3600" b="1" dirty="0">
                <a:latin typeface="Courier New" panose="02070309020205020404" pitchFamily="49" charset="0"/>
                <a:cs typeface="Courier New" panose="02070309020205020404" pitchFamily="49" charset="0"/>
              </a:rPr>
              <a:t>y de científicos</a:t>
            </a:r>
            <a:r>
              <a:rPr lang="es-MX" b="1" dirty="0">
                <a:latin typeface="Courier New" panose="02070309020205020404" pitchFamily="49" charset="0"/>
                <a:cs typeface="Courier New" panose="02070309020205020404" pitchFamily="49" charset="0"/>
              </a:rPr>
              <a:t>?</a:t>
            </a:r>
          </a:p>
        </p:txBody>
      </p:sp>
      <p:sp>
        <p:nvSpPr>
          <p:cNvPr id="7" name="CuadroTexto 6"/>
          <p:cNvSpPr txBox="1"/>
          <p:nvPr/>
        </p:nvSpPr>
        <p:spPr>
          <a:xfrm>
            <a:off x="437615" y="1492564"/>
            <a:ext cx="4476399" cy="1846659"/>
          </a:xfrm>
          <a:prstGeom prst="rect">
            <a:avLst/>
          </a:prstGeom>
          <a:noFill/>
        </p:spPr>
        <p:txBody>
          <a:bodyPr wrap="square" rtlCol="0">
            <a:spAutoFit/>
          </a:bodyPr>
          <a:lstStyle/>
          <a:p>
            <a:r>
              <a:rPr lang="es-MX" b="1" dirty="0">
                <a:latin typeface="Courier New" panose="02070309020205020404" pitchFamily="49" charset="0"/>
                <a:cs typeface="Courier New" panose="02070309020205020404" pitchFamily="49" charset="0"/>
              </a:rPr>
              <a:t>Se parte del supuesto de que se puede diferenciar el </a:t>
            </a:r>
            <a:r>
              <a:rPr lang="es-MX" b="1" u="sng" dirty="0">
                <a:effectLst>
                  <a:outerShdw blurRad="38100" dist="38100" dir="2700000" algn="tl">
                    <a:srgbClr val="C0C0C0"/>
                  </a:outerShdw>
                </a:effectLst>
                <a:latin typeface="Courier New" panose="02070309020205020404" pitchFamily="49" charset="0"/>
                <a:cs typeface="Courier New" panose="02070309020205020404" pitchFamily="49" charset="0"/>
              </a:rPr>
              <a:t>mérito</a:t>
            </a:r>
            <a:r>
              <a:rPr lang="es-MX" b="1" dirty="0">
                <a:latin typeface="Courier New" panose="02070309020205020404" pitchFamily="49" charset="0"/>
                <a:cs typeface="Courier New" panose="02070309020205020404" pitchFamily="49" charset="0"/>
              </a:rPr>
              <a:t> de los artículos científicos atendiendo a la revista en  que se publicaron</a:t>
            </a:r>
          </a:p>
          <a:p>
            <a:endParaRPr lang="es-MX" sz="2400" dirty="0">
              <a:latin typeface="Courier New" panose="02070309020205020404" pitchFamily="49" charset="0"/>
              <a:cs typeface="Courier New" panose="02070309020205020404" pitchFamily="49" charset="0"/>
            </a:endParaRPr>
          </a:p>
        </p:txBody>
      </p:sp>
      <p:sp>
        <p:nvSpPr>
          <p:cNvPr id="10" name="CuadroTexto 9"/>
          <p:cNvSpPr txBox="1"/>
          <p:nvPr/>
        </p:nvSpPr>
        <p:spPr>
          <a:xfrm>
            <a:off x="450761" y="3699288"/>
            <a:ext cx="2406194" cy="369332"/>
          </a:xfrm>
          <a:prstGeom prst="rect">
            <a:avLst/>
          </a:prstGeom>
          <a:solidFill>
            <a:srgbClr val="FFC000"/>
          </a:solidFill>
          <a:effectLst>
            <a:outerShdw blurRad="50800" dist="190500" dir="8100000" algn="tr" rotWithShape="0">
              <a:prstClr val="black">
                <a:alpha val="40000"/>
              </a:prstClr>
            </a:outerShdw>
          </a:effectLst>
        </p:spPr>
        <p:txBody>
          <a:bodyPr wrap="square" rtlCol="0">
            <a:spAutoFit/>
          </a:bodyPr>
          <a:lstStyle/>
          <a:p>
            <a:r>
              <a:rPr lang="es-MX" dirty="0"/>
              <a:t>Asignación de recursos</a:t>
            </a:r>
          </a:p>
        </p:txBody>
      </p:sp>
      <p:sp>
        <p:nvSpPr>
          <p:cNvPr id="11" name="CuadroTexto 10"/>
          <p:cNvSpPr txBox="1"/>
          <p:nvPr/>
        </p:nvSpPr>
        <p:spPr>
          <a:xfrm>
            <a:off x="3248171" y="3722070"/>
            <a:ext cx="1997841" cy="369332"/>
          </a:xfrm>
          <a:prstGeom prst="rect">
            <a:avLst/>
          </a:prstGeom>
          <a:solidFill>
            <a:schemeClr val="accent5">
              <a:lumMod val="40000"/>
              <a:lumOff val="60000"/>
            </a:schemeClr>
          </a:solidFill>
          <a:effectLst>
            <a:outerShdw blurRad="50800" dist="190500" dir="8100000" algn="tr" rotWithShape="0">
              <a:prstClr val="black">
                <a:alpha val="40000"/>
              </a:prstClr>
            </a:outerShdw>
          </a:effectLst>
        </p:spPr>
        <p:txBody>
          <a:bodyPr wrap="square" rtlCol="0">
            <a:spAutoFit/>
          </a:bodyPr>
          <a:lstStyle/>
          <a:p>
            <a:r>
              <a:rPr lang="es-MX" dirty="0"/>
              <a:t>Medida objetiva</a:t>
            </a:r>
          </a:p>
        </p:txBody>
      </p:sp>
      <p:sp>
        <p:nvSpPr>
          <p:cNvPr id="12" name="CuadroTexto 11"/>
          <p:cNvSpPr txBox="1"/>
          <p:nvPr/>
        </p:nvSpPr>
        <p:spPr>
          <a:xfrm>
            <a:off x="437615" y="3113867"/>
            <a:ext cx="4838680" cy="369332"/>
          </a:xfrm>
          <a:prstGeom prst="rect">
            <a:avLst/>
          </a:prstGeom>
          <a:solidFill>
            <a:schemeClr val="accent5">
              <a:lumMod val="40000"/>
              <a:lumOff val="60000"/>
            </a:schemeClr>
          </a:solidFill>
          <a:effectLst>
            <a:outerShdw blurRad="50800" dist="165100" dir="8100000" algn="tr" rotWithShape="0">
              <a:prstClr val="black">
                <a:alpha val="40000"/>
              </a:prstClr>
            </a:outerShdw>
          </a:effectLst>
        </p:spPr>
        <p:txBody>
          <a:bodyPr wrap="square" rtlCol="0">
            <a:spAutoFit/>
          </a:bodyPr>
          <a:lstStyle/>
          <a:p>
            <a:r>
              <a:rPr lang="es-MX" dirty="0"/>
              <a:t>Cultura de la evaluación y rendición de cuentas</a:t>
            </a:r>
          </a:p>
        </p:txBody>
      </p:sp>
      <p:sp>
        <p:nvSpPr>
          <p:cNvPr id="13" name="CuadroTexto 12"/>
          <p:cNvSpPr txBox="1"/>
          <p:nvPr/>
        </p:nvSpPr>
        <p:spPr>
          <a:xfrm>
            <a:off x="437615" y="4317521"/>
            <a:ext cx="5037434" cy="369332"/>
          </a:xfrm>
          <a:prstGeom prst="rect">
            <a:avLst/>
          </a:prstGeom>
          <a:solidFill>
            <a:srgbClr val="FFC000"/>
          </a:solidFill>
          <a:effectLst>
            <a:outerShdw blurRad="50800" dist="190500" dir="8100000" algn="tr" rotWithShape="0">
              <a:prstClr val="black">
                <a:alpha val="40000"/>
              </a:prstClr>
            </a:outerShdw>
          </a:effectLst>
        </p:spPr>
        <p:txBody>
          <a:bodyPr wrap="square" rtlCol="0">
            <a:spAutoFit/>
          </a:bodyPr>
          <a:lstStyle/>
          <a:p>
            <a:r>
              <a:rPr lang="es-MX" dirty="0"/>
              <a:t>El conocimiento no puede ser medido directamente</a:t>
            </a:r>
          </a:p>
        </p:txBody>
      </p:sp>
      <p:sp>
        <p:nvSpPr>
          <p:cNvPr id="14" name="CuadroTexto 13"/>
          <p:cNvSpPr txBox="1"/>
          <p:nvPr/>
        </p:nvSpPr>
        <p:spPr>
          <a:xfrm>
            <a:off x="437962" y="4919836"/>
            <a:ext cx="5253458" cy="369332"/>
          </a:xfrm>
          <a:prstGeom prst="rect">
            <a:avLst/>
          </a:prstGeom>
          <a:solidFill>
            <a:schemeClr val="accent5">
              <a:lumMod val="60000"/>
              <a:lumOff val="40000"/>
            </a:schemeClr>
          </a:solidFill>
          <a:effectLst>
            <a:outerShdw blurRad="50800" dist="190500" dir="8100000" algn="tr" rotWithShape="0">
              <a:prstClr val="black">
                <a:alpha val="40000"/>
              </a:prstClr>
            </a:outerShdw>
          </a:effectLst>
        </p:spPr>
        <p:txBody>
          <a:bodyPr wrap="square" rtlCol="0">
            <a:spAutoFit/>
          </a:bodyPr>
          <a:lstStyle/>
          <a:p>
            <a:r>
              <a:rPr lang="es-MX" dirty="0"/>
              <a:t>Lo medible son sus expresiones: publicación científica </a:t>
            </a:r>
          </a:p>
        </p:txBody>
      </p:sp>
      <p:sp>
        <p:nvSpPr>
          <p:cNvPr id="15" name="CuadroTexto 14"/>
          <p:cNvSpPr txBox="1"/>
          <p:nvPr/>
        </p:nvSpPr>
        <p:spPr>
          <a:xfrm>
            <a:off x="1840897" y="5488217"/>
            <a:ext cx="2406194" cy="369332"/>
          </a:xfrm>
          <a:prstGeom prst="rect">
            <a:avLst/>
          </a:prstGeom>
          <a:solidFill>
            <a:srgbClr val="FFC000"/>
          </a:solidFill>
          <a:effectLst>
            <a:outerShdw blurRad="50800" dist="190500" dir="8100000" algn="tr" rotWithShape="0">
              <a:prstClr val="black">
                <a:alpha val="40000"/>
              </a:prstClr>
            </a:outerShdw>
          </a:effectLst>
        </p:spPr>
        <p:txBody>
          <a:bodyPr wrap="square" rtlCol="0">
            <a:spAutoFit/>
          </a:bodyPr>
          <a:lstStyle/>
          <a:p>
            <a:r>
              <a:rPr lang="es-MX" dirty="0"/>
              <a:t>Rol de la </a:t>
            </a:r>
            <a:r>
              <a:rPr lang="es-MX" dirty="0" err="1"/>
              <a:t>Bibliometría</a:t>
            </a:r>
            <a:endParaRPr lang="es-MX" dirty="0"/>
          </a:p>
        </p:txBody>
      </p:sp>
      <p:pic>
        <p:nvPicPr>
          <p:cNvPr id="25" name="24 Marcador de contenido" descr="e garfield 2.jpg"/>
          <p:cNvPicPr>
            <a:picLocks noGrp="1" noChangeAspect="1"/>
          </p:cNvPicPr>
          <p:nvPr>
            <p:ph idx="1"/>
          </p:nvPr>
        </p:nvPicPr>
        <p:blipFill>
          <a:blip r:embed="rId2" cstate="print"/>
          <a:stretch>
            <a:fillRect/>
          </a:stretch>
        </p:blipFill>
        <p:spPr>
          <a:xfrm>
            <a:off x="6372200" y="3931989"/>
            <a:ext cx="1540408" cy="2053877"/>
          </a:xfrm>
        </p:spPr>
      </p:pic>
      <p:grpSp>
        <p:nvGrpSpPr>
          <p:cNvPr id="3" name="Grupo 15"/>
          <p:cNvGrpSpPr/>
          <p:nvPr/>
        </p:nvGrpSpPr>
        <p:grpSpPr>
          <a:xfrm>
            <a:off x="5379419" y="1316070"/>
            <a:ext cx="2888940" cy="2538281"/>
            <a:chOff x="123149" y="1477199"/>
            <a:chExt cx="3600401" cy="3384374"/>
          </a:xfrm>
        </p:grpSpPr>
        <p:sp>
          <p:nvSpPr>
            <p:cNvPr id="27" name="Llamada ovalada 16"/>
            <p:cNvSpPr/>
            <p:nvPr/>
          </p:nvSpPr>
          <p:spPr>
            <a:xfrm rot="16200000">
              <a:off x="231163" y="1369185"/>
              <a:ext cx="3384374" cy="3600401"/>
            </a:xfrm>
            <a:prstGeom prst="wedgeEllipseCallout">
              <a:avLst>
                <a:gd name="adj1" fmla="val -66118"/>
                <a:gd name="adj2" fmla="val 1098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8" name="CuadroTexto 17"/>
            <p:cNvSpPr txBox="1"/>
            <p:nvPr/>
          </p:nvSpPr>
          <p:spPr>
            <a:xfrm>
              <a:off x="574649" y="1876722"/>
              <a:ext cx="2952328" cy="2400657"/>
            </a:xfrm>
            <a:prstGeom prst="rect">
              <a:avLst/>
            </a:prstGeom>
            <a:noFill/>
          </p:spPr>
          <p:txBody>
            <a:bodyPr wrap="square" rtlCol="0">
              <a:spAutoFit/>
            </a:bodyPr>
            <a:lstStyle/>
            <a:p>
              <a:r>
                <a:rPr lang="es-MX" b="1" dirty="0"/>
                <a:t>“El uso del impacto de las revistas para evaluar a los individuos contiene peligros inmanentes”</a:t>
              </a:r>
            </a:p>
            <a:p>
              <a:r>
                <a:rPr lang="es-MX" sz="1050" dirty="0" err="1"/>
                <a:t>The</a:t>
              </a:r>
              <a:r>
                <a:rPr lang="es-MX" sz="1050" dirty="0"/>
                <a:t> </a:t>
              </a:r>
              <a:r>
                <a:rPr lang="es-MX" sz="1050" dirty="0" err="1"/>
                <a:t>history</a:t>
              </a:r>
              <a:r>
                <a:rPr lang="es-MX" sz="1050" dirty="0"/>
                <a:t> and </a:t>
              </a:r>
              <a:r>
                <a:rPr lang="es-MX" sz="1050" dirty="0" err="1"/>
                <a:t>meaning</a:t>
              </a:r>
              <a:r>
                <a:rPr lang="es-MX" sz="1050" dirty="0"/>
                <a:t> of </a:t>
              </a:r>
              <a:r>
                <a:rPr lang="es-MX" sz="1050" dirty="0" err="1"/>
                <a:t>the</a:t>
              </a:r>
              <a:r>
                <a:rPr lang="es-MX" sz="1050" dirty="0"/>
                <a:t> </a:t>
              </a:r>
              <a:r>
                <a:rPr lang="es-MX" sz="1050" dirty="0" err="1"/>
                <a:t>journal</a:t>
              </a:r>
              <a:r>
                <a:rPr lang="es-MX" sz="1050" dirty="0"/>
                <a:t> </a:t>
              </a:r>
              <a:r>
                <a:rPr lang="es-MX" sz="1050" dirty="0" err="1"/>
                <a:t>impact</a:t>
              </a:r>
              <a:r>
                <a:rPr lang="es-MX" sz="1050" dirty="0"/>
                <a:t> factor (2006</a:t>
              </a:r>
              <a:r>
                <a:rPr lang="es-MX" sz="1000" dirty="0"/>
                <a:t>)  JAMA 295(1) 90-93</a:t>
              </a:r>
              <a:endParaRPr lang="es-MX" sz="1050" dirty="0"/>
            </a:p>
          </p:txBody>
        </p:sp>
      </p:grpSp>
    </p:spTree>
    <p:extLst>
      <p:ext uri="{BB962C8B-B14F-4D97-AF65-F5344CB8AC3E}">
        <p14:creationId xmlns:p14="http://schemas.microsoft.com/office/powerpoint/2010/main" val="429249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497" y="310983"/>
            <a:ext cx="3958895" cy="373426"/>
          </a:xfrm>
        </p:spPr>
        <p:txBody>
          <a:bodyPr>
            <a:noAutofit/>
          </a:bodyPr>
          <a:lstStyle/>
          <a:p>
            <a:pPr algn="ctr"/>
            <a:r>
              <a:rPr lang="es-MX" sz="1800" b="1" dirty="0"/>
              <a:t>Declaración de San Francisco </a:t>
            </a:r>
            <a:br>
              <a:rPr lang="es-MX" sz="1800" b="1" dirty="0"/>
            </a:br>
            <a:r>
              <a:rPr lang="es-MX" sz="1800" b="1" dirty="0"/>
              <a:t>sobre la Evaluación de la Investigación</a:t>
            </a:r>
          </a:p>
        </p:txBody>
      </p:sp>
      <p:sp>
        <p:nvSpPr>
          <p:cNvPr id="12" name="CuadroTexto 11"/>
          <p:cNvSpPr txBox="1"/>
          <p:nvPr/>
        </p:nvSpPr>
        <p:spPr>
          <a:xfrm>
            <a:off x="899592" y="836710"/>
            <a:ext cx="2880320" cy="646331"/>
          </a:xfrm>
          <a:prstGeom prst="rect">
            <a:avLst/>
          </a:prstGeom>
          <a:noFill/>
        </p:spPr>
        <p:txBody>
          <a:bodyPr wrap="square" rtlCol="0">
            <a:spAutoFit/>
          </a:bodyPr>
          <a:lstStyle/>
          <a:p>
            <a:r>
              <a:rPr lang="es-MX" dirty="0">
                <a:hlinkClick r:id="rId2"/>
              </a:rPr>
              <a:t>http://www.ascb.org/dora</a:t>
            </a:r>
            <a:endParaRPr lang="es-MX" dirty="0"/>
          </a:p>
          <a:p>
            <a:endParaRPr lang="es-MX" dirty="0"/>
          </a:p>
        </p:txBody>
      </p:sp>
      <p:pic>
        <p:nvPicPr>
          <p:cNvPr id="14" name="Imagen 13"/>
          <p:cNvPicPr>
            <a:picLocks noChangeAspect="1"/>
          </p:cNvPicPr>
          <p:nvPr/>
        </p:nvPicPr>
        <p:blipFill rotWithShape="1">
          <a:blip r:embed="rId3"/>
          <a:srcRect l="9051" t="6601" r="10625" b="6601"/>
          <a:stretch/>
        </p:blipFill>
        <p:spPr>
          <a:xfrm>
            <a:off x="35496" y="1159876"/>
            <a:ext cx="4896544" cy="5437476"/>
          </a:xfrm>
          <a:prstGeom prst="rect">
            <a:avLst/>
          </a:prstGeom>
        </p:spPr>
      </p:pic>
      <p:pic>
        <p:nvPicPr>
          <p:cNvPr id="28" name="Imagen 27"/>
          <p:cNvPicPr>
            <a:picLocks noChangeAspect="1"/>
          </p:cNvPicPr>
          <p:nvPr/>
        </p:nvPicPr>
        <p:blipFill rotWithShape="1">
          <a:blip r:embed="rId4"/>
          <a:srcRect l="34250" t="9400" r="34250" b="6601"/>
          <a:stretch/>
        </p:blipFill>
        <p:spPr>
          <a:xfrm>
            <a:off x="4939172" y="2466984"/>
            <a:ext cx="3898229" cy="4391016"/>
          </a:xfrm>
          <a:prstGeom prst="rect">
            <a:avLst/>
          </a:prstGeom>
        </p:spPr>
      </p:pic>
      <p:pic>
        <p:nvPicPr>
          <p:cNvPr id="29" name="Imagen 28"/>
          <p:cNvPicPr>
            <a:picLocks noChangeAspect="1"/>
          </p:cNvPicPr>
          <p:nvPr/>
        </p:nvPicPr>
        <p:blipFill>
          <a:blip r:embed="rId5"/>
          <a:stretch>
            <a:fillRect/>
          </a:stretch>
        </p:blipFill>
        <p:spPr>
          <a:xfrm>
            <a:off x="2148917" y="-62429"/>
            <a:ext cx="6718374" cy="3090940"/>
          </a:xfrm>
          <a:prstGeom prst="rect">
            <a:avLst/>
          </a:prstGeom>
        </p:spPr>
      </p:pic>
    </p:spTree>
    <p:extLst>
      <p:ext uri="{BB962C8B-B14F-4D97-AF65-F5344CB8AC3E}">
        <p14:creationId xmlns:p14="http://schemas.microsoft.com/office/powerpoint/2010/main" val="157539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179512" y="770938"/>
            <a:ext cx="8820472" cy="5905100"/>
            <a:chOff x="4812252" y="791570"/>
            <a:chExt cx="7171197" cy="6046788"/>
          </a:xfrm>
        </p:grpSpPr>
        <p:pic>
          <p:nvPicPr>
            <p:cNvPr id="5" name="Imagen 4"/>
            <p:cNvPicPr>
              <a:picLocks noChangeAspect="1"/>
            </p:cNvPicPr>
            <p:nvPr/>
          </p:nvPicPr>
          <p:blipFill rotWithShape="1">
            <a:blip r:embed="rId2"/>
            <a:srcRect l="21891" t="1940" r="23333"/>
            <a:stretch/>
          </p:blipFill>
          <p:spPr>
            <a:xfrm>
              <a:off x="4812252" y="791570"/>
              <a:ext cx="6774698" cy="5881044"/>
            </a:xfrm>
            <a:prstGeom prst="rect">
              <a:avLst/>
            </a:prstGeom>
          </p:spPr>
        </p:pic>
        <p:sp>
          <p:nvSpPr>
            <p:cNvPr id="6" name="CuadroTexto 5"/>
            <p:cNvSpPr txBox="1"/>
            <p:nvPr/>
          </p:nvSpPr>
          <p:spPr>
            <a:xfrm>
              <a:off x="8461612" y="6438249"/>
              <a:ext cx="3521837" cy="400109"/>
            </a:xfrm>
            <a:prstGeom prst="rect">
              <a:avLst/>
            </a:prstGeom>
            <a:noFill/>
          </p:spPr>
          <p:txBody>
            <a:bodyPr wrap="square" rtlCol="0">
              <a:spAutoFit/>
            </a:bodyPr>
            <a:lstStyle/>
            <a:p>
              <a:r>
                <a:rPr lang="es-MX" sz="1350" b="1" dirty="0">
                  <a:solidFill>
                    <a:schemeClr val="tx1">
                      <a:lumMod val="65000"/>
                      <a:lumOff val="35000"/>
                    </a:schemeClr>
                  </a:solidFill>
                </a:rPr>
                <a:t>http://www.leidenmanifesto.org</a:t>
              </a:r>
            </a:p>
          </p:txBody>
        </p:sp>
      </p:grpSp>
      <p:sp>
        <p:nvSpPr>
          <p:cNvPr id="10" name="Título 1"/>
          <p:cNvSpPr txBox="1">
            <a:spLocks/>
          </p:cNvSpPr>
          <p:nvPr/>
        </p:nvSpPr>
        <p:spPr>
          <a:xfrm>
            <a:off x="-324544" y="332656"/>
            <a:ext cx="3958895" cy="37342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1800" b="1" dirty="0"/>
              <a:t>Manifiesto de Leiden</a:t>
            </a:r>
          </a:p>
        </p:txBody>
      </p:sp>
      <p:sp>
        <p:nvSpPr>
          <p:cNvPr id="11" name="CuadroTexto 10"/>
          <p:cNvSpPr txBox="1"/>
          <p:nvPr/>
        </p:nvSpPr>
        <p:spPr>
          <a:xfrm>
            <a:off x="4714535" y="290647"/>
            <a:ext cx="3528392" cy="646331"/>
          </a:xfrm>
          <a:prstGeom prst="rect">
            <a:avLst/>
          </a:prstGeom>
          <a:noFill/>
        </p:spPr>
        <p:txBody>
          <a:bodyPr wrap="square" rtlCol="0">
            <a:spAutoFit/>
          </a:bodyPr>
          <a:lstStyle/>
          <a:p>
            <a:r>
              <a:rPr lang="es-MX" dirty="0">
                <a:hlinkClick r:id="rId3"/>
              </a:rPr>
              <a:t>http://www.leidenmanifesto.org</a:t>
            </a:r>
            <a:endParaRPr lang="es-MX" dirty="0"/>
          </a:p>
          <a:p>
            <a:endParaRPr lang="es-MX" dirty="0"/>
          </a:p>
        </p:txBody>
      </p:sp>
      <p:pic>
        <p:nvPicPr>
          <p:cNvPr id="12" name="Imagen 11"/>
          <p:cNvPicPr>
            <a:picLocks noChangeAspect="1"/>
          </p:cNvPicPr>
          <p:nvPr/>
        </p:nvPicPr>
        <p:blipFill rotWithShape="1">
          <a:blip r:embed="rId4"/>
          <a:srcRect l="18500" t="9401" r="20075" b="3800"/>
          <a:stretch/>
        </p:blipFill>
        <p:spPr>
          <a:xfrm>
            <a:off x="301819" y="1295873"/>
            <a:ext cx="7941107" cy="5283162"/>
          </a:xfrm>
          <a:prstGeom prst="rect">
            <a:avLst/>
          </a:prstGeom>
        </p:spPr>
      </p:pic>
      <p:sp>
        <p:nvSpPr>
          <p:cNvPr id="13" name="CuadroTexto 12"/>
          <p:cNvSpPr txBox="1"/>
          <p:nvPr/>
        </p:nvSpPr>
        <p:spPr>
          <a:xfrm>
            <a:off x="4648663" y="6545233"/>
            <a:ext cx="4176464" cy="261610"/>
          </a:xfrm>
          <a:prstGeom prst="rect">
            <a:avLst/>
          </a:prstGeom>
          <a:noFill/>
        </p:spPr>
        <p:txBody>
          <a:bodyPr wrap="square" rtlCol="0">
            <a:spAutoFit/>
          </a:bodyPr>
          <a:lstStyle/>
          <a:p>
            <a:r>
              <a:rPr lang="es-MX" sz="1100" b="1" dirty="0">
                <a:solidFill>
                  <a:schemeClr val="bg1">
                    <a:lumMod val="50000"/>
                  </a:schemeClr>
                </a:solidFill>
              </a:rPr>
              <a:t>http://www.ingenio.upv.es/es/manifiesto#.WM96DzvhCM8</a:t>
            </a:r>
          </a:p>
        </p:txBody>
      </p:sp>
    </p:spTree>
    <p:extLst>
      <p:ext uri="{BB962C8B-B14F-4D97-AF65-F5344CB8AC3E}">
        <p14:creationId xmlns:p14="http://schemas.microsoft.com/office/powerpoint/2010/main" val="375189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2786" t="3001" r="13259" b="4263"/>
          <a:stretch/>
        </p:blipFill>
        <p:spPr>
          <a:xfrm>
            <a:off x="0" y="857251"/>
            <a:ext cx="9027994" cy="5143500"/>
          </a:xfrm>
          <a:prstGeom prst="rect">
            <a:avLst/>
          </a:prstGeom>
        </p:spPr>
      </p:pic>
      <p:sp>
        <p:nvSpPr>
          <p:cNvPr id="3" name="CuadroTexto 2"/>
          <p:cNvSpPr txBox="1"/>
          <p:nvPr/>
        </p:nvSpPr>
        <p:spPr>
          <a:xfrm>
            <a:off x="3419872" y="224493"/>
            <a:ext cx="5189561" cy="253916"/>
          </a:xfrm>
          <a:prstGeom prst="rect">
            <a:avLst/>
          </a:prstGeom>
          <a:solidFill>
            <a:schemeClr val="bg2"/>
          </a:solidFill>
        </p:spPr>
        <p:txBody>
          <a:bodyPr wrap="square" rtlCol="0">
            <a:spAutoFit/>
          </a:bodyPr>
          <a:lstStyle/>
          <a:p>
            <a:r>
              <a:rPr lang="es-MX" sz="1050" dirty="0">
                <a:hlinkClick r:id="rId3"/>
              </a:rPr>
              <a:t>http://www.theguardian.com/science/2013/dec/09/nobel-winner-boycott-science-journals</a:t>
            </a:r>
            <a:endParaRPr lang="es-MX" sz="1050" dirty="0"/>
          </a:p>
        </p:txBody>
      </p:sp>
      <p:sp>
        <p:nvSpPr>
          <p:cNvPr id="4" name="Rectángulo 3"/>
          <p:cNvSpPr/>
          <p:nvPr/>
        </p:nvSpPr>
        <p:spPr>
          <a:xfrm>
            <a:off x="4513997" y="1361019"/>
            <a:ext cx="3997088" cy="4662815"/>
          </a:xfrm>
          <a:prstGeom prst="rect">
            <a:avLst/>
          </a:prstGeom>
          <a:solidFill>
            <a:schemeClr val="bg1">
              <a:lumMod val="85000"/>
            </a:schemeClr>
          </a:solidFill>
        </p:spPr>
        <p:txBody>
          <a:bodyPr wrap="square">
            <a:spAutoFit/>
          </a:bodyPr>
          <a:lstStyle/>
          <a:p>
            <a:endParaRPr lang="es-MX" sz="2700" dirty="0"/>
          </a:p>
          <a:p>
            <a:r>
              <a:rPr lang="es-MX" sz="2700" dirty="0"/>
              <a:t>Las principales revistas académicas están distorsionando el proceso científico y representan una "tiranía" que hay que romper, de acuerdo con un ganador del premio Nobel que ha declarado un boicot a las publicaciones</a:t>
            </a:r>
          </a:p>
          <a:p>
            <a:endParaRPr lang="es-MX" sz="2700" dirty="0"/>
          </a:p>
        </p:txBody>
      </p:sp>
    </p:spTree>
    <p:extLst>
      <p:ext uri="{BB962C8B-B14F-4D97-AF65-F5344CB8AC3E}">
        <p14:creationId xmlns:p14="http://schemas.microsoft.com/office/powerpoint/2010/main" val="36012948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2860" t="36302" r="49975" b="5323"/>
          <a:stretch/>
        </p:blipFill>
        <p:spPr>
          <a:xfrm>
            <a:off x="97668" y="981467"/>
            <a:ext cx="4608678" cy="4503762"/>
          </a:xfrm>
          <a:prstGeom prst="rect">
            <a:avLst/>
          </a:prstGeom>
        </p:spPr>
      </p:pic>
      <p:sp>
        <p:nvSpPr>
          <p:cNvPr id="7" name="CuadroTexto 6"/>
          <p:cNvSpPr txBox="1"/>
          <p:nvPr/>
        </p:nvSpPr>
        <p:spPr>
          <a:xfrm>
            <a:off x="847844" y="1733256"/>
            <a:ext cx="7717004" cy="2585323"/>
          </a:xfrm>
          <a:prstGeom prst="rect">
            <a:avLst/>
          </a:prstGeom>
          <a:solidFill>
            <a:schemeClr val="bg1">
              <a:lumMod val="85000"/>
            </a:schemeClr>
          </a:solidFill>
          <a:effectLst>
            <a:outerShdw blurRad="50800" dist="228600" dir="2700000" algn="tl" rotWithShape="0">
              <a:prstClr val="black">
                <a:alpha val="40000"/>
              </a:prstClr>
            </a:outerShdw>
          </a:effectLst>
        </p:spPr>
        <p:txBody>
          <a:bodyPr wrap="square" rtlCol="0">
            <a:spAutoFit/>
          </a:bodyPr>
          <a:lstStyle/>
          <a:p>
            <a:r>
              <a:rPr lang="es-MX" b="1" dirty="0"/>
              <a:t>Randy </a:t>
            </a:r>
            <a:r>
              <a:rPr lang="es-MX" b="1" dirty="0" err="1"/>
              <a:t>Schekman</a:t>
            </a:r>
            <a:r>
              <a:rPr lang="es-MX" b="1" dirty="0"/>
              <a:t> </a:t>
            </a:r>
            <a:r>
              <a:rPr lang="es-MX" dirty="0"/>
              <a:t>(biólogo estadounidense premio Nobel de Fisiología y Medicina 2013)… declaró que su laboratorio ya no enviará trabajos de investigación para la revistas de primer nivel </a:t>
            </a:r>
            <a:r>
              <a:rPr lang="es-MX" i="1" dirty="0" err="1"/>
              <a:t>Nature</a:t>
            </a:r>
            <a:r>
              <a:rPr lang="es-MX" dirty="0"/>
              <a:t>, </a:t>
            </a:r>
            <a:r>
              <a:rPr lang="es-MX" i="1" dirty="0" err="1"/>
              <a:t>Cell</a:t>
            </a:r>
            <a:r>
              <a:rPr lang="es-MX" dirty="0"/>
              <a:t> y </a:t>
            </a:r>
            <a:r>
              <a:rPr lang="es-MX" i="1" dirty="0" err="1"/>
              <a:t>Science</a:t>
            </a:r>
            <a:r>
              <a:rPr lang="es-MX" dirty="0"/>
              <a:t>. </a:t>
            </a:r>
          </a:p>
          <a:p>
            <a:endParaRPr lang="es-MX" dirty="0"/>
          </a:p>
          <a:p>
            <a:r>
              <a:rPr lang="es-MX" dirty="0" err="1"/>
              <a:t>Schekman</a:t>
            </a:r>
            <a:r>
              <a:rPr lang="es-MX" dirty="0"/>
              <a:t> dijo que la presión por publicar en revistas de "lujo" animó a los investigadores </a:t>
            </a:r>
            <a:r>
              <a:rPr lang="es-MX" b="1" dirty="0">
                <a:solidFill>
                  <a:srgbClr val="FF0000"/>
                </a:solidFill>
              </a:rPr>
              <a:t>a buscar atajos y buscar campos de moda de la ciencia en lugar de hacer un trabajo más importante</a:t>
            </a:r>
            <a:r>
              <a:rPr lang="es-MX" dirty="0"/>
              <a:t>. El problema se vio agravado, dijo, por editores que no eran científicos activos, sino profesionales que favorecían a los estudios que eran </a:t>
            </a:r>
            <a:r>
              <a:rPr lang="es-MX" b="1" dirty="0">
                <a:solidFill>
                  <a:srgbClr val="FF0000"/>
                </a:solidFill>
              </a:rPr>
              <a:t>propensos a causar sensación </a:t>
            </a:r>
            <a:r>
              <a:rPr lang="es-MX" dirty="0">
                <a:solidFill>
                  <a:srgbClr val="FF0000"/>
                </a:solidFill>
              </a:rPr>
              <a:t>[to </a:t>
            </a:r>
            <a:r>
              <a:rPr lang="es-MX" dirty="0" err="1">
                <a:solidFill>
                  <a:srgbClr val="FF0000"/>
                </a:solidFill>
              </a:rPr>
              <a:t>make</a:t>
            </a:r>
            <a:r>
              <a:rPr lang="es-MX" dirty="0">
                <a:solidFill>
                  <a:srgbClr val="FF0000"/>
                </a:solidFill>
              </a:rPr>
              <a:t> a </a:t>
            </a:r>
            <a:r>
              <a:rPr lang="es-MX" dirty="0" err="1">
                <a:solidFill>
                  <a:srgbClr val="FF0000"/>
                </a:solidFill>
              </a:rPr>
              <a:t>splash</a:t>
            </a:r>
            <a:r>
              <a:rPr lang="es-MX" dirty="0">
                <a:solidFill>
                  <a:srgbClr val="FF0000"/>
                </a:solidFill>
              </a:rPr>
              <a:t>]</a:t>
            </a:r>
            <a:r>
              <a:rPr lang="es-MX" dirty="0"/>
              <a:t>.</a:t>
            </a:r>
          </a:p>
        </p:txBody>
      </p:sp>
    </p:spTree>
    <p:extLst>
      <p:ext uri="{BB962C8B-B14F-4D97-AF65-F5344CB8AC3E}">
        <p14:creationId xmlns:p14="http://schemas.microsoft.com/office/powerpoint/2010/main" val="852794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015" y="-55914"/>
            <a:ext cx="6986474" cy="1143000"/>
          </a:xfrm>
        </p:spPr>
        <p:txBody>
          <a:bodyPr>
            <a:normAutofit/>
          </a:bodyPr>
          <a:lstStyle/>
          <a:p>
            <a:pPr algn="l"/>
            <a:r>
              <a:rPr lang="es-MX" sz="3600" b="1" dirty="0">
                <a:solidFill>
                  <a:schemeClr val="accent6">
                    <a:lumMod val="75000"/>
                  </a:schemeClr>
                </a:solidFill>
                <a:effectLst>
                  <a:outerShdw blurRad="38100" dist="38100" dir="2700000" algn="tl">
                    <a:srgbClr val="000000">
                      <a:alpha val="43137"/>
                    </a:srgbClr>
                  </a:outerShdw>
                </a:effectLst>
              </a:rPr>
              <a:t>La complicada terminología del ISI</a:t>
            </a:r>
          </a:p>
        </p:txBody>
      </p:sp>
      <p:sp>
        <p:nvSpPr>
          <p:cNvPr id="3" name="Marcador de contenido 2"/>
          <p:cNvSpPr>
            <a:spLocks noGrp="1"/>
          </p:cNvSpPr>
          <p:nvPr>
            <p:ph idx="1"/>
          </p:nvPr>
        </p:nvSpPr>
        <p:spPr>
          <a:xfrm>
            <a:off x="251520" y="923083"/>
            <a:ext cx="8579296" cy="5770914"/>
          </a:xfrm>
        </p:spPr>
        <p:txBody>
          <a:bodyPr>
            <a:normAutofit lnSpcReduction="10000"/>
          </a:bodyPr>
          <a:lstStyle/>
          <a:p>
            <a:pPr marL="0" indent="0">
              <a:buNone/>
            </a:pPr>
            <a:r>
              <a:rPr lang="es-MX" b="1" dirty="0">
                <a:effectLst>
                  <a:outerShdw blurRad="38100" dist="38100" dir="2700000" algn="tl">
                    <a:srgbClr val="000000">
                      <a:alpha val="43137"/>
                    </a:srgbClr>
                  </a:outerShdw>
                </a:effectLst>
              </a:rPr>
              <a:t>ISI </a:t>
            </a:r>
            <a:r>
              <a:rPr lang="es-MX" dirty="0"/>
              <a:t>= </a:t>
            </a:r>
            <a:r>
              <a:rPr lang="es-MX" dirty="0" err="1"/>
              <a:t>Institute</a:t>
            </a:r>
            <a:r>
              <a:rPr lang="es-MX" dirty="0"/>
              <a:t> </a:t>
            </a:r>
            <a:r>
              <a:rPr lang="es-MX" dirty="0" err="1"/>
              <a:t>for</a:t>
            </a:r>
            <a:r>
              <a:rPr lang="es-MX" dirty="0"/>
              <a:t> </a:t>
            </a:r>
            <a:r>
              <a:rPr lang="es-MX" dirty="0" err="1"/>
              <a:t>Scientific</a:t>
            </a:r>
            <a:r>
              <a:rPr lang="es-MX" dirty="0"/>
              <a:t> </a:t>
            </a:r>
            <a:r>
              <a:rPr lang="es-MX" dirty="0" err="1"/>
              <a:t>Information</a:t>
            </a:r>
            <a:r>
              <a:rPr lang="es-MX" dirty="0"/>
              <a:t> </a:t>
            </a:r>
            <a:r>
              <a:rPr lang="es-MX" sz="2400" dirty="0"/>
              <a:t>(Garfield 1960)</a:t>
            </a:r>
          </a:p>
          <a:p>
            <a:pPr marL="0" indent="0">
              <a:buNone/>
            </a:pPr>
            <a:endParaRPr lang="es-MX" dirty="0"/>
          </a:p>
          <a:p>
            <a:pPr marL="0" indent="0">
              <a:buNone/>
            </a:pPr>
            <a:endParaRPr lang="es-MX" dirty="0"/>
          </a:p>
          <a:p>
            <a:pPr marL="0" indent="0">
              <a:buNone/>
            </a:pPr>
            <a:r>
              <a:rPr lang="es-MX" dirty="0"/>
              <a:t>• ISI Web of </a:t>
            </a:r>
            <a:r>
              <a:rPr lang="es-MX" dirty="0" err="1"/>
              <a:t>Knowledge</a:t>
            </a:r>
            <a:r>
              <a:rPr lang="es-MX" dirty="0"/>
              <a:t> = Web of </a:t>
            </a:r>
            <a:r>
              <a:rPr lang="es-MX" dirty="0" err="1"/>
              <a:t>Science</a:t>
            </a:r>
            <a:r>
              <a:rPr lang="es-MX" dirty="0"/>
              <a:t> (</a:t>
            </a:r>
            <a:r>
              <a:rPr lang="es-MX" dirty="0" err="1"/>
              <a:t>WoS</a:t>
            </a:r>
            <a:r>
              <a:rPr lang="es-MX" dirty="0"/>
              <a:t>)</a:t>
            </a:r>
          </a:p>
          <a:p>
            <a:pPr marL="0" indent="0">
              <a:buNone/>
            </a:pPr>
            <a:r>
              <a:rPr lang="es-MX" dirty="0"/>
              <a:t>• </a:t>
            </a:r>
            <a:r>
              <a:rPr lang="es-MX" sz="2800" dirty="0" err="1"/>
              <a:t>Science</a:t>
            </a:r>
            <a:r>
              <a:rPr lang="es-MX" sz="2800" dirty="0"/>
              <a:t> </a:t>
            </a:r>
            <a:r>
              <a:rPr lang="es-MX" sz="2800" dirty="0" err="1"/>
              <a:t>Citation</a:t>
            </a:r>
            <a:r>
              <a:rPr lang="es-MX" sz="2800" dirty="0"/>
              <a:t> </a:t>
            </a:r>
            <a:r>
              <a:rPr lang="es-MX" sz="2800" dirty="0" err="1"/>
              <a:t>Index</a:t>
            </a:r>
            <a:r>
              <a:rPr lang="es-MX" sz="2800" dirty="0"/>
              <a:t> (SCI)</a:t>
            </a:r>
          </a:p>
          <a:p>
            <a:pPr marL="0" indent="0">
              <a:buNone/>
            </a:pPr>
            <a:r>
              <a:rPr lang="es-MX" dirty="0"/>
              <a:t>• </a:t>
            </a:r>
            <a:r>
              <a:rPr lang="es-MX" sz="2800" dirty="0"/>
              <a:t>Social </a:t>
            </a:r>
            <a:r>
              <a:rPr lang="es-MX" sz="2800" dirty="0" err="1"/>
              <a:t>Science</a:t>
            </a:r>
            <a:r>
              <a:rPr lang="es-MX" sz="2800" dirty="0"/>
              <a:t> </a:t>
            </a:r>
            <a:r>
              <a:rPr lang="es-MX" sz="2800" dirty="0" err="1"/>
              <a:t>Citation</a:t>
            </a:r>
            <a:r>
              <a:rPr lang="es-MX" sz="2800" dirty="0"/>
              <a:t> </a:t>
            </a:r>
            <a:r>
              <a:rPr lang="es-MX" sz="2800" dirty="0" err="1"/>
              <a:t>Index</a:t>
            </a:r>
            <a:r>
              <a:rPr lang="es-MX" sz="2800" dirty="0"/>
              <a:t> (SCI)</a:t>
            </a:r>
          </a:p>
          <a:p>
            <a:pPr marL="0" indent="0">
              <a:buNone/>
            </a:pPr>
            <a:r>
              <a:rPr lang="es-MX" dirty="0"/>
              <a:t>• </a:t>
            </a:r>
            <a:r>
              <a:rPr lang="es-MX" sz="2800" dirty="0" err="1"/>
              <a:t>Arts</a:t>
            </a:r>
            <a:r>
              <a:rPr lang="es-MX" sz="2800" dirty="0"/>
              <a:t> &amp; </a:t>
            </a:r>
            <a:r>
              <a:rPr lang="es-MX" sz="2800" dirty="0" err="1"/>
              <a:t>Humanities</a:t>
            </a:r>
            <a:r>
              <a:rPr lang="es-MX" sz="2800" dirty="0"/>
              <a:t> </a:t>
            </a:r>
            <a:r>
              <a:rPr lang="es-MX" sz="2800" dirty="0" err="1"/>
              <a:t>Citation</a:t>
            </a:r>
            <a:r>
              <a:rPr lang="es-MX" sz="2800" dirty="0"/>
              <a:t> </a:t>
            </a:r>
            <a:r>
              <a:rPr lang="es-MX" sz="2800" dirty="0" err="1"/>
              <a:t>Index</a:t>
            </a:r>
            <a:r>
              <a:rPr lang="es-MX" sz="2800" dirty="0"/>
              <a:t> (A&amp;HCI)</a:t>
            </a:r>
          </a:p>
          <a:p>
            <a:pPr marL="0" indent="0">
              <a:buNone/>
            </a:pPr>
            <a:endParaRPr lang="es-MX" sz="1600" dirty="0"/>
          </a:p>
          <a:p>
            <a:pPr marL="0" indent="0">
              <a:buNone/>
            </a:pPr>
            <a:r>
              <a:rPr lang="es-MX" sz="2800" dirty="0"/>
              <a:t>• </a:t>
            </a:r>
            <a:r>
              <a:rPr lang="es-MX" sz="2800" b="1" dirty="0"/>
              <a:t>Thomson</a:t>
            </a:r>
            <a:r>
              <a:rPr lang="es-MX" sz="2800" dirty="0"/>
              <a:t> compró </a:t>
            </a:r>
            <a:r>
              <a:rPr lang="es-MX" sz="2800" b="1" dirty="0"/>
              <a:t>ISI</a:t>
            </a:r>
            <a:r>
              <a:rPr lang="es-MX" sz="2800" dirty="0"/>
              <a:t> en </a:t>
            </a:r>
            <a:r>
              <a:rPr lang="es-MX" sz="2800" b="1" dirty="0"/>
              <a:t>1992</a:t>
            </a:r>
          </a:p>
          <a:p>
            <a:pPr marL="0" indent="0">
              <a:buNone/>
            </a:pPr>
            <a:endParaRPr lang="es-MX" sz="200" dirty="0"/>
          </a:p>
          <a:p>
            <a:pPr marL="0" indent="0">
              <a:buNone/>
            </a:pPr>
            <a:r>
              <a:rPr lang="es-MX" sz="2800" dirty="0"/>
              <a:t>• </a:t>
            </a:r>
            <a:r>
              <a:rPr lang="es-MX" sz="2800" b="1" dirty="0"/>
              <a:t>Thomson</a:t>
            </a:r>
            <a:r>
              <a:rPr lang="es-MX" sz="2800" dirty="0"/>
              <a:t> compró </a:t>
            </a:r>
            <a:r>
              <a:rPr lang="es-MX" sz="2800" b="1" dirty="0"/>
              <a:t>Reuters</a:t>
            </a:r>
            <a:r>
              <a:rPr lang="es-MX" sz="2800" dirty="0"/>
              <a:t> en </a:t>
            </a:r>
            <a:r>
              <a:rPr lang="es-MX" sz="2800" b="1" dirty="0"/>
              <a:t>2008</a:t>
            </a:r>
          </a:p>
          <a:p>
            <a:pPr marL="0" indent="0">
              <a:buNone/>
            </a:pPr>
            <a:endParaRPr lang="es-MX" sz="100" b="1" dirty="0"/>
          </a:p>
          <a:p>
            <a:pPr marL="0" indent="0">
              <a:buNone/>
            </a:pPr>
            <a:r>
              <a:rPr lang="es-MX" sz="2800" dirty="0"/>
              <a:t>• </a:t>
            </a:r>
            <a:r>
              <a:rPr lang="es-MX" sz="2800" b="1" dirty="0" err="1"/>
              <a:t>Clarivate</a:t>
            </a:r>
            <a:r>
              <a:rPr lang="es-MX" sz="2800" b="1" dirty="0"/>
              <a:t> </a:t>
            </a:r>
            <a:r>
              <a:rPr lang="es-MX" sz="2800" b="1" dirty="0" err="1"/>
              <a:t>Analytics</a:t>
            </a:r>
            <a:r>
              <a:rPr lang="es-MX" sz="2800" b="1" dirty="0"/>
              <a:t> </a:t>
            </a:r>
            <a:r>
              <a:rPr lang="es-MX" sz="2800" dirty="0"/>
              <a:t>compró </a:t>
            </a:r>
            <a:r>
              <a:rPr lang="es-MX" sz="2800" b="1" dirty="0" err="1"/>
              <a:t>WoS</a:t>
            </a:r>
            <a:r>
              <a:rPr lang="es-MX" sz="2800" b="1" dirty="0"/>
              <a:t> </a:t>
            </a:r>
            <a:r>
              <a:rPr lang="es-MX" sz="2800" dirty="0"/>
              <a:t>en </a:t>
            </a:r>
            <a:r>
              <a:rPr lang="es-MX" sz="2800" b="1" dirty="0"/>
              <a:t>2016</a:t>
            </a:r>
          </a:p>
          <a:p>
            <a:pPr marL="0" indent="0">
              <a:buNone/>
            </a:pPr>
            <a:endParaRPr lang="es-MX" sz="2800" b="1" dirty="0"/>
          </a:p>
          <a:p>
            <a:pPr marL="0" indent="0">
              <a:buNone/>
            </a:pPr>
            <a:endParaRPr lang="es-MX" b="1" dirty="0"/>
          </a:p>
          <a:p>
            <a:pPr marL="0" indent="0">
              <a:buNone/>
            </a:pPr>
            <a:endParaRPr lang="es-MX" dirty="0"/>
          </a:p>
          <a:p>
            <a:pPr marL="0" indent="0">
              <a:buNone/>
            </a:pPr>
            <a:endParaRPr lang="es-MX" dirty="0"/>
          </a:p>
          <a:p>
            <a:pPr marL="0" indent="0">
              <a:buNone/>
            </a:pPr>
            <a:endParaRPr lang="es-MX" dirty="0"/>
          </a:p>
          <a:p>
            <a:pPr marL="0" indent="0">
              <a:buNone/>
            </a:pPr>
            <a:endParaRPr lang="es-MX" dirty="0"/>
          </a:p>
        </p:txBody>
      </p:sp>
      <p:sp>
        <p:nvSpPr>
          <p:cNvPr id="4" name="CuadroTexto 3"/>
          <p:cNvSpPr txBox="1"/>
          <p:nvPr/>
        </p:nvSpPr>
        <p:spPr>
          <a:xfrm>
            <a:off x="5615608" y="3348283"/>
            <a:ext cx="3528392" cy="830997"/>
          </a:xfrm>
          <a:prstGeom prst="rect">
            <a:avLst/>
          </a:prstGeom>
          <a:noFill/>
        </p:spPr>
        <p:txBody>
          <a:bodyPr wrap="square" rtlCol="0">
            <a:spAutoFit/>
          </a:bodyPr>
          <a:lstStyle/>
          <a:p>
            <a:pPr algn="ctr"/>
            <a:r>
              <a:rPr lang="es-MX" sz="2400" b="1" dirty="0" err="1"/>
              <a:t>Journal</a:t>
            </a:r>
            <a:r>
              <a:rPr lang="es-MX" sz="2400" b="1" dirty="0"/>
              <a:t> </a:t>
            </a:r>
            <a:r>
              <a:rPr lang="es-MX" sz="2400" b="1" dirty="0" err="1"/>
              <a:t>Citation</a:t>
            </a:r>
            <a:r>
              <a:rPr lang="es-MX" sz="2400" b="1" dirty="0"/>
              <a:t> </a:t>
            </a:r>
            <a:r>
              <a:rPr lang="es-MX" sz="2400" b="1" dirty="0" err="1"/>
              <a:t>Report</a:t>
            </a:r>
            <a:r>
              <a:rPr lang="es-MX" sz="2400" b="1" dirty="0"/>
              <a:t> </a:t>
            </a:r>
            <a:r>
              <a:rPr lang="es-MX" sz="2400" dirty="0"/>
              <a:t> JCR</a:t>
            </a:r>
          </a:p>
        </p:txBody>
      </p:sp>
      <p:sp>
        <p:nvSpPr>
          <p:cNvPr id="5" name="Cerrar llave 4"/>
          <p:cNvSpPr/>
          <p:nvPr/>
        </p:nvSpPr>
        <p:spPr>
          <a:xfrm>
            <a:off x="5567712" y="3156335"/>
            <a:ext cx="130872" cy="97769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2488" y="4141779"/>
            <a:ext cx="1562100" cy="167640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112" y="1649829"/>
            <a:ext cx="2219325" cy="619125"/>
          </a:xfrm>
          <a:prstGeom prst="rect">
            <a:avLst/>
          </a:prstGeom>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160" y="5819295"/>
            <a:ext cx="1952542" cy="881695"/>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281" y="1552405"/>
            <a:ext cx="1548051" cy="813975"/>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553" y="4834353"/>
            <a:ext cx="2107204" cy="670474"/>
          </a:xfrm>
          <a:prstGeom prst="rect">
            <a:avLst/>
          </a:prstGeom>
        </p:spPr>
      </p:pic>
    </p:spTree>
    <p:extLst>
      <p:ext uri="{BB962C8B-B14F-4D97-AF65-F5344CB8AC3E}">
        <p14:creationId xmlns:p14="http://schemas.microsoft.com/office/powerpoint/2010/main" val="230362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strVal val="#ppt_h"/>
                                          </p:val>
                                        </p:tav>
                                        <p:tav tm="100000">
                                          <p:val>
                                            <p:strVal val="#ppt_h"/>
                                          </p:val>
                                        </p:tav>
                                      </p:tavLst>
                                    </p:anim>
                                  </p:childTnLst>
                                </p:cTn>
                              </p:par>
                              <p:par>
                                <p:cTn id="22" presetID="17" presetClass="entr" presetSubtype="1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down)">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wipe(down)">
                                      <p:cBhvr>
                                        <p:cTn id="40" dur="500"/>
                                        <p:tgtEl>
                                          <p:spTgt spid="3">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22" presetClass="entr" presetSubtype="4"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wipe(down)">
                                      <p:cBhvr>
                                        <p:cTn id="53" dur="500"/>
                                        <p:tgtEl>
                                          <p:spTgt spid="3">
                                            <p:txEl>
                                              <p:pRg st="12" end="1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down)">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2396" t="5555" r="49792" b="40185"/>
          <a:stretch/>
        </p:blipFill>
        <p:spPr>
          <a:xfrm>
            <a:off x="260023" y="1436061"/>
            <a:ext cx="5186363" cy="4186238"/>
          </a:xfrm>
          <a:prstGeom prst="rect">
            <a:avLst/>
          </a:prstGeom>
        </p:spPr>
      </p:pic>
      <p:sp>
        <p:nvSpPr>
          <p:cNvPr id="4" name="CuadroTexto 3"/>
          <p:cNvSpPr txBox="1"/>
          <p:nvPr/>
        </p:nvSpPr>
        <p:spPr>
          <a:xfrm>
            <a:off x="1566475" y="1179054"/>
            <a:ext cx="7113182" cy="3693319"/>
          </a:xfrm>
          <a:prstGeom prst="rect">
            <a:avLst/>
          </a:prstGeom>
          <a:solidFill>
            <a:schemeClr val="bg1">
              <a:lumMod val="85000"/>
            </a:schemeClr>
          </a:solidFill>
          <a:effectLst>
            <a:outerShdw blurRad="50800" dist="228600" dir="2700000" algn="tl" rotWithShape="0">
              <a:prstClr val="black">
                <a:alpha val="40000"/>
              </a:prstClr>
            </a:outerShdw>
          </a:effectLst>
        </p:spPr>
        <p:txBody>
          <a:bodyPr wrap="square" rtlCol="0">
            <a:spAutoFit/>
          </a:bodyPr>
          <a:lstStyle/>
          <a:p>
            <a:r>
              <a:rPr lang="es-MX" b="1" dirty="0" err="1"/>
              <a:t>Schekman</a:t>
            </a:r>
            <a:r>
              <a:rPr lang="es-MX" b="1" dirty="0"/>
              <a:t> critica a </a:t>
            </a:r>
            <a:r>
              <a:rPr lang="es-MX" b="1" i="1" dirty="0" err="1"/>
              <a:t>Nature</a:t>
            </a:r>
            <a:r>
              <a:rPr lang="es-MX" b="1" dirty="0"/>
              <a:t>, </a:t>
            </a:r>
            <a:r>
              <a:rPr lang="es-MX" b="1" i="1" dirty="0" err="1"/>
              <a:t>Cell</a:t>
            </a:r>
            <a:r>
              <a:rPr lang="es-MX" b="1" dirty="0"/>
              <a:t> y </a:t>
            </a:r>
            <a:r>
              <a:rPr lang="es-MX" b="1" i="1" dirty="0" err="1"/>
              <a:t>Science</a:t>
            </a:r>
            <a:r>
              <a:rPr lang="es-MX" b="1" i="1" dirty="0"/>
              <a:t> </a:t>
            </a:r>
            <a:r>
              <a:rPr lang="es-MX" b="1" dirty="0"/>
              <a:t>de </a:t>
            </a:r>
            <a:r>
              <a:rPr lang="es-MX" b="1" dirty="0">
                <a:solidFill>
                  <a:schemeClr val="accent1">
                    <a:lumMod val="75000"/>
                  </a:schemeClr>
                </a:solidFill>
              </a:rPr>
              <a:t>restringir artificialmente </a:t>
            </a:r>
            <a:r>
              <a:rPr lang="es-MX" b="1" dirty="0"/>
              <a:t>el número de trabajos que aceptan, una política que según él alimenta la demanda “así como los diseñadores de moda que crean bolsas de edición limitada." También ataca a una métrica generalizada llamada "factor de impacto", utilizado por muchas revistas de primer nivel para su comercialización.</a:t>
            </a:r>
          </a:p>
          <a:p>
            <a:endParaRPr lang="es-MX" b="1" dirty="0"/>
          </a:p>
          <a:p>
            <a:r>
              <a:rPr lang="es-MX" b="1" dirty="0">
                <a:solidFill>
                  <a:srgbClr val="FF0000"/>
                </a:solidFill>
              </a:rPr>
              <a:t>Factor de impacto </a:t>
            </a:r>
            <a:r>
              <a:rPr lang="es-MX" b="1" dirty="0"/>
              <a:t>de una revista es una medida de qué tan frecuente son citados sus trabajos y se utiliza como </a:t>
            </a:r>
            <a:r>
              <a:rPr lang="es-MX" b="1" dirty="0">
                <a:solidFill>
                  <a:srgbClr val="FF0000"/>
                </a:solidFill>
              </a:rPr>
              <a:t>sustituto de la calidad</a:t>
            </a:r>
            <a:r>
              <a:rPr lang="es-MX" b="1" dirty="0"/>
              <a:t>. Pero </a:t>
            </a:r>
            <a:r>
              <a:rPr lang="es-MX" b="1" dirty="0" err="1"/>
              <a:t>Schekman</a:t>
            </a:r>
            <a:r>
              <a:rPr lang="es-MX" b="1" dirty="0"/>
              <a:t> dijo que era "la </a:t>
            </a:r>
            <a:r>
              <a:rPr lang="es-MX" b="1" dirty="0">
                <a:solidFill>
                  <a:srgbClr val="FF0000"/>
                </a:solidFill>
              </a:rPr>
              <a:t>influencia tóxica</a:t>
            </a:r>
            <a:r>
              <a:rPr lang="es-MX" b="1" dirty="0"/>
              <a:t>" en la ciencia que "</a:t>
            </a:r>
            <a:r>
              <a:rPr lang="es-MX" b="1" dirty="0">
                <a:solidFill>
                  <a:srgbClr val="FF0000"/>
                </a:solidFill>
              </a:rPr>
              <a:t>introduce una distorsión</a:t>
            </a:r>
            <a:r>
              <a:rPr lang="es-MX" b="1" dirty="0"/>
              <a:t>". Él escribe: "Un artículo puede llegar a ser altamente citado, porque es buena ciencia o porque es llamativo, provocativo o equivocado."</a:t>
            </a:r>
            <a:endParaRPr lang="es-MX" dirty="0"/>
          </a:p>
        </p:txBody>
      </p:sp>
    </p:spTree>
    <p:extLst>
      <p:ext uri="{BB962C8B-B14F-4D97-AF65-F5344CB8AC3E}">
        <p14:creationId xmlns:p14="http://schemas.microsoft.com/office/powerpoint/2010/main" val="25795338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2843808" y="898672"/>
            <a:ext cx="4966535" cy="1246495"/>
          </a:xfrm>
          <a:prstGeom prst="rect">
            <a:avLst/>
          </a:prstGeom>
        </p:spPr>
        <p:txBody>
          <a:bodyPr wrap="square">
            <a:spAutoFit/>
          </a:bodyPr>
          <a:lstStyle/>
          <a:p>
            <a:pPr>
              <a:spcAft>
                <a:spcPts val="450"/>
              </a:spcAft>
            </a:pPr>
            <a:r>
              <a:rPr lang="es-MX" sz="1500" b="1" dirty="0" err="1">
                <a:latin typeface="Calibri" panose="020F0502020204030204" pitchFamily="34" charset="0"/>
                <a:ea typeface="Times New Roman" panose="02020603050405020304" pitchFamily="18" charset="0"/>
              </a:rPr>
              <a:t>Eigenfactor</a:t>
            </a:r>
            <a:r>
              <a:rPr lang="es-MX" sz="1500" b="1" dirty="0">
                <a:latin typeface="Calibri" panose="020F0502020204030204" pitchFamily="34" charset="0"/>
                <a:ea typeface="Times New Roman" panose="02020603050405020304" pitchFamily="18" charset="0"/>
              </a:rPr>
              <a:t> score </a:t>
            </a:r>
            <a:r>
              <a:rPr lang="es-MX" sz="1500" dirty="0">
                <a:latin typeface="Calibri" panose="020F0502020204030204" pitchFamily="34" charset="0"/>
                <a:ea typeface="Times New Roman" panose="02020603050405020304" pitchFamily="18" charset="0"/>
              </a:rPr>
              <a:t>obtiene la influencia de una revista a través de un algoritmo matemático que sigue las cadenas de citación de los trabajos publicados en ella. La revista más influyente es la que recibe más citaciones de otras revistas también influyentes</a:t>
            </a:r>
          </a:p>
        </p:txBody>
      </p:sp>
      <p:sp>
        <p:nvSpPr>
          <p:cNvPr id="4" name="3 Rectángulo"/>
          <p:cNvSpPr/>
          <p:nvPr/>
        </p:nvSpPr>
        <p:spPr>
          <a:xfrm>
            <a:off x="2663906" y="2815594"/>
            <a:ext cx="5042320" cy="784830"/>
          </a:xfrm>
          <a:prstGeom prst="rect">
            <a:avLst/>
          </a:prstGeom>
        </p:spPr>
        <p:txBody>
          <a:bodyPr wrap="square">
            <a:spAutoFit/>
          </a:bodyPr>
          <a:lstStyle/>
          <a:p>
            <a:pPr>
              <a:spcAft>
                <a:spcPts val="450"/>
              </a:spcAft>
            </a:pPr>
            <a:r>
              <a:rPr lang="es-MX" sz="1500" b="1" dirty="0" err="1">
                <a:latin typeface="Calibri" panose="020F0502020204030204" pitchFamily="34" charset="0"/>
                <a:ea typeface="Times New Roman" panose="02020603050405020304" pitchFamily="18" charset="0"/>
              </a:rPr>
              <a:t>Article</a:t>
            </a:r>
            <a:r>
              <a:rPr lang="es-MX" sz="1500" b="1" dirty="0">
                <a:latin typeface="Calibri" panose="020F0502020204030204" pitchFamily="34" charset="0"/>
                <a:ea typeface="Times New Roman" panose="02020603050405020304" pitchFamily="18" charset="0"/>
              </a:rPr>
              <a:t> </a:t>
            </a:r>
            <a:r>
              <a:rPr lang="es-MX" sz="1500" b="1" dirty="0" err="1">
                <a:latin typeface="Calibri" panose="020F0502020204030204" pitchFamily="34" charset="0"/>
                <a:ea typeface="Times New Roman" panose="02020603050405020304" pitchFamily="18" charset="0"/>
              </a:rPr>
              <a:t>influence</a:t>
            </a:r>
            <a:r>
              <a:rPr lang="es-MX" sz="1500" b="1" dirty="0">
                <a:latin typeface="Calibri" panose="020F0502020204030204" pitchFamily="34" charset="0"/>
                <a:ea typeface="Times New Roman" panose="02020603050405020304" pitchFamily="18" charset="0"/>
              </a:rPr>
              <a:t>  </a:t>
            </a:r>
            <a:r>
              <a:rPr lang="es-MX" sz="1500" dirty="0">
                <a:latin typeface="Calibri" panose="020F0502020204030204" pitchFamily="34" charset="0"/>
                <a:ea typeface="Times New Roman" panose="02020603050405020304" pitchFamily="18" charset="0"/>
              </a:rPr>
              <a:t>influencia promedio de los artículos individuales que aparecen en la revista, se normaliza con respecto a 1</a:t>
            </a:r>
          </a:p>
        </p:txBody>
      </p:sp>
      <p:sp>
        <p:nvSpPr>
          <p:cNvPr id="5" name="Text Box 11"/>
          <p:cNvSpPr txBox="1">
            <a:spLocks noChangeArrowheads="1"/>
          </p:cNvSpPr>
          <p:nvPr/>
        </p:nvSpPr>
        <p:spPr bwMode="auto">
          <a:xfrm>
            <a:off x="2893900" y="4337777"/>
            <a:ext cx="1620180" cy="553998"/>
          </a:xfrm>
          <a:prstGeom prst="rect">
            <a:avLst/>
          </a:prstGeom>
          <a:noFill/>
          <a:ln w="9525" algn="ctr">
            <a:noFill/>
            <a:miter lim="800000"/>
            <a:headEnd/>
            <a:tailEnd/>
          </a:ln>
        </p:spPr>
        <p:txBody>
          <a:bodyPr wrap="square">
            <a:spAutoFit/>
          </a:bodyPr>
          <a:lstStyle/>
          <a:p>
            <a:pPr algn="ctr"/>
            <a:r>
              <a:rPr lang="es-MX" sz="1500" i="1" dirty="0" err="1"/>
              <a:t>Article</a:t>
            </a:r>
            <a:r>
              <a:rPr lang="es-MX" sz="1500" i="1" dirty="0"/>
              <a:t> </a:t>
            </a:r>
            <a:r>
              <a:rPr lang="es-MX" sz="1500" i="1" dirty="0" err="1"/>
              <a:t>influence</a:t>
            </a:r>
            <a:r>
              <a:rPr lang="es-MX" sz="1500" i="1" dirty="0"/>
              <a:t> score =</a:t>
            </a:r>
            <a:endParaRPr lang="es-ES" sz="1500" i="1" dirty="0"/>
          </a:p>
        </p:txBody>
      </p:sp>
      <p:sp>
        <p:nvSpPr>
          <p:cNvPr id="6" name="Text Box 12"/>
          <p:cNvSpPr txBox="1">
            <a:spLocks noChangeArrowheads="1"/>
          </p:cNvSpPr>
          <p:nvPr/>
        </p:nvSpPr>
        <p:spPr bwMode="auto">
          <a:xfrm>
            <a:off x="5083016" y="3951511"/>
            <a:ext cx="1146063" cy="553998"/>
          </a:xfrm>
          <a:prstGeom prst="rect">
            <a:avLst/>
          </a:prstGeom>
          <a:noFill/>
          <a:ln w="9525" algn="ctr">
            <a:noFill/>
            <a:miter lim="800000"/>
            <a:headEnd/>
            <a:tailEnd/>
          </a:ln>
        </p:spPr>
        <p:txBody>
          <a:bodyPr wrap="square">
            <a:spAutoFit/>
          </a:bodyPr>
          <a:lstStyle/>
          <a:p>
            <a:pPr algn="ctr"/>
            <a:r>
              <a:rPr lang="es-MX" sz="1500" i="1" dirty="0" err="1"/>
              <a:t>Eigenfactor</a:t>
            </a:r>
            <a:r>
              <a:rPr lang="es-MX" sz="1500" i="1" dirty="0"/>
              <a:t> score</a:t>
            </a:r>
            <a:endParaRPr lang="es-ES" sz="1500" dirty="0"/>
          </a:p>
        </p:txBody>
      </p:sp>
      <p:sp>
        <p:nvSpPr>
          <p:cNvPr id="7" name="Text Box 13"/>
          <p:cNvSpPr txBox="1">
            <a:spLocks noChangeArrowheads="1"/>
          </p:cNvSpPr>
          <p:nvPr/>
        </p:nvSpPr>
        <p:spPr bwMode="auto">
          <a:xfrm>
            <a:off x="4709311" y="4671144"/>
            <a:ext cx="2554149" cy="323165"/>
          </a:xfrm>
          <a:prstGeom prst="rect">
            <a:avLst/>
          </a:prstGeom>
          <a:noFill/>
          <a:ln w="9525" algn="ctr">
            <a:noFill/>
            <a:miter lim="800000"/>
            <a:headEnd/>
            <a:tailEnd/>
          </a:ln>
        </p:spPr>
        <p:txBody>
          <a:bodyPr wrap="square">
            <a:spAutoFit/>
          </a:bodyPr>
          <a:lstStyle/>
          <a:p>
            <a:pPr algn="ctr"/>
            <a:r>
              <a:rPr lang="es-MX" sz="1500" i="1" dirty="0" err="1"/>
              <a:t>Number</a:t>
            </a:r>
            <a:r>
              <a:rPr lang="es-MX" sz="1500" i="1" dirty="0"/>
              <a:t> of </a:t>
            </a:r>
            <a:r>
              <a:rPr lang="es-MX" sz="1500" i="1" dirty="0" err="1"/>
              <a:t>articles</a:t>
            </a:r>
            <a:r>
              <a:rPr lang="es-MX" sz="1500" i="1" dirty="0"/>
              <a:t> </a:t>
            </a:r>
            <a:r>
              <a:rPr lang="es-MX" sz="1500" i="1" dirty="0" err="1"/>
              <a:t>published</a:t>
            </a:r>
            <a:endParaRPr lang="es-ES" sz="1500" i="1" dirty="0"/>
          </a:p>
        </p:txBody>
      </p:sp>
      <p:sp>
        <p:nvSpPr>
          <p:cNvPr id="8" name="Line 14"/>
          <p:cNvSpPr>
            <a:spLocks noChangeShapeType="1"/>
          </p:cNvSpPr>
          <p:nvPr/>
        </p:nvSpPr>
        <p:spPr bwMode="auto">
          <a:xfrm flipV="1">
            <a:off x="4709311" y="4576784"/>
            <a:ext cx="2508939" cy="0"/>
          </a:xfrm>
          <a:prstGeom prst="line">
            <a:avLst/>
          </a:prstGeom>
          <a:noFill/>
          <a:ln w="9525">
            <a:solidFill>
              <a:schemeClr val="tx1"/>
            </a:solidFill>
            <a:round/>
            <a:headEnd/>
            <a:tailEnd/>
          </a:ln>
        </p:spPr>
        <p:txBody>
          <a:bodyPr/>
          <a:lstStyle/>
          <a:p>
            <a:endParaRPr lang="es-MX" sz="1500">
              <a:solidFill>
                <a:schemeClr val="accent6"/>
              </a:solidFill>
            </a:endParaRPr>
          </a:p>
        </p:txBody>
      </p:sp>
      <p:sp>
        <p:nvSpPr>
          <p:cNvPr id="9" name="8 Rectángulo"/>
          <p:cNvSpPr/>
          <p:nvPr/>
        </p:nvSpPr>
        <p:spPr>
          <a:xfrm>
            <a:off x="550922" y="937143"/>
            <a:ext cx="1774042" cy="1169551"/>
          </a:xfrm>
          <a:prstGeom prst="rect">
            <a:avLst/>
          </a:prstGeom>
          <a:solidFill>
            <a:srgbClr val="FF0000"/>
          </a:solidFill>
          <a:ln>
            <a:solidFill>
              <a:srgbClr val="C00000"/>
            </a:solidFill>
          </a:ln>
        </p:spPr>
        <p:txBody>
          <a:bodyPr wrap="square">
            <a:spAutoFit/>
          </a:bodyPr>
          <a:lstStyle/>
          <a:p>
            <a:pPr>
              <a:spcAft>
                <a:spcPts val="450"/>
              </a:spcAft>
            </a:pPr>
            <a:r>
              <a:rPr lang="es-MX" sz="1400" b="1" dirty="0" err="1">
                <a:solidFill>
                  <a:schemeClr val="bg1"/>
                </a:solidFill>
                <a:latin typeface="Calibri" panose="020F0502020204030204" pitchFamily="34" charset="0"/>
                <a:ea typeface="Times New Roman" panose="02020603050405020304" pitchFamily="18" charset="0"/>
              </a:rPr>
              <a:t>Eigenfactor</a:t>
            </a:r>
            <a:r>
              <a:rPr lang="es-MX" sz="1400" b="1" dirty="0">
                <a:solidFill>
                  <a:schemeClr val="bg1"/>
                </a:solidFill>
                <a:latin typeface="Calibri" panose="020F0502020204030204" pitchFamily="34" charset="0"/>
                <a:ea typeface="Times New Roman" panose="02020603050405020304" pitchFamily="18" charset="0"/>
              </a:rPr>
              <a:t> score </a:t>
            </a:r>
            <a:r>
              <a:rPr lang="es-MX" sz="1400" dirty="0">
                <a:solidFill>
                  <a:schemeClr val="bg1"/>
                </a:solidFill>
                <a:latin typeface="Calibri" panose="020F0502020204030204" pitchFamily="34" charset="0"/>
                <a:ea typeface="Times New Roman" panose="02020603050405020304" pitchFamily="18" charset="0"/>
              </a:rPr>
              <a:t>Estima qué tan frecuentemente la revista es usada por los investigadores</a:t>
            </a:r>
          </a:p>
        </p:txBody>
      </p:sp>
      <p:sp>
        <p:nvSpPr>
          <p:cNvPr id="10" name="9 Rectángulo"/>
          <p:cNvSpPr/>
          <p:nvPr/>
        </p:nvSpPr>
        <p:spPr>
          <a:xfrm>
            <a:off x="550922" y="2815594"/>
            <a:ext cx="1774042" cy="1600438"/>
          </a:xfrm>
          <a:prstGeom prst="rect">
            <a:avLst/>
          </a:prstGeom>
          <a:solidFill>
            <a:srgbClr val="FF0000"/>
          </a:solidFill>
        </p:spPr>
        <p:txBody>
          <a:bodyPr wrap="square">
            <a:spAutoFit/>
          </a:bodyPr>
          <a:lstStyle/>
          <a:p>
            <a:pPr>
              <a:spcAft>
                <a:spcPts val="450"/>
              </a:spcAft>
            </a:pPr>
            <a:r>
              <a:rPr lang="es-MX" sz="1400" b="1" dirty="0" err="1">
                <a:solidFill>
                  <a:schemeClr val="bg1"/>
                </a:solidFill>
                <a:latin typeface="Calibri" panose="020F0502020204030204" pitchFamily="34" charset="0"/>
                <a:ea typeface="Times New Roman" panose="02020603050405020304" pitchFamily="18" charset="0"/>
              </a:rPr>
              <a:t>Article</a:t>
            </a:r>
            <a:r>
              <a:rPr lang="es-MX" sz="1400" b="1" dirty="0">
                <a:solidFill>
                  <a:schemeClr val="bg1"/>
                </a:solidFill>
                <a:latin typeface="Calibri" panose="020F0502020204030204" pitchFamily="34" charset="0"/>
                <a:ea typeface="Times New Roman" panose="02020603050405020304" pitchFamily="18" charset="0"/>
              </a:rPr>
              <a:t> </a:t>
            </a:r>
            <a:r>
              <a:rPr lang="es-MX" sz="1400" b="1" dirty="0" err="1">
                <a:solidFill>
                  <a:schemeClr val="bg1"/>
                </a:solidFill>
                <a:latin typeface="Calibri" panose="020F0502020204030204" pitchFamily="34" charset="0"/>
                <a:ea typeface="Times New Roman" panose="02020603050405020304" pitchFamily="18" charset="0"/>
              </a:rPr>
              <a:t>influence</a:t>
            </a:r>
            <a:r>
              <a:rPr lang="es-MX" sz="1400" b="1" dirty="0">
                <a:solidFill>
                  <a:schemeClr val="bg1"/>
                </a:solidFill>
                <a:latin typeface="Calibri" panose="020F0502020204030204" pitchFamily="34" charset="0"/>
                <a:ea typeface="Times New Roman" panose="02020603050405020304" pitchFamily="18" charset="0"/>
              </a:rPr>
              <a:t> </a:t>
            </a:r>
            <a:r>
              <a:rPr lang="es-MX" sz="1400" dirty="0">
                <a:solidFill>
                  <a:schemeClr val="bg1"/>
                </a:solidFill>
                <a:latin typeface="Calibri" panose="020F0502020204030204" pitchFamily="34" charset="0"/>
                <a:ea typeface="Times New Roman" panose="02020603050405020304" pitchFamily="18" charset="0"/>
              </a:rPr>
              <a:t>Busca estimar la importancia de un artículo de acuerdo a la revista en la cual se publica. Refleja el prestigio de la revista.</a:t>
            </a:r>
          </a:p>
        </p:txBody>
      </p:sp>
    </p:spTree>
    <p:extLst>
      <p:ext uri="{BB962C8B-B14F-4D97-AF65-F5344CB8AC3E}">
        <p14:creationId xmlns:p14="http://schemas.microsoft.com/office/powerpoint/2010/main" val="48841913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918" y="1145043"/>
            <a:ext cx="3303022" cy="1965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Elipse"/>
          <p:cNvSpPr/>
          <p:nvPr/>
        </p:nvSpPr>
        <p:spPr>
          <a:xfrm>
            <a:off x="3790526" y="2541133"/>
            <a:ext cx="305396" cy="12552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 name="1 Llamada con línea 2"/>
          <p:cNvSpPr/>
          <p:nvPr/>
        </p:nvSpPr>
        <p:spPr>
          <a:xfrm>
            <a:off x="5500535" y="868042"/>
            <a:ext cx="1846150" cy="1199045"/>
          </a:xfrm>
          <a:prstGeom prst="borderCallout2">
            <a:avLst>
              <a:gd name="adj1" fmla="val 18750"/>
              <a:gd name="adj2" fmla="val -8333"/>
              <a:gd name="adj3" fmla="val 18750"/>
              <a:gd name="adj4" fmla="val -16667"/>
              <a:gd name="adj5" fmla="val 147032"/>
              <a:gd name="adj6" fmla="val -79375"/>
            </a:avLst>
          </a:prstGeom>
          <a:solidFill>
            <a:srgbClr val="00CC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00" b="1" dirty="0"/>
          </a:p>
          <a:p>
            <a:pPr algn="ctr"/>
            <a:r>
              <a:rPr lang="es-MX" sz="1200" b="1" dirty="0"/>
              <a:t>PLANT PHYSIOLOGY</a:t>
            </a:r>
          </a:p>
          <a:p>
            <a:pPr algn="ctr"/>
            <a:r>
              <a:rPr lang="es-MX" sz="1200" b="1" dirty="0"/>
              <a:t>Recibe un estimado del 0.092 % de todo el tráfico de citación del conjunto JCR</a:t>
            </a:r>
          </a:p>
          <a:p>
            <a:pPr algn="ctr"/>
            <a:endParaRPr lang="es-MX" sz="1350" dirty="0"/>
          </a:p>
        </p:txBody>
      </p:sp>
      <p:sp>
        <p:nvSpPr>
          <p:cNvPr id="8" name="7 Rectángulo"/>
          <p:cNvSpPr/>
          <p:nvPr/>
        </p:nvSpPr>
        <p:spPr>
          <a:xfrm>
            <a:off x="5510897" y="5680331"/>
            <a:ext cx="2741778" cy="230832"/>
          </a:xfrm>
          <a:prstGeom prst="rect">
            <a:avLst/>
          </a:prstGeom>
        </p:spPr>
        <p:txBody>
          <a:bodyPr wrap="square">
            <a:spAutoFit/>
          </a:bodyPr>
          <a:lstStyle/>
          <a:p>
            <a:pPr>
              <a:spcAft>
                <a:spcPts val="450"/>
              </a:spcAft>
            </a:pPr>
            <a:r>
              <a:rPr lang="es-MX" sz="900" dirty="0">
                <a:solidFill>
                  <a:schemeClr val="tx1">
                    <a:lumMod val="50000"/>
                    <a:lumOff val="50000"/>
                  </a:schemeClr>
                </a:solidFill>
              </a:rPr>
              <a:t>2015 Journal </a:t>
            </a:r>
            <a:r>
              <a:rPr lang="es-MX" sz="900" dirty="0" err="1">
                <a:solidFill>
                  <a:schemeClr val="tx1">
                    <a:lumMod val="50000"/>
                    <a:lumOff val="50000"/>
                  </a:schemeClr>
                </a:solidFill>
              </a:rPr>
              <a:t>Citation</a:t>
            </a:r>
            <a:r>
              <a:rPr lang="es-MX" sz="900" dirty="0">
                <a:solidFill>
                  <a:schemeClr val="tx1">
                    <a:lumMod val="50000"/>
                    <a:lumOff val="50000"/>
                  </a:schemeClr>
                </a:solidFill>
              </a:rPr>
              <a:t> </a:t>
            </a:r>
            <a:r>
              <a:rPr lang="es-MX" sz="900" dirty="0" err="1">
                <a:solidFill>
                  <a:schemeClr val="tx1">
                    <a:lumMod val="50000"/>
                    <a:lumOff val="50000"/>
                  </a:schemeClr>
                </a:solidFill>
              </a:rPr>
              <a:t>Reports</a:t>
            </a:r>
            <a:r>
              <a:rPr lang="es-MX" sz="900" i="1" dirty="0">
                <a:solidFill>
                  <a:schemeClr val="tx1">
                    <a:lumMod val="50000"/>
                    <a:lumOff val="50000"/>
                  </a:schemeClr>
                </a:solidFill>
              </a:rPr>
              <a:t>®</a:t>
            </a:r>
            <a:endParaRPr lang="es-MX" sz="900" dirty="0">
              <a:solidFill>
                <a:schemeClr val="tx1">
                  <a:lumMod val="50000"/>
                  <a:lumOff val="50000"/>
                </a:schemeClr>
              </a:solidFill>
              <a:latin typeface="Times New Roman" panose="02020603050405020304" pitchFamily="18" charset="0"/>
              <a:ea typeface="Times New Roman" panose="02020603050405020304" pitchFamily="18" charset="0"/>
            </a:endParaRPr>
          </a:p>
        </p:txBody>
      </p:sp>
      <p:sp>
        <p:nvSpPr>
          <p:cNvPr id="6" name="5 Rectángulo"/>
          <p:cNvSpPr/>
          <p:nvPr/>
        </p:nvSpPr>
        <p:spPr>
          <a:xfrm>
            <a:off x="4238285" y="2541135"/>
            <a:ext cx="330654" cy="166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0" name="9 Llamada con línea 2"/>
          <p:cNvSpPr/>
          <p:nvPr/>
        </p:nvSpPr>
        <p:spPr>
          <a:xfrm>
            <a:off x="5510383" y="2159444"/>
            <a:ext cx="1846150" cy="945017"/>
          </a:xfrm>
          <a:prstGeom prst="borderCallout2">
            <a:avLst>
              <a:gd name="adj1" fmla="val 18750"/>
              <a:gd name="adj2" fmla="val -8333"/>
              <a:gd name="adj3" fmla="val 18750"/>
              <a:gd name="adj4" fmla="val -16667"/>
              <a:gd name="adj5" fmla="val 38713"/>
              <a:gd name="adj6" fmla="val -49773"/>
            </a:avLst>
          </a:prstGeom>
          <a:solidFill>
            <a:srgbClr val="00CC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b="1" dirty="0"/>
              <a:t>2.351 significa que sus artículos en promedio son 2.35 veces tan influyentes como el artículo promedio en JCR</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968" y="3549820"/>
            <a:ext cx="3234971" cy="2116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11 Llamada con línea 2"/>
          <p:cNvSpPr/>
          <p:nvPr/>
        </p:nvSpPr>
        <p:spPr>
          <a:xfrm>
            <a:off x="5530110" y="3287323"/>
            <a:ext cx="2066226" cy="1160662"/>
          </a:xfrm>
          <a:prstGeom prst="borderCallout2">
            <a:avLst>
              <a:gd name="adj1" fmla="val 18750"/>
              <a:gd name="adj2" fmla="val -8333"/>
              <a:gd name="adj3" fmla="val 18750"/>
              <a:gd name="adj4" fmla="val -16667"/>
              <a:gd name="adj5" fmla="val 158833"/>
              <a:gd name="adj6" fmla="val -82111"/>
            </a:avLst>
          </a:prstGeom>
          <a:solidFill>
            <a:srgbClr val="FF00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b="1" dirty="0"/>
              <a:t>ACTA BOTÁNICA MEXICANA</a:t>
            </a:r>
          </a:p>
          <a:p>
            <a:pPr algn="ctr"/>
            <a:r>
              <a:rPr lang="es-MX" sz="1200" b="1" dirty="0"/>
              <a:t>Recibe un estimado del 0.00029 % de todo el tráfico de citación del conjunto JCR</a:t>
            </a:r>
          </a:p>
          <a:p>
            <a:pPr algn="ctr"/>
            <a:endParaRPr lang="es-MX" sz="1350" dirty="0"/>
          </a:p>
        </p:txBody>
      </p:sp>
      <p:sp>
        <p:nvSpPr>
          <p:cNvPr id="13" name="12 Llamada con línea 2"/>
          <p:cNvSpPr/>
          <p:nvPr/>
        </p:nvSpPr>
        <p:spPr>
          <a:xfrm>
            <a:off x="5530110" y="4540342"/>
            <a:ext cx="2066226" cy="945017"/>
          </a:xfrm>
          <a:prstGeom prst="borderCallout2">
            <a:avLst>
              <a:gd name="adj1" fmla="val 18750"/>
              <a:gd name="adj2" fmla="val -8333"/>
              <a:gd name="adj3" fmla="val 18750"/>
              <a:gd name="adj4" fmla="val -16667"/>
              <a:gd name="adj5" fmla="val 59447"/>
              <a:gd name="adj6" fmla="val -55494"/>
            </a:avLst>
          </a:prstGeom>
          <a:solidFill>
            <a:srgbClr val="FF0000"/>
          </a:solidFill>
          <a:ln>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b="1" dirty="0"/>
              <a:t>0.126 significa que sus artículos en promedio son 0.126 veces tan influyentes como el artículo promedio en JCR</a:t>
            </a:r>
          </a:p>
        </p:txBody>
      </p:sp>
      <p:sp>
        <p:nvSpPr>
          <p:cNvPr id="14" name="13 Elipse"/>
          <p:cNvSpPr/>
          <p:nvPr/>
        </p:nvSpPr>
        <p:spPr>
          <a:xfrm>
            <a:off x="3790526" y="5067980"/>
            <a:ext cx="305396" cy="12552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5" name="14 Rectángulo"/>
          <p:cNvSpPr/>
          <p:nvPr/>
        </p:nvSpPr>
        <p:spPr>
          <a:xfrm>
            <a:off x="4158683" y="5026650"/>
            <a:ext cx="330654" cy="166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 name="2 CuadroTexto"/>
          <p:cNvSpPr txBox="1"/>
          <p:nvPr/>
        </p:nvSpPr>
        <p:spPr>
          <a:xfrm>
            <a:off x="1472543" y="868042"/>
            <a:ext cx="2052228" cy="300082"/>
          </a:xfrm>
          <a:prstGeom prst="rect">
            <a:avLst/>
          </a:prstGeom>
          <a:noFill/>
        </p:spPr>
        <p:txBody>
          <a:bodyPr wrap="square" rtlCol="0">
            <a:spAutoFit/>
          </a:bodyPr>
          <a:lstStyle/>
          <a:p>
            <a:r>
              <a:rPr lang="es-MX" sz="1350" dirty="0"/>
              <a:t>Ejemplo:</a:t>
            </a:r>
          </a:p>
        </p:txBody>
      </p:sp>
    </p:spTree>
    <p:extLst>
      <p:ext uri="{BB962C8B-B14F-4D97-AF65-F5344CB8AC3E}">
        <p14:creationId xmlns:p14="http://schemas.microsoft.com/office/powerpoint/2010/main" val="107646527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8876" t="42222" r="19625" b="27556"/>
          <a:stretch/>
        </p:blipFill>
        <p:spPr>
          <a:xfrm>
            <a:off x="942975" y="857250"/>
            <a:ext cx="5886450" cy="1627149"/>
          </a:xfrm>
          <a:prstGeom prst="rect">
            <a:avLst/>
          </a:prstGeom>
        </p:spPr>
      </p:pic>
      <p:pic>
        <p:nvPicPr>
          <p:cNvPr id="3" name="Imagen 2"/>
          <p:cNvPicPr>
            <a:picLocks noChangeAspect="1"/>
          </p:cNvPicPr>
          <p:nvPr/>
        </p:nvPicPr>
        <p:blipFill rotWithShape="1">
          <a:blip r:embed="rId3"/>
          <a:srcRect l="19000" t="42666" r="40125" b="7111"/>
          <a:stretch/>
        </p:blipFill>
        <p:spPr>
          <a:xfrm>
            <a:off x="1714500" y="2586038"/>
            <a:ext cx="4672013" cy="3228975"/>
          </a:xfrm>
          <a:prstGeom prst="rect">
            <a:avLst/>
          </a:prstGeom>
        </p:spPr>
      </p:pic>
      <p:sp>
        <p:nvSpPr>
          <p:cNvPr id="5" name="CuadroTexto 4"/>
          <p:cNvSpPr txBox="1"/>
          <p:nvPr/>
        </p:nvSpPr>
        <p:spPr>
          <a:xfrm>
            <a:off x="7044734" y="1030155"/>
            <a:ext cx="1801724" cy="1477328"/>
          </a:xfrm>
          <a:prstGeom prst="rect">
            <a:avLst/>
          </a:prstGeom>
          <a:solidFill>
            <a:srgbClr val="FF0000">
              <a:alpha val="38039"/>
            </a:srgbClr>
          </a:solidFill>
          <a:ln>
            <a:solidFill>
              <a:srgbClr val="C00000"/>
            </a:solidFill>
          </a:ln>
        </p:spPr>
        <p:txBody>
          <a:bodyPr wrap="square" rtlCol="0">
            <a:spAutoFit/>
          </a:bodyPr>
          <a:lstStyle/>
          <a:p>
            <a:r>
              <a:rPr lang="es-MX" dirty="0">
                <a:effectLst>
                  <a:outerShdw blurRad="38100" dist="38100" dir="2700000" algn="tl">
                    <a:srgbClr val="000000">
                      <a:alpha val="43137"/>
                    </a:srgbClr>
                  </a:outerShdw>
                </a:effectLst>
              </a:rPr>
              <a:t>Documentos citables:</a:t>
            </a:r>
          </a:p>
          <a:p>
            <a:r>
              <a:rPr lang="es-MX" b="1" dirty="0">
                <a:effectLst>
                  <a:outerShdw blurRad="38100" dist="38100" dir="2700000" algn="tl">
                    <a:srgbClr val="000000">
                      <a:alpha val="43137"/>
                    </a:srgbClr>
                  </a:outerShdw>
                </a:effectLst>
              </a:rPr>
              <a:t>Artículos </a:t>
            </a:r>
          </a:p>
          <a:p>
            <a:r>
              <a:rPr lang="es-MX" b="1" dirty="0">
                <a:effectLst>
                  <a:outerShdw blurRad="38100" dist="38100" dir="2700000" algn="tl">
                    <a:srgbClr val="000000">
                      <a:alpha val="43137"/>
                    </a:srgbClr>
                  </a:outerShdw>
                </a:effectLst>
              </a:rPr>
              <a:t>Artículos de revisión</a:t>
            </a:r>
            <a:endParaRPr lang="es-MX" dirty="0"/>
          </a:p>
        </p:txBody>
      </p:sp>
    </p:spTree>
    <p:extLst>
      <p:ext uri="{BB962C8B-B14F-4D97-AF65-F5344CB8AC3E}">
        <p14:creationId xmlns:p14="http://schemas.microsoft.com/office/powerpoint/2010/main" val="10685960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9126" t="8001" r="20000" b="25111"/>
          <a:stretch/>
        </p:blipFill>
        <p:spPr>
          <a:xfrm>
            <a:off x="0" y="857250"/>
            <a:ext cx="4343400" cy="2684525"/>
          </a:xfrm>
          <a:prstGeom prst="rect">
            <a:avLst/>
          </a:prstGeom>
        </p:spPr>
      </p:pic>
      <p:pic>
        <p:nvPicPr>
          <p:cNvPr id="4" name="Imagen 3"/>
          <p:cNvPicPr>
            <a:picLocks noChangeAspect="1"/>
          </p:cNvPicPr>
          <p:nvPr/>
        </p:nvPicPr>
        <p:blipFill rotWithShape="1">
          <a:blip r:embed="rId3"/>
          <a:srcRect l="35192" t="35277" r="20205" b="16266"/>
          <a:stretch/>
        </p:blipFill>
        <p:spPr>
          <a:xfrm>
            <a:off x="1000125" y="3541774"/>
            <a:ext cx="3343275" cy="2043113"/>
          </a:xfrm>
          <a:prstGeom prst="rect">
            <a:avLst/>
          </a:prstGeom>
        </p:spPr>
      </p:pic>
      <p:pic>
        <p:nvPicPr>
          <p:cNvPr id="6" name="Imagen 5"/>
          <p:cNvPicPr>
            <a:picLocks noChangeAspect="1"/>
          </p:cNvPicPr>
          <p:nvPr/>
        </p:nvPicPr>
        <p:blipFill rotWithShape="1">
          <a:blip r:embed="rId4"/>
          <a:srcRect l="19313" t="15547" r="20195" b="17078"/>
          <a:stretch/>
        </p:blipFill>
        <p:spPr>
          <a:xfrm>
            <a:off x="4672012" y="857250"/>
            <a:ext cx="4471988" cy="2684525"/>
          </a:xfrm>
          <a:prstGeom prst="rect">
            <a:avLst/>
          </a:prstGeom>
        </p:spPr>
      </p:pic>
      <p:pic>
        <p:nvPicPr>
          <p:cNvPr id="7" name="Imagen 6"/>
          <p:cNvPicPr>
            <a:picLocks noChangeAspect="1"/>
          </p:cNvPicPr>
          <p:nvPr/>
        </p:nvPicPr>
        <p:blipFill rotWithShape="1">
          <a:blip r:embed="rId5"/>
          <a:srcRect l="35860" t="35111" r="20614" b="16652"/>
          <a:stretch/>
        </p:blipFill>
        <p:spPr>
          <a:xfrm>
            <a:off x="5802856" y="3541774"/>
            <a:ext cx="3341144" cy="2043113"/>
          </a:xfrm>
          <a:prstGeom prst="rect">
            <a:avLst/>
          </a:prstGeom>
        </p:spPr>
      </p:pic>
      <p:sp>
        <p:nvSpPr>
          <p:cNvPr id="2" name="CuadroTexto 1"/>
          <p:cNvSpPr txBox="1"/>
          <p:nvPr/>
        </p:nvSpPr>
        <p:spPr>
          <a:xfrm>
            <a:off x="63795" y="2316569"/>
            <a:ext cx="936330" cy="1292662"/>
          </a:xfrm>
          <a:prstGeom prst="rect">
            <a:avLst/>
          </a:prstGeom>
          <a:solidFill>
            <a:srgbClr val="FFC000"/>
          </a:solidFill>
          <a:effectLst>
            <a:outerShdw blurRad="50800" dist="139700" dir="2700000" algn="tl" rotWithShape="0">
              <a:prstClr val="black">
                <a:alpha val="40000"/>
              </a:prstClr>
            </a:outerShdw>
          </a:effectLst>
        </p:spPr>
        <p:txBody>
          <a:bodyPr wrap="square" rtlCol="0">
            <a:spAutoFit/>
          </a:bodyPr>
          <a:lstStyle/>
          <a:p>
            <a:pPr algn="ctr"/>
            <a:r>
              <a:rPr lang="es-MX" sz="1350" dirty="0"/>
              <a:t>Vida media de las citas recibidas </a:t>
            </a:r>
          </a:p>
          <a:p>
            <a:pPr algn="ctr"/>
            <a:r>
              <a:rPr lang="es-MX" dirty="0"/>
              <a:t>=</a:t>
            </a:r>
            <a:r>
              <a:rPr lang="es-MX" sz="1350" dirty="0"/>
              <a:t> </a:t>
            </a:r>
            <a:r>
              <a:rPr lang="es-MX" sz="2400" b="1" dirty="0">
                <a:effectLst>
                  <a:outerShdw blurRad="38100" dist="38100" dir="2700000" algn="tl">
                    <a:srgbClr val="000000">
                      <a:alpha val="43137"/>
                    </a:srgbClr>
                  </a:outerShdw>
                </a:effectLst>
              </a:rPr>
              <a:t>9</a:t>
            </a:r>
            <a:endParaRPr lang="es-MX" sz="1350" b="1" dirty="0">
              <a:effectLst>
                <a:outerShdw blurRad="38100" dist="38100" dir="2700000" algn="tl">
                  <a:srgbClr val="000000">
                    <a:alpha val="43137"/>
                  </a:srgbClr>
                </a:outerShdw>
              </a:effectLst>
            </a:endParaRPr>
          </a:p>
        </p:txBody>
      </p:sp>
      <p:sp>
        <p:nvSpPr>
          <p:cNvPr id="8" name="CuadroTexto 7"/>
          <p:cNvSpPr txBox="1"/>
          <p:nvPr/>
        </p:nvSpPr>
        <p:spPr>
          <a:xfrm>
            <a:off x="4672012" y="2316569"/>
            <a:ext cx="1011324" cy="1084912"/>
          </a:xfrm>
          <a:prstGeom prst="rect">
            <a:avLst/>
          </a:prstGeom>
          <a:solidFill>
            <a:srgbClr val="FFC000"/>
          </a:solidFill>
          <a:effectLst>
            <a:outerShdw blurRad="50800" dist="139700" dir="2700000" algn="tl" rotWithShape="0">
              <a:prstClr val="black">
                <a:alpha val="40000"/>
              </a:prstClr>
            </a:outerShdw>
          </a:effectLst>
        </p:spPr>
        <p:txBody>
          <a:bodyPr wrap="square" rtlCol="0">
            <a:spAutoFit/>
          </a:bodyPr>
          <a:lstStyle/>
          <a:p>
            <a:pPr algn="ctr"/>
            <a:r>
              <a:rPr lang="es-MX" sz="1350" dirty="0"/>
              <a:t>Vida media de las citas concedidas </a:t>
            </a:r>
          </a:p>
          <a:p>
            <a:pPr algn="ctr"/>
            <a:r>
              <a:rPr lang="es-MX" dirty="0"/>
              <a:t>=</a:t>
            </a:r>
            <a:r>
              <a:rPr lang="es-MX" sz="1350" dirty="0"/>
              <a:t> </a:t>
            </a:r>
            <a:r>
              <a:rPr lang="es-MX" sz="2400" b="1" dirty="0">
                <a:effectLst>
                  <a:outerShdw blurRad="38100" dist="38100" dir="2700000" algn="tl">
                    <a:srgbClr val="000000">
                      <a:alpha val="43137"/>
                    </a:srgbClr>
                  </a:outerShdw>
                </a:effectLst>
              </a:rPr>
              <a:t>4.7</a:t>
            </a:r>
            <a:endParaRPr lang="es-MX" sz="1350" b="1" dirty="0">
              <a:effectLst>
                <a:outerShdw blurRad="38100" dist="38100" dir="2700000" algn="tl">
                  <a:srgbClr val="000000">
                    <a:alpha val="43137"/>
                  </a:srgbClr>
                </a:outerShdw>
              </a:effectLst>
            </a:endParaRPr>
          </a:p>
        </p:txBody>
      </p:sp>
      <p:sp>
        <p:nvSpPr>
          <p:cNvPr id="9" name="CuadroTexto 8"/>
          <p:cNvSpPr txBox="1"/>
          <p:nvPr/>
        </p:nvSpPr>
        <p:spPr>
          <a:xfrm>
            <a:off x="63795" y="3705152"/>
            <a:ext cx="936330" cy="1338828"/>
          </a:xfrm>
          <a:prstGeom prst="rect">
            <a:avLst/>
          </a:prstGeom>
          <a:solidFill>
            <a:srgbClr val="FFC000"/>
          </a:solidFill>
          <a:effectLst>
            <a:outerShdw blurRad="50800" dist="139700" dir="2700000" algn="tl" rotWithShape="0">
              <a:prstClr val="black">
                <a:alpha val="40000"/>
              </a:prstClr>
            </a:outerShdw>
          </a:effectLst>
        </p:spPr>
        <p:txBody>
          <a:bodyPr wrap="square" rtlCol="0">
            <a:spAutoFit/>
          </a:bodyPr>
          <a:lstStyle/>
          <a:p>
            <a:pPr algn="ctr"/>
            <a:r>
              <a:rPr lang="es-MX" sz="1350" dirty="0"/>
              <a:t>en 9 años se suma el 50% de las citas recibidas</a:t>
            </a:r>
          </a:p>
          <a:p>
            <a:pPr algn="ctr"/>
            <a:r>
              <a:rPr lang="es-MX" sz="1350" dirty="0"/>
              <a:t>( 2015 )</a:t>
            </a:r>
          </a:p>
        </p:txBody>
      </p:sp>
      <p:sp>
        <p:nvSpPr>
          <p:cNvPr id="10" name="CuadroTexto 9"/>
          <p:cNvSpPr txBox="1"/>
          <p:nvPr/>
        </p:nvSpPr>
        <p:spPr>
          <a:xfrm>
            <a:off x="4568911" y="3705152"/>
            <a:ext cx="1114425" cy="1338828"/>
          </a:xfrm>
          <a:prstGeom prst="rect">
            <a:avLst/>
          </a:prstGeom>
          <a:solidFill>
            <a:srgbClr val="FFC000"/>
          </a:solidFill>
          <a:effectLst>
            <a:outerShdw blurRad="50800" dist="139700" dir="2700000" algn="tl" rotWithShape="0">
              <a:prstClr val="black">
                <a:alpha val="40000"/>
              </a:prstClr>
            </a:outerShdw>
          </a:effectLst>
        </p:spPr>
        <p:txBody>
          <a:bodyPr wrap="square" rtlCol="0">
            <a:spAutoFit/>
          </a:bodyPr>
          <a:lstStyle/>
          <a:p>
            <a:pPr algn="ctr"/>
            <a:r>
              <a:rPr lang="es-MX" sz="1350" dirty="0"/>
              <a:t>en 4.7 años se suma el 50% de las citas concedidas</a:t>
            </a:r>
          </a:p>
          <a:p>
            <a:pPr algn="ctr"/>
            <a:r>
              <a:rPr lang="es-MX" sz="1350" dirty="0"/>
              <a:t>( 2015 )</a:t>
            </a:r>
          </a:p>
        </p:txBody>
      </p:sp>
    </p:spTree>
    <p:extLst>
      <p:ext uri="{BB962C8B-B14F-4D97-AF65-F5344CB8AC3E}">
        <p14:creationId xmlns:p14="http://schemas.microsoft.com/office/powerpoint/2010/main" val="16068632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611560" y="620688"/>
            <a:ext cx="5256212" cy="523220"/>
          </a:xfrm>
          <a:prstGeom prst="rect">
            <a:avLst/>
          </a:prstGeom>
          <a:solidFill>
            <a:srgbClr val="33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altLang="es-MX" sz="2800" b="1" dirty="0">
                <a:solidFill>
                  <a:schemeClr val="bg1"/>
                </a:solidFill>
                <a:effectLst>
                  <a:outerShdw blurRad="38100" dist="38100" dir="2700000" algn="tl">
                    <a:srgbClr val="000000"/>
                  </a:outerShdw>
                </a:effectLst>
                <a:latin typeface="Trebuchet MS" panose="020B0603020202020204" pitchFamily="34" charset="0"/>
              </a:rPr>
              <a:t>Vida media</a:t>
            </a:r>
            <a:endParaRPr lang="es-ES" altLang="es-MX" sz="2800" b="1" dirty="0">
              <a:solidFill>
                <a:schemeClr val="bg1"/>
              </a:solidFill>
              <a:effectLst>
                <a:outerShdw blurRad="38100" dist="38100" dir="2700000" algn="tl">
                  <a:srgbClr val="000000"/>
                </a:outerShdw>
              </a:effectLst>
              <a:latin typeface="Trebuchet MS" panose="020B0603020202020204" pitchFamily="34" charset="0"/>
            </a:endParaRPr>
          </a:p>
        </p:txBody>
      </p:sp>
      <p:sp>
        <p:nvSpPr>
          <p:cNvPr id="5" name="Text Box 20"/>
          <p:cNvSpPr txBox="1">
            <a:spLocks noChangeArrowheads="1"/>
          </p:cNvSpPr>
          <p:nvPr/>
        </p:nvSpPr>
        <p:spPr bwMode="auto">
          <a:xfrm>
            <a:off x="611560" y="1844824"/>
            <a:ext cx="7488832" cy="3600986"/>
          </a:xfrm>
          <a:prstGeom prst="rect">
            <a:avLst/>
          </a:prstGeom>
          <a:solidFill>
            <a:srgbClr val="33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s-MX" altLang="es-MX" sz="2400" b="1" dirty="0">
                <a:solidFill>
                  <a:schemeClr val="bg1"/>
                </a:solidFill>
                <a:latin typeface="Trebuchet MS" panose="020B0603020202020204" pitchFamily="34" charset="0"/>
              </a:rPr>
              <a:t>Indicador que determina la vida media de los artículos citados</a:t>
            </a:r>
          </a:p>
          <a:p>
            <a:pPr>
              <a:spcBef>
                <a:spcPct val="50000"/>
              </a:spcBef>
            </a:pPr>
            <a:r>
              <a:rPr lang="es-MX" altLang="es-MX" sz="2400" b="1" dirty="0">
                <a:solidFill>
                  <a:schemeClr val="bg1"/>
                </a:solidFill>
                <a:latin typeface="Trebuchet MS" panose="020B0603020202020204" pitchFamily="34" charset="0"/>
              </a:rPr>
              <a:t>Muestra la edad de la mayoría de los artículos citados incluidos en una publicación científica</a:t>
            </a:r>
          </a:p>
          <a:p>
            <a:pPr>
              <a:spcBef>
                <a:spcPct val="50000"/>
              </a:spcBef>
            </a:pPr>
            <a:r>
              <a:rPr lang="es-MX" altLang="es-MX" sz="2400" b="1" dirty="0">
                <a:solidFill>
                  <a:schemeClr val="bg1"/>
                </a:solidFill>
                <a:latin typeface="Trebuchet MS" panose="020B0603020202020204" pitchFamily="34" charset="0"/>
              </a:rPr>
              <a:t>Indicador útil para determinar la importancia de la revista durante los últimos años y conocer la vigencia de sus artículos</a:t>
            </a:r>
          </a:p>
          <a:p>
            <a:pPr>
              <a:spcBef>
                <a:spcPct val="50000"/>
              </a:spcBef>
            </a:pPr>
            <a:r>
              <a:rPr lang="es-MX" altLang="es-MX" sz="2400" b="1" dirty="0">
                <a:solidFill>
                  <a:schemeClr val="bg1"/>
                </a:solidFill>
                <a:latin typeface="Trebuchet MS" panose="020B0603020202020204" pitchFamily="34" charset="0"/>
              </a:rPr>
              <a:t>[grado de obsolescencia]</a:t>
            </a:r>
            <a:endParaRPr lang="es-ES" altLang="es-MX" sz="24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70856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338" name="Picture 2" descr="img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 y="1031875"/>
            <a:ext cx="85725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98339" name="Picture 3" descr="img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893888"/>
            <a:ext cx="8572500" cy="781050"/>
          </a:xfrm>
          <a:prstGeom prst="rect">
            <a:avLst/>
          </a:prstGeom>
          <a:noFill/>
          <a:extLst>
            <a:ext uri="{909E8E84-426E-40DD-AFC4-6F175D3DCCD1}">
              <a14:hiddenFill xmlns:a14="http://schemas.microsoft.com/office/drawing/2010/main">
                <a:solidFill>
                  <a:srgbClr val="FFFFFF"/>
                </a:solidFill>
              </a14:hiddenFill>
            </a:ext>
          </a:extLst>
        </p:spPr>
      </p:pic>
      <p:pic>
        <p:nvPicPr>
          <p:cNvPr id="398340" name="Picture 4" descr="img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822575"/>
            <a:ext cx="8572500" cy="914400"/>
          </a:xfrm>
          <a:prstGeom prst="rect">
            <a:avLst/>
          </a:prstGeom>
          <a:noFill/>
          <a:extLst>
            <a:ext uri="{909E8E84-426E-40DD-AFC4-6F175D3DCCD1}">
              <a14:hiddenFill xmlns:a14="http://schemas.microsoft.com/office/drawing/2010/main">
                <a:solidFill>
                  <a:srgbClr val="FFFFFF"/>
                </a:solidFill>
              </a14:hiddenFill>
            </a:ext>
          </a:extLst>
        </p:spPr>
      </p:pic>
      <p:sp>
        <p:nvSpPr>
          <p:cNvPr id="398341" name="Text Box 5"/>
          <p:cNvSpPr txBox="1">
            <a:spLocks noChangeArrowheads="1"/>
          </p:cNvSpPr>
          <p:nvPr/>
        </p:nvSpPr>
        <p:spPr bwMode="auto">
          <a:xfrm>
            <a:off x="468313" y="333375"/>
            <a:ext cx="5256212" cy="366713"/>
          </a:xfrm>
          <a:prstGeom prst="rect">
            <a:avLst/>
          </a:prstGeom>
          <a:solidFill>
            <a:srgbClr val="33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altLang="es-MX" b="1">
                <a:solidFill>
                  <a:schemeClr val="bg1"/>
                </a:solidFill>
                <a:effectLst>
                  <a:outerShdw blurRad="38100" dist="38100" dir="2700000" algn="tl">
                    <a:srgbClr val="000000"/>
                  </a:outerShdw>
                </a:effectLst>
                <a:latin typeface="Verdana" panose="020B0604030504040204" pitchFamily="34" charset="0"/>
              </a:rPr>
              <a:t>Vida media</a:t>
            </a:r>
            <a:endParaRPr lang="es-ES" altLang="es-MX" b="1">
              <a:solidFill>
                <a:schemeClr val="bg1"/>
              </a:solidFill>
              <a:effectLst>
                <a:outerShdw blurRad="38100" dist="38100" dir="2700000" algn="tl">
                  <a:srgbClr val="000000"/>
                </a:outerShdw>
              </a:effectLst>
              <a:latin typeface="Verdana" panose="020B0604030504040204" pitchFamily="34" charset="0"/>
            </a:endParaRPr>
          </a:p>
        </p:txBody>
      </p:sp>
      <p:sp>
        <p:nvSpPr>
          <p:cNvPr id="398342" name="Text Box 6"/>
          <p:cNvSpPr txBox="1">
            <a:spLocks noChangeArrowheads="1"/>
          </p:cNvSpPr>
          <p:nvPr/>
        </p:nvSpPr>
        <p:spPr bwMode="auto">
          <a:xfrm>
            <a:off x="6804025" y="333375"/>
            <a:ext cx="86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altLang="es-MX" sz="2400" b="1">
                <a:solidFill>
                  <a:srgbClr val="FF0000"/>
                </a:solidFill>
                <a:effectLst>
                  <a:outerShdw blurRad="38100" dist="38100" dir="2700000" algn="tl">
                    <a:srgbClr val="C0C0C0"/>
                  </a:outerShdw>
                </a:effectLst>
              </a:rPr>
              <a:t>2006</a:t>
            </a:r>
            <a:endParaRPr lang="es-ES" altLang="es-MX" sz="2400" b="1">
              <a:solidFill>
                <a:srgbClr val="FF0000"/>
              </a:solidFill>
              <a:effectLst>
                <a:outerShdw blurRad="38100" dist="38100" dir="2700000" algn="tl">
                  <a:srgbClr val="C0C0C0"/>
                </a:outerShdw>
              </a:effectLst>
            </a:endParaRPr>
          </a:p>
        </p:txBody>
      </p:sp>
      <p:sp>
        <p:nvSpPr>
          <p:cNvPr id="398343" name="Rectangle 7"/>
          <p:cNvSpPr>
            <a:spLocks noChangeArrowheads="1"/>
          </p:cNvSpPr>
          <p:nvPr/>
        </p:nvSpPr>
        <p:spPr bwMode="auto">
          <a:xfrm>
            <a:off x="317500" y="3979863"/>
            <a:ext cx="6846888"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altLang="es-MX" i="1">
                <a:solidFill>
                  <a:srgbClr val="800000"/>
                </a:solidFill>
              </a:rPr>
              <a:t>Número de años transcurridos a partir de la edición [2006] hasta el </a:t>
            </a:r>
            <a:r>
              <a:rPr lang="es-ES" altLang="es-MX" b="1" i="1">
                <a:solidFill>
                  <a:srgbClr val="800000"/>
                </a:solidFill>
              </a:rPr>
              <a:t>año anterior </a:t>
            </a:r>
            <a:r>
              <a:rPr lang="es-ES" altLang="es-MX" i="1">
                <a:solidFill>
                  <a:srgbClr val="800000"/>
                </a:solidFill>
              </a:rPr>
              <a:t>a aquel en que se supere el 50% de las citas recibidas</a:t>
            </a:r>
          </a:p>
        </p:txBody>
      </p:sp>
      <p:sp>
        <p:nvSpPr>
          <p:cNvPr id="398344" name="Text Box 8"/>
          <p:cNvSpPr txBox="1">
            <a:spLocks noChangeArrowheads="1"/>
          </p:cNvSpPr>
          <p:nvPr/>
        </p:nvSpPr>
        <p:spPr bwMode="auto">
          <a:xfrm>
            <a:off x="7451725" y="4149725"/>
            <a:ext cx="1223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altLang="es-MX" sz="2000" b="1">
                <a:solidFill>
                  <a:srgbClr val="800000"/>
                </a:solidFill>
              </a:rPr>
              <a:t>4 años</a:t>
            </a:r>
            <a:endParaRPr lang="es-ES" altLang="es-MX" sz="2000" b="1">
              <a:solidFill>
                <a:srgbClr val="800000"/>
              </a:solidFill>
            </a:endParaRPr>
          </a:p>
        </p:txBody>
      </p:sp>
      <p:sp>
        <p:nvSpPr>
          <p:cNvPr id="398345" name="Rectangle 9"/>
          <p:cNvSpPr>
            <a:spLocks noChangeArrowheads="1"/>
          </p:cNvSpPr>
          <p:nvPr/>
        </p:nvSpPr>
        <p:spPr bwMode="auto">
          <a:xfrm>
            <a:off x="250825" y="5756275"/>
            <a:ext cx="889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altLang="es-MX" sz="1600" i="1">
                <a:solidFill>
                  <a:srgbClr val="800000"/>
                </a:solidFill>
              </a:rPr>
              <a:t>C- Divida el resultado de A por el de B y redondee a la primera cifra decimal (15.8/ 17.4 = </a:t>
            </a:r>
            <a:r>
              <a:rPr lang="es-ES" altLang="es-MX" sz="1600" b="1" i="1">
                <a:solidFill>
                  <a:srgbClr val="800000"/>
                </a:solidFill>
              </a:rPr>
              <a:t>0.91</a:t>
            </a:r>
            <a:r>
              <a:rPr lang="es-ES" altLang="es-MX" sz="1600" i="1">
                <a:solidFill>
                  <a:srgbClr val="800000"/>
                </a:solidFill>
              </a:rPr>
              <a:t> )</a:t>
            </a:r>
            <a:endParaRPr lang="es-ES" altLang="es-MX" sz="1600" b="1" i="1">
              <a:solidFill>
                <a:srgbClr val="800000"/>
              </a:solidFill>
            </a:endParaRPr>
          </a:p>
        </p:txBody>
      </p:sp>
      <p:sp>
        <p:nvSpPr>
          <p:cNvPr id="398346" name="Text Box 10"/>
          <p:cNvSpPr txBox="1">
            <a:spLocks noChangeArrowheads="1"/>
          </p:cNvSpPr>
          <p:nvPr/>
        </p:nvSpPr>
        <p:spPr bwMode="auto">
          <a:xfrm>
            <a:off x="250825" y="4868863"/>
            <a:ext cx="7850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altLang="es-MX" sz="1600" i="1">
                <a:solidFill>
                  <a:srgbClr val="800000"/>
                </a:solidFill>
              </a:rPr>
              <a:t>A - Reste a 50 el porcentaje del año anterior </a:t>
            </a:r>
            <a:r>
              <a:rPr lang="es-ES" altLang="es-MX" sz="1600" b="1" i="1">
                <a:solidFill>
                  <a:srgbClr val="800000"/>
                </a:solidFill>
              </a:rPr>
              <a:t>(50 – 34.20 = 15.8)</a:t>
            </a:r>
            <a:endParaRPr lang="es-ES" altLang="es-MX" sz="1600" b="1">
              <a:solidFill>
                <a:srgbClr val="800000"/>
              </a:solidFill>
            </a:endParaRPr>
          </a:p>
        </p:txBody>
      </p:sp>
      <p:sp>
        <p:nvSpPr>
          <p:cNvPr id="398347" name="Text Box 11"/>
          <p:cNvSpPr txBox="1">
            <a:spLocks noChangeArrowheads="1"/>
          </p:cNvSpPr>
          <p:nvPr/>
        </p:nvSpPr>
        <p:spPr bwMode="auto">
          <a:xfrm>
            <a:off x="250825" y="5324475"/>
            <a:ext cx="8569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altLang="es-MX" sz="1600" i="1">
                <a:solidFill>
                  <a:srgbClr val="800000"/>
                </a:solidFill>
              </a:rPr>
              <a:t>B - Reste al porcentaje del año siguiente el porcentaje del año anterior </a:t>
            </a:r>
            <a:r>
              <a:rPr lang="es-ES" altLang="es-MX" sz="1600" b="1" i="1">
                <a:solidFill>
                  <a:srgbClr val="800000"/>
                </a:solidFill>
              </a:rPr>
              <a:t>(51.60–34.20 = 17.4)</a:t>
            </a:r>
            <a:endParaRPr lang="es-ES" altLang="es-MX" sz="1600" b="1">
              <a:solidFill>
                <a:srgbClr val="800000"/>
              </a:solidFill>
            </a:endParaRPr>
          </a:p>
        </p:txBody>
      </p:sp>
      <p:sp>
        <p:nvSpPr>
          <p:cNvPr id="398348" name="Text Box 12"/>
          <p:cNvSpPr txBox="1">
            <a:spLocks noChangeArrowheads="1"/>
          </p:cNvSpPr>
          <p:nvPr/>
        </p:nvSpPr>
        <p:spPr bwMode="auto">
          <a:xfrm>
            <a:off x="323850" y="6308725"/>
            <a:ext cx="6337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altLang="es-MX" sz="1600" b="1" i="1">
                <a:solidFill>
                  <a:srgbClr val="800000"/>
                </a:solidFill>
              </a:rPr>
              <a:t>Vida media de citas recibidas = 4 + 0.91 = 4.91</a:t>
            </a:r>
            <a:endParaRPr lang="es-ES" altLang="es-MX" sz="1600">
              <a:solidFill>
                <a:srgbClr val="800000"/>
              </a:solidFill>
            </a:endParaRPr>
          </a:p>
        </p:txBody>
      </p:sp>
      <p:sp>
        <p:nvSpPr>
          <p:cNvPr id="398349" name="AutoShape 13"/>
          <p:cNvSpPr>
            <a:spLocks noChangeArrowheads="1"/>
          </p:cNvSpPr>
          <p:nvPr/>
        </p:nvSpPr>
        <p:spPr bwMode="auto">
          <a:xfrm>
            <a:off x="3995738" y="3716338"/>
            <a:ext cx="719137" cy="288925"/>
          </a:xfrm>
          <a:prstGeom prst="curvedUpArrow">
            <a:avLst>
              <a:gd name="adj1" fmla="val 49780"/>
              <a:gd name="adj2" fmla="val 99560"/>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98350" name="AutoShape 14"/>
          <p:cNvSpPr>
            <a:spLocks noChangeArrowheads="1"/>
          </p:cNvSpPr>
          <p:nvPr/>
        </p:nvSpPr>
        <p:spPr bwMode="auto">
          <a:xfrm>
            <a:off x="4500563" y="3716338"/>
            <a:ext cx="719137" cy="288925"/>
          </a:xfrm>
          <a:prstGeom prst="curvedUpArrow">
            <a:avLst>
              <a:gd name="adj1" fmla="val 49780"/>
              <a:gd name="adj2" fmla="val 99560"/>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98351" name="AutoShape 15"/>
          <p:cNvSpPr>
            <a:spLocks noChangeArrowheads="1"/>
          </p:cNvSpPr>
          <p:nvPr/>
        </p:nvSpPr>
        <p:spPr bwMode="auto">
          <a:xfrm>
            <a:off x="5003800" y="3716338"/>
            <a:ext cx="719138" cy="288925"/>
          </a:xfrm>
          <a:prstGeom prst="curvedUpArrow">
            <a:avLst>
              <a:gd name="adj1" fmla="val 49780"/>
              <a:gd name="adj2" fmla="val 99561"/>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98352" name="Oval 16"/>
          <p:cNvSpPr>
            <a:spLocks noChangeArrowheads="1"/>
          </p:cNvSpPr>
          <p:nvPr/>
        </p:nvSpPr>
        <p:spPr bwMode="auto">
          <a:xfrm>
            <a:off x="5292725" y="3208338"/>
            <a:ext cx="574675" cy="576262"/>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98353" name="Line 17"/>
          <p:cNvSpPr>
            <a:spLocks noChangeShapeType="1"/>
          </p:cNvSpPr>
          <p:nvPr/>
        </p:nvSpPr>
        <p:spPr bwMode="auto">
          <a:xfrm flipH="1">
            <a:off x="5351463" y="3810000"/>
            <a:ext cx="215900" cy="113506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398354" name="Oval 18"/>
          <p:cNvSpPr>
            <a:spLocks noChangeArrowheads="1"/>
          </p:cNvSpPr>
          <p:nvPr/>
        </p:nvSpPr>
        <p:spPr bwMode="auto">
          <a:xfrm>
            <a:off x="5867400" y="3213100"/>
            <a:ext cx="574675" cy="576263"/>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398355" name="Line 19"/>
          <p:cNvSpPr>
            <a:spLocks noChangeShapeType="1"/>
          </p:cNvSpPr>
          <p:nvPr/>
        </p:nvSpPr>
        <p:spPr bwMode="auto">
          <a:xfrm>
            <a:off x="6227763" y="3789363"/>
            <a:ext cx="865187" cy="15113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Tree>
    <p:extLst>
      <p:ext uri="{BB962C8B-B14F-4D97-AF65-F5344CB8AC3E}">
        <p14:creationId xmlns:p14="http://schemas.microsoft.com/office/powerpoint/2010/main" val="3071612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83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83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83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83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47" presetClass="entr" presetSubtype="0" fill="hold" nodeType="clickEffect">
                                  <p:stCondLst>
                                    <p:cond delay="0"/>
                                  </p:stCondLst>
                                  <p:childTnLst>
                                    <p:set>
                                      <p:cBhvr>
                                        <p:cTn id="22" dur="1" fill="hold">
                                          <p:stCondLst>
                                            <p:cond delay="0"/>
                                          </p:stCondLst>
                                        </p:cTn>
                                        <p:tgtEl>
                                          <p:spTgt spid="398353"/>
                                        </p:tgtEl>
                                        <p:attrNameLst>
                                          <p:attrName>style.visibility</p:attrName>
                                        </p:attrNameLst>
                                      </p:cBhvr>
                                      <p:to>
                                        <p:strVal val="visible"/>
                                      </p:to>
                                    </p:set>
                                    <p:animEffect transition="in" filter="fade">
                                      <p:cBhvr>
                                        <p:cTn id="23" dur="1000"/>
                                        <p:tgtEl>
                                          <p:spTgt spid="398353"/>
                                        </p:tgtEl>
                                      </p:cBhvr>
                                    </p:animEffect>
                                    <p:anim calcmode="lin" valueType="num">
                                      <p:cBhvr>
                                        <p:cTn id="24" dur="1000" fill="hold"/>
                                        <p:tgtEl>
                                          <p:spTgt spid="398353"/>
                                        </p:tgtEl>
                                        <p:attrNameLst>
                                          <p:attrName>ppt_x</p:attrName>
                                        </p:attrNameLst>
                                      </p:cBhvr>
                                      <p:tavLst>
                                        <p:tav tm="0">
                                          <p:val>
                                            <p:strVal val="#ppt_x"/>
                                          </p:val>
                                        </p:tav>
                                        <p:tav tm="100000">
                                          <p:val>
                                            <p:strVal val="#ppt_x"/>
                                          </p:val>
                                        </p:tav>
                                      </p:tavLst>
                                    </p:anim>
                                    <p:anim calcmode="lin" valueType="num">
                                      <p:cBhvr>
                                        <p:cTn id="25" dur="1000" fill="hold"/>
                                        <p:tgtEl>
                                          <p:spTgt spid="398353"/>
                                        </p:tgtEl>
                                        <p:attrNameLst>
                                          <p:attrName>ppt_y</p:attrName>
                                        </p:attrNameLst>
                                      </p:cBhvr>
                                      <p:tavLst>
                                        <p:tav tm="0">
                                          <p:val>
                                            <p:strVal val="#ppt_y-.1"/>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nodeType="clickEffect">
                                  <p:stCondLst>
                                    <p:cond delay="0"/>
                                  </p:stCondLst>
                                  <p:childTnLst>
                                    <p:set>
                                      <p:cBhvr>
                                        <p:cTn id="29" dur="1" fill="hold">
                                          <p:stCondLst>
                                            <p:cond delay="0"/>
                                          </p:stCondLst>
                                        </p:cTn>
                                        <p:tgtEl>
                                          <p:spTgt spid="398353"/>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398354"/>
                                        </p:tgtEl>
                                        <p:attrNameLst>
                                          <p:attrName>style.visibility</p:attrName>
                                        </p:attrNameLst>
                                      </p:cBhvr>
                                      <p:to>
                                        <p:strVal val="visible"/>
                                      </p:to>
                                    </p:set>
                                    <p:animEffect transition="in" filter="wipe(down)">
                                      <p:cBhvr>
                                        <p:cTn id="34" dur="500"/>
                                        <p:tgtEl>
                                          <p:spTgt spid="39835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98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9473" t="16686" r="21077" b="10000"/>
          <a:stretch/>
        </p:blipFill>
        <p:spPr>
          <a:xfrm>
            <a:off x="1" y="857251"/>
            <a:ext cx="4572000" cy="3171524"/>
          </a:xfrm>
          <a:prstGeom prst="rect">
            <a:avLst/>
          </a:prstGeom>
        </p:spPr>
      </p:pic>
      <p:pic>
        <p:nvPicPr>
          <p:cNvPr id="3" name="Imagen 2"/>
          <p:cNvPicPr>
            <a:picLocks noChangeAspect="1"/>
          </p:cNvPicPr>
          <p:nvPr/>
        </p:nvPicPr>
        <p:blipFill rotWithShape="1">
          <a:blip r:embed="rId3"/>
          <a:srcRect l="19474" t="17112" r="20737" b="13836"/>
          <a:stretch/>
        </p:blipFill>
        <p:spPr>
          <a:xfrm>
            <a:off x="3953464" y="2897957"/>
            <a:ext cx="4396451" cy="3102793"/>
          </a:xfrm>
          <a:prstGeom prst="rect">
            <a:avLst/>
          </a:prstGeom>
        </p:spPr>
      </p:pic>
      <p:sp>
        <p:nvSpPr>
          <p:cNvPr id="5" name="CuadroTexto 4"/>
          <p:cNvSpPr txBox="1"/>
          <p:nvPr/>
        </p:nvSpPr>
        <p:spPr>
          <a:xfrm>
            <a:off x="6375230" y="1358231"/>
            <a:ext cx="2243888" cy="646331"/>
          </a:xfrm>
          <a:prstGeom prst="rect">
            <a:avLst/>
          </a:prstGeom>
          <a:solidFill>
            <a:srgbClr val="FF0000">
              <a:alpha val="38039"/>
            </a:srgbClr>
          </a:solidFill>
          <a:ln>
            <a:solidFill>
              <a:srgbClr val="C00000"/>
            </a:solidFill>
          </a:ln>
        </p:spPr>
        <p:txBody>
          <a:bodyPr wrap="square" rtlCol="0">
            <a:spAutoFit/>
          </a:bodyPr>
          <a:lstStyle/>
          <a:p>
            <a:pPr algn="ctr"/>
            <a:r>
              <a:rPr lang="es-MX" b="1" dirty="0"/>
              <a:t>Relaciones de citación</a:t>
            </a:r>
            <a:endParaRPr lang="es-MX"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050378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5 CuadroTexto"/>
          <p:cNvSpPr txBox="1">
            <a:spLocks noChangeArrowheads="1"/>
          </p:cNvSpPr>
          <p:nvPr/>
        </p:nvSpPr>
        <p:spPr bwMode="auto">
          <a:xfrm>
            <a:off x="165067" y="1585066"/>
            <a:ext cx="4370102" cy="784830"/>
          </a:xfrm>
          <a:prstGeom prst="rect">
            <a:avLst/>
          </a:prstGeom>
          <a:noFill/>
          <a:ln w="9525">
            <a:noFill/>
            <a:miter lim="800000"/>
            <a:headEnd/>
            <a:tailEnd/>
          </a:ln>
        </p:spPr>
        <p:txBody>
          <a:bodyPr wrap="square">
            <a:spAutoFit/>
          </a:bodyPr>
          <a:lstStyle/>
          <a:p>
            <a:r>
              <a:rPr lang="es-MX" sz="1500" dirty="0">
                <a:solidFill>
                  <a:schemeClr val="accent2"/>
                </a:solidFill>
              </a:rPr>
              <a:t>Medida de posición en la cual el volumen de citas es igual o mayor al número de orden que ocupa el artículo en una distribución descendente de citas</a:t>
            </a:r>
          </a:p>
        </p:txBody>
      </p:sp>
      <p:graphicFrame>
        <p:nvGraphicFramePr>
          <p:cNvPr id="7" name="6 Tabla"/>
          <p:cNvGraphicFramePr>
            <a:graphicFrameLocks noGrp="1"/>
          </p:cNvGraphicFramePr>
          <p:nvPr>
            <p:extLst/>
          </p:nvPr>
        </p:nvGraphicFramePr>
        <p:xfrm>
          <a:off x="1322929" y="2452132"/>
          <a:ext cx="2950220" cy="3120744"/>
        </p:xfrm>
        <a:graphic>
          <a:graphicData uri="http://schemas.openxmlformats.org/drawingml/2006/table">
            <a:tbl>
              <a:tblPr firstRow="1" bandRow="1">
                <a:tableStyleId>{5C22544A-7EE6-4342-B048-85BDC9FD1C3A}</a:tableStyleId>
              </a:tblPr>
              <a:tblGrid>
                <a:gridCol w="1475110">
                  <a:extLst>
                    <a:ext uri="{9D8B030D-6E8A-4147-A177-3AD203B41FA5}">
                      <a16:colId xmlns:a16="http://schemas.microsoft.com/office/drawing/2014/main" xmlns="" val="20000"/>
                    </a:ext>
                  </a:extLst>
                </a:gridCol>
                <a:gridCol w="1475110">
                  <a:extLst>
                    <a:ext uri="{9D8B030D-6E8A-4147-A177-3AD203B41FA5}">
                      <a16:colId xmlns:a16="http://schemas.microsoft.com/office/drawing/2014/main" xmlns="" val="20001"/>
                    </a:ext>
                  </a:extLst>
                </a:gridCol>
              </a:tblGrid>
              <a:tr h="301344">
                <a:tc>
                  <a:txBody>
                    <a:bodyPr/>
                    <a:lstStyle/>
                    <a:p>
                      <a:pPr algn="ctr"/>
                      <a:r>
                        <a:rPr lang="es-MX" sz="1400" dirty="0"/>
                        <a:t>Artículo No.</a:t>
                      </a:r>
                    </a:p>
                  </a:txBody>
                  <a:tcPr marL="68580" marR="68580" marT="34290" marB="34290"/>
                </a:tc>
                <a:tc>
                  <a:txBody>
                    <a:bodyPr/>
                    <a:lstStyle/>
                    <a:p>
                      <a:pPr algn="ctr"/>
                      <a:r>
                        <a:rPr lang="es-MX" sz="1400" dirty="0"/>
                        <a:t>Citas</a:t>
                      </a:r>
                    </a:p>
                  </a:txBody>
                  <a:tcPr marL="68580" marR="68580" marT="34290" marB="34290"/>
                </a:tc>
                <a:extLst>
                  <a:ext uri="{0D108BD9-81ED-4DB2-BD59-A6C34878D82A}">
                    <a16:rowId xmlns:a16="http://schemas.microsoft.com/office/drawing/2014/main" xmlns="" val="10000"/>
                  </a:ext>
                </a:extLst>
              </a:tr>
              <a:tr h="281865">
                <a:tc>
                  <a:txBody>
                    <a:bodyPr/>
                    <a:lstStyle/>
                    <a:p>
                      <a:pPr algn="ctr"/>
                      <a:r>
                        <a:rPr lang="es-MX" sz="1400" dirty="0">
                          <a:solidFill>
                            <a:srgbClr val="FF0000"/>
                          </a:solidFill>
                        </a:rPr>
                        <a:t>1</a:t>
                      </a:r>
                    </a:p>
                  </a:txBody>
                  <a:tcPr marL="68580" marR="68580" marT="34290" marB="34290"/>
                </a:tc>
                <a:tc>
                  <a:txBody>
                    <a:bodyPr/>
                    <a:lstStyle/>
                    <a:p>
                      <a:pPr algn="ctr"/>
                      <a:r>
                        <a:rPr lang="es-MX" sz="1400" dirty="0">
                          <a:solidFill>
                            <a:srgbClr val="FF0000"/>
                          </a:solidFill>
                        </a:rPr>
                        <a:t>6</a:t>
                      </a:r>
                    </a:p>
                  </a:txBody>
                  <a:tcPr marL="68580" marR="68580" marT="34290" marB="34290"/>
                </a:tc>
                <a:extLst>
                  <a:ext uri="{0D108BD9-81ED-4DB2-BD59-A6C34878D82A}">
                    <a16:rowId xmlns:a16="http://schemas.microsoft.com/office/drawing/2014/main" xmlns="" val="10001"/>
                  </a:ext>
                </a:extLst>
              </a:tr>
              <a:tr h="281865">
                <a:tc>
                  <a:txBody>
                    <a:bodyPr/>
                    <a:lstStyle/>
                    <a:p>
                      <a:pPr algn="ctr"/>
                      <a:r>
                        <a:rPr lang="es-MX" sz="1400" dirty="0">
                          <a:solidFill>
                            <a:srgbClr val="FF0000"/>
                          </a:solidFill>
                        </a:rPr>
                        <a:t>2</a:t>
                      </a:r>
                    </a:p>
                  </a:txBody>
                  <a:tcPr marL="68580" marR="68580" marT="34290" marB="34290"/>
                </a:tc>
                <a:tc>
                  <a:txBody>
                    <a:bodyPr/>
                    <a:lstStyle/>
                    <a:p>
                      <a:pPr algn="ctr"/>
                      <a:r>
                        <a:rPr lang="es-MX" sz="1400" dirty="0">
                          <a:solidFill>
                            <a:srgbClr val="FF0000"/>
                          </a:solidFill>
                        </a:rPr>
                        <a:t>5</a:t>
                      </a:r>
                    </a:p>
                  </a:txBody>
                  <a:tcPr marL="68580" marR="68580" marT="34290" marB="34290"/>
                </a:tc>
                <a:extLst>
                  <a:ext uri="{0D108BD9-81ED-4DB2-BD59-A6C34878D82A}">
                    <a16:rowId xmlns:a16="http://schemas.microsoft.com/office/drawing/2014/main" xmlns="" val="10002"/>
                  </a:ext>
                </a:extLst>
              </a:tr>
              <a:tr h="281865">
                <a:tc>
                  <a:txBody>
                    <a:bodyPr/>
                    <a:lstStyle/>
                    <a:p>
                      <a:pPr algn="ctr"/>
                      <a:r>
                        <a:rPr lang="es-MX" sz="1400" dirty="0">
                          <a:solidFill>
                            <a:srgbClr val="FF0000"/>
                          </a:solidFill>
                        </a:rPr>
                        <a:t>3</a:t>
                      </a:r>
                    </a:p>
                  </a:txBody>
                  <a:tcPr marL="68580" marR="68580" marT="34290" marB="34290"/>
                </a:tc>
                <a:tc>
                  <a:txBody>
                    <a:bodyPr/>
                    <a:lstStyle/>
                    <a:p>
                      <a:pPr algn="ctr"/>
                      <a:r>
                        <a:rPr lang="es-MX" sz="1400" dirty="0">
                          <a:solidFill>
                            <a:srgbClr val="FF0000"/>
                          </a:solidFill>
                        </a:rPr>
                        <a:t>4</a:t>
                      </a:r>
                    </a:p>
                  </a:txBody>
                  <a:tcPr marL="68580" marR="68580" marT="34290" marB="34290"/>
                </a:tc>
                <a:extLst>
                  <a:ext uri="{0D108BD9-81ED-4DB2-BD59-A6C34878D82A}">
                    <a16:rowId xmlns:a16="http://schemas.microsoft.com/office/drawing/2014/main" xmlns="" val="10003"/>
                  </a:ext>
                </a:extLst>
              </a:tr>
              <a:tr h="281865">
                <a:tc>
                  <a:txBody>
                    <a:bodyPr/>
                    <a:lstStyle/>
                    <a:p>
                      <a:pPr algn="ctr"/>
                      <a:r>
                        <a:rPr lang="es-MX" sz="1400" dirty="0">
                          <a:solidFill>
                            <a:srgbClr val="FF0000"/>
                          </a:solidFill>
                        </a:rPr>
                        <a:t>4</a:t>
                      </a:r>
                    </a:p>
                  </a:txBody>
                  <a:tcPr marL="68580" marR="68580" marT="34290" marB="34290"/>
                </a:tc>
                <a:tc>
                  <a:txBody>
                    <a:bodyPr/>
                    <a:lstStyle/>
                    <a:p>
                      <a:pPr algn="ctr"/>
                      <a:r>
                        <a:rPr lang="es-MX" sz="1400" dirty="0">
                          <a:solidFill>
                            <a:srgbClr val="FF0000"/>
                          </a:solidFill>
                        </a:rPr>
                        <a:t>4</a:t>
                      </a:r>
                    </a:p>
                  </a:txBody>
                  <a:tcPr marL="68580" marR="68580" marT="34290" marB="34290"/>
                </a:tc>
                <a:extLst>
                  <a:ext uri="{0D108BD9-81ED-4DB2-BD59-A6C34878D82A}">
                    <a16:rowId xmlns:a16="http://schemas.microsoft.com/office/drawing/2014/main" xmlns="" val="10004"/>
                  </a:ext>
                </a:extLst>
              </a:tr>
              <a:tr h="281865">
                <a:tc>
                  <a:txBody>
                    <a:bodyPr/>
                    <a:lstStyle/>
                    <a:p>
                      <a:pPr algn="ctr"/>
                      <a:r>
                        <a:rPr lang="es-MX" sz="1400" dirty="0">
                          <a:solidFill>
                            <a:srgbClr val="FF0000"/>
                          </a:solidFill>
                        </a:rPr>
                        <a:t>5</a:t>
                      </a:r>
                    </a:p>
                  </a:txBody>
                  <a:tcPr marL="68580" marR="68580" marT="34290" marB="34290"/>
                </a:tc>
                <a:tc>
                  <a:txBody>
                    <a:bodyPr/>
                    <a:lstStyle/>
                    <a:p>
                      <a:pPr algn="ctr"/>
                      <a:r>
                        <a:rPr lang="es-MX" sz="1400" dirty="0">
                          <a:solidFill>
                            <a:srgbClr val="FF0000"/>
                          </a:solidFill>
                        </a:rPr>
                        <a:t>2</a:t>
                      </a:r>
                    </a:p>
                  </a:txBody>
                  <a:tcPr marL="68580" marR="68580" marT="34290" marB="34290"/>
                </a:tc>
                <a:extLst>
                  <a:ext uri="{0D108BD9-81ED-4DB2-BD59-A6C34878D82A}">
                    <a16:rowId xmlns:a16="http://schemas.microsoft.com/office/drawing/2014/main" xmlns="" val="10005"/>
                  </a:ext>
                </a:extLst>
              </a:tr>
              <a:tr h="281865">
                <a:tc>
                  <a:txBody>
                    <a:bodyPr/>
                    <a:lstStyle/>
                    <a:p>
                      <a:pPr algn="ctr"/>
                      <a:r>
                        <a:rPr lang="es-MX" sz="1400" dirty="0">
                          <a:solidFill>
                            <a:srgbClr val="FF0000"/>
                          </a:solidFill>
                        </a:rPr>
                        <a:t>6</a:t>
                      </a:r>
                    </a:p>
                  </a:txBody>
                  <a:tcPr marL="68580" marR="68580" marT="34290" marB="34290"/>
                </a:tc>
                <a:tc>
                  <a:txBody>
                    <a:bodyPr/>
                    <a:lstStyle/>
                    <a:p>
                      <a:pPr algn="ctr"/>
                      <a:r>
                        <a:rPr lang="es-MX" sz="1400" dirty="0">
                          <a:solidFill>
                            <a:srgbClr val="FF0000"/>
                          </a:solidFill>
                        </a:rPr>
                        <a:t>1</a:t>
                      </a:r>
                    </a:p>
                  </a:txBody>
                  <a:tcPr marL="68580" marR="68580" marT="34290" marB="34290"/>
                </a:tc>
                <a:extLst>
                  <a:ext uri="{0D108BD9-81ED-4DB2-BD59-A6C34878D82A}">
                    <a16:rowId xmlns:a16="http://schemas.microsoft.com/office/drawing/2014/main" xmlns="" val="10006"/>
                  </a:ext>
                </a:extLst>
              </a:tr>
              <a:tr h="281865">
                <a:tc>
                  <a:txBody>
                    <a:bodyPr/>
                    <a:lstStyle/>
                    <a:p>
                      <a:pPr algn="ctr"/>
                      <a:r>
                        <a:rPr lang="es-MX" sz="1400" dirty="0">
                          <a:solidFill>
                            <a:srgbClr val="FF0000"/>
                          </a:solidFill>
                        </a:rPr>
                        <a:t>7</a:t>
                      </a:r>
                    </a:p>
                  </a:txBody>
                  <a:tcPr marL="68580" marR="68580" marT="34290" marB="34290"/>
                </a:tc>
                <a:tc>
                  <a:txBody>
                    <a:bodyPr/>
                    <a:lstStyle/>
                    <a:p>
                      <a:pPr algn="ctr"/>
                      <a:r>
                        <a:rPr lang="es-MX" sz="1400" dirty="0">
                          <a:solidFill>
                            <a:srgbClr val="FF0000"/>
                          </a:solidFill>
                        </a:rPr>
                        <a:t>1</a:t>
                      </a:r>
                    </a:p>
                  </a:txBody>
                  <a:tcPr marL="68580" marR="68580" marT="34290" marB="34290"/>
                </a:tc>
                <a:extLst>
                  <a:ext uri="{0D108BD9-81ED-4DB2-BD59-A6C34878D82A}">
                    <a16:rowId xmlns:a16="http://schemas.microsoft.com/office/drawing/2014/main" xmlns="" val="10007"/>
                  </a:ext>
                </a:extLst>
              </a:tr>
              <a:tr h="281865">
                <a:tc>
                  <a:txBody>
                    <a:bodyPr/>
                    <a:lstStyle/>
                    <a:p>
                      <a:pPr algn="ctr"/>
                      <a:r>
                        <a:rPr lang="es-MX" sz="1400" dirty="0">
                          <a:solidFill>
                            <a:srgbClr val="FF0000"/>
                          </a:solidFill>
                        </a:rPr>
                        <a:t>8</a:t>
                      </a:r>
                    </a:p>
                  </a:txBody>
                  <a:tcPr marL="68580" marR="68580" marT="34290" marB="34290"/>
                </a:tc>
                <a:tc>
                  <a:txBody>
                    <a:bodyPr/>
                    <a:lstStyle/>
                    <a:p>
                      <a:pPr algn="ctr"/>
                      <a:r>
                        <a:rPr lang="es-MX" sz="1400" dirty="0">
                          <a:solidFill>
                            <a:srgbClr val="FF0000"/>
                          </a:solidFill>
                        </a:rPr>
                        <a:t>1</a:t>
                      </a:r>
                    </a:p>
                  </a:txBody>
                  <a:tcPr marL="68580" marR="68580" marT="34290" marB="34290"/>
                </a:tc>
                <a:extLst>
                  <a:ext uri="{0D108BD9-81ED-4DB2-BD59-A6C34878D82A}">
                    <a16:rowId xmlns:a16="http://schemas.microsoft.com/office/drawing/2014/main" xmlns="" val="10008"/>
                  </a:ext>
                </a:extLst>
              </a:tr>
              <a:tr h="281865">
                <a:tc>
                  <a:txBody>
                    <a:bodyPr/>
                    <a:lstStyle/>
                    <a:p>
                      <a:pPr algn="ctr"/>
                      <a:r>
                        <a:rPr lang="es-MX" sz="1400" dirty="0">
                          <a:solidFill>
                            <a:srgbClr val="FF0000"/>
                          </a:solidFill>
                        </a:rPr>
                        <a:t>9</a:t>
                      </a:r>
                    </a:p>
                  </a:txBody>
                  <a:tcPr marL="68580" marR="68580" marT="34290" marB="34290"/>
                </a:tc>
                <a:tc>
                  <a:txBody>
                    <a:bodyPr/>
                    <a:lstStyle/>
                    <a:p>
                      <a:pPr algn="ctr"/>
                      <a:r>
                        <a:rPr lang="es-MX" sz="1400" dirty="0">
                          <a:solidFill>
                            <a:srgbClr val="FF0000"/>
                          </a:solidFill>
                        </a:rPr>
                        <a:t>0</a:t>
                      </a:r>
                    </a:p>
                  </a:txBody>
                  <a:tcPr marL="68580" marR="68580" marT="34290" marB="34290"/>
                </a:tc>
                <a:extLst>
                  <a:ext uri="{0D108BD9-81ED-4DB2-BD59-A6C34878D82A}">
                    <a16:rowId xmlns:a16="http://schemas.microsoft.com/office/drawing/2014/main" xmlns="" val="10009"/>
                  </a:ext>
                </a:extLst>
              </a:tr>
              <a:tr h="281865">
                <a:tc>
                  <a:txBody>
                    <a:bodyPr/>
                    <a:lstStyle/>
                    <a:p>
                      <a:pPr algn="ctr"/>
                      <a:r>
                        <a:rPr lang="es-MX" sz="1400" dirty="0">
                          <a:solidFill>
                            <a:srgbClr val="FF0000"/>
                          </a:solidFill>
                        </a:rPr>
                        <a:t>10</a:t>
                      </a:r>
                    </a:p>
                  </a:txBody>
                  <a:tcPr marL="68580" marR="68580" marT="34290" marB="34290"/>
                </a:tc>
                <a:tc>
                  <a:txBody>
                    <a:bodyPr/>
                    <a:lstStyle/>
                    <a:p>
                      <a:pPr algn="ctr"/>
                      <a:r>
                        <a:rPr lang="es-MX" sz="1400" dirty="0">
                          <a:solidFill>
                            <a:srgbClr val="FF0000"/>
                          </a:solidFill>
                        </a:rPr>
                        <a:t>0</a:t>
                      </a:r>
                    </a:p>
                  </a:txBody>
                  <a:tcPr marL="68580" marR="68580" marT="34290" marB="34290"/>
                </a:tc>
                <a:extLst>
                  <a:ext uri="{0D108BD9-81ED-4DB2-BD59-A6C34878D82A}">
                    <a16:rowId xmlns:a16="http://schemas.microsoft.com/office/drawing/2014/main" xmlns="" val="10010"/>
                  </a:ext>
                </a:extLst>
              </a:tr>
            </a:tbl>
          </a:graphicData>
        </a:graphic>
      </p:graphicFrame>
      <p:sp>
        <p:nvSpPr>
          <p:cNvPr id="19497" name="7 CuadroTexto"/>
          <p:cNvSpPr txBox="1">
            <a:spLocks noChangeArrowheads="1"/>
          </p:cNvSpPr>
          <p:nvPr/>
        </p:nvSpPr>
        <p:spPr bwMode="auto">
          <a:xfrm>
            <a:off x="5107782" y="5572125"/>
            <a:ext cx="2893219" cy="323165"/>
          </a:xfrm>
          <a:prstGeom prst="rect">
            <a:avLst/>
          </a:prstGeom>
          <a:noFill/>
          <a:ln w="9525">
            <a:noFill/>
            <a:miter lim="800000"/>
            <a:headEnd/>
            <a:tailEnd/>
          </a:ln>
        </p:spPr>
        <p:txBody>
          <a:bodyPr>
            <a:spAutoFit/>
          </a:bodyPr>
          <a:lstStyle/>
          <a:p>
            <a:r>
              <a:rPr lang="es-MX" sz="750" dirty="0"/>
              <a:t>El índice h de </a:t>
            </a:r>
            <a:r>
              <a:rPr lang="es-MX" sz="750" dirty="0" err="1"/>
              <a:t>Hirsch</a:t>
            </a:r>
            <a:r>
              <a:rPr lang="es-MX" sz="750" dirty="0"/>
              <a:t>: aportaciones a un debate. Grupo </a:t>
            </a:r>
            <a:r>
              <a:rPr lang="es-MX" sz="750" dirty="0" err="1"/>
              <a:t>Scimago</a:t>
            </a:r>
            <a:r>
              <a:rPr lang="es-MX" sz="750" dirty="0"/>
              <a:t/>
            </a:r>
            <a:br>
              <a:rPr lang="es-MX" sz="750" dirty="0"/>
            </a:br>
            <a:r>
              <a:rPr lang="es-MX" sz="750" dirty="0"/>
              <a:t>http://www.scimago.es/publications/epi1542006b.pdf</a:t>
            </a:r>
          </a:p>
        </p:txBody>
      </p:sp>
      <p:sp>
        <p:nvSpPr>
          <p:cNvPr id="2" name="Rectángulo redondeado 1"/>
          <p:cNvSpPr/>
          <p:nvPr/>
        </p:nvSpPr>
        <p:spPr>
          <a:xfrm>
            <a:off x="1178164" y="3592054"/>
            <a:ext cx="3375422" cy="32403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graphicFrame>
        <p:nvGraphicFramePr>
          <p:cNvPr id="9" name="9 Tabla"/>
          <p:cNvGraphicFramePr>
            <a:graphicFrameLocks noGrp="1"/>
          </p:cNvGraphicFramePr>
          <p:nvPr>
            <p:extLst/>
          </p:nvPr>
        </p:nvGraphicFramePr>
        <p:xfrm>
          <a:off x="4572003" y="972684"/>
          <a:ext cx="3240357" cy="5109779"/>
        </p:xfrm>
        <a:graphic>
          <a:graphicData uri="http://schemas.openxmlformats.org/drawingml/2006/table">
            <a:tbl>
              <a:tblPr/>
              <a:tblGrid>
                <a:gridCol w="1080119">
                  <a:extLst>
                    <a:ext uri="{9D8B030D-6E8A-4147-A177-3AD203B41FA5}">
                      <a16:colId xmlns:a16="http://schemas.microsoft.com/office/drawing/2014/main" xmlns="" val="20000"/>
                    </a:ext>
                  </a:extLst>
                </a:gridCol>
                <a:gridCol w="1080119">
                  <a:extLst>
                    <a:ext uri="{9D8B030D-6E8A-4147-A177-3AD203B41FA5}">
                      <a16:colId xmlns:a16="http://schemas.microsoft.com/office/drawing/2014/main" xmlns="" val="20001"/>
                    </a:ext>
                  </a:extLst>
                </a:gridCol>
                <a:gridCol w="1080119">
                  <a:extLst>
                    <a:ext uri="{9D8B030D-6E8A-4147-A177-3AD203B41FA5}">
                      <a16:colId xmlns:a16="http://schemas.microsoft.com/office/drawing/2014/main" xmlns="" val="20002"/>
                    </a:ext>
                  </a:extLst>
                </a:gridCol>
              </a:tblGrid>
              <a:tr h="190070">
                <a:tc>
                  <a:txBody>
                    <a:bodyPr/>
                    <a:lstStyle/>
                    <a:p>
                      <a:pPr algn="ctr" fontAlgn="ctr"/>
                      <a:r>
                        <a:rPr lang="es-MX" sz="900" b="1" i="0" u="none" strike="noStrike" dirty="0">
                          <a:solidFill>
                            <a:srgbClr val="000000"/>
                          </a:solidFill>
                          <a:latin typeface="Calibri"/>
                        </a:rPr>
                        <a:t>Artículo No.</a:t>
                      </a:r>
                    </a:p>
                  </a:txBody>
                  <a:tcPr marL="3491" marR="3491" marT="3491"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MX" sz="900" b="1" i="0" u="none" strike="noStrike" dirty="0">
                          <a:solidFill>
                            <a:srgbClr val="000000"/>
                          </a:solidFill>
                          <a:latin typeface="Calibri"/>
                        </a:rPr>
                        <a:t>Autor 1</a:t>
                      </a:r>
                    </a:p>
                  </a:txBody>
                  <a:tcPr marL="3491" marR="3491" marT="349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MX" sz="900" b="1" i="0" u="none" strike="noStrike" dirty="0">
                          <a:solidFill>
                            <a:srgbClr val="000000"/>
                          </a:solidFill>
                          <a:latin typeface="Calibri"/>
                        </a:rPr>
                        <a:t>Autor 2</a:t>
                      </a:r>
                    </a:p>
                  </a:txBody>
                  <a:tcPr marL="3491" marR="3491" marT="349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15190">
                <a:tc>
                  <a:txBody>
                    <a:bodyPr/>
                    <a:lstStyle/>
                    <a:p>
                      <a:pPr algn="ctr" fontAlgn="b"/>
                      <a:r>
                        <a:rPr lang="es-MX" sz="600" b="0" i="0" u="none" strike="noStrike" dirty="0">
                          <a:solidFill>
                            <a:srgbClr val="000000"/>
                          </a:solidFill>
                          <a:latin typeface="Calibri"/>
                        </a:rPr>
                        <a:t>1</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21</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133</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15190">
                <a:tc>
                  <a:txBody>
                    <a:bodyPr/>
                    <a:lstStyle/>
                    <a:p>
                      <a:pPr algn="ctr" fontAlgn="b"/>
                      <a:r>
                        <a:rPr lang="es-MX" sz="600" b="0" i="0" u="none" strike="noStrike" dirty="0">
                          <a:solidFill>
                            <a:srgbClr val="000000"/>
                          </a:solidFill>
                          <a:latin typeface="Calibri"/>
                        </a:rPr>
                        <a:t>2</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17</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15</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15190">
                <a:tc>
                  <a:txBody>
                    <a:bodyPr/>
                    <a:lstStyle/>
                    <a:p>
                      <a:pPr algn="ctr" fontAlgn="b"/>
                      <a:r>
                        <a:rPr lang="es-MX" sz="600" b="0" i="0" u="none" strike="noStrike" dirty="0">
                          <a:solidFill>
                            <a:srgbClr val="000000"/>
                          </a:solidFill>
                          <a:latin typeface="Calibri"/>
                        </a:rPr>
                        <a:t>3</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15</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9</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15190">
                <a:tc>
                  <a:txBody>
                    <a:bodyPr/>
                    <a:lstStyle/>
                    <a:p>
                      <a:pPr algn="ctr" fontAlgn="b"/>
                      <a:r>
                        <a:rPr lang="es-MX" sz="600" b="0" i="0" u="none" strike="noStrike">
                          <a:solidFill>
                            <a:srgbClr val="000000"/>
                          </a:solidFill>
                          <a:latin typeface="Calibri"/>
                        </a:rPr>
                        <a:t>4</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15</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4</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15190">
                <a:tc>
                  <a:txBody>
                    <a:bodyPr/>
                    <a:lstStyle/>
                    <a:p>
                      <a:pPr algn="ctr" fontAlgn="b"/>
                      <a:r>
                        <a:rPr lang="es-MX" sz="600" b="0" i="0" u="none" strike="noStrike">
                          <a:solidFill>
                            <a:srgbClr val="000000"/>
                          </a:solidFill>
                          <a:latin typeface="Calibri"/>
                        </a:rPr>
                        <a:t>5</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15</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4</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15190">
                <a:tc>
                  <a:txBody>
                    <a:bodyPr/>
                    <a:lstStyle/>
                    <a:p>
                      <a:pPr algn="ctr" fontAlgn="b"/>
                      <a:r>
                        <a:rPr lang="es-MX" sz="600" b="0" i="0" u="none" strike="noStrike">
                          <a:solidFill>
                            <a:srgbClr val="000000"/>
                          </a:solidFill>
                          <a:latin typeface="Calibri"/>
                        </a:rPr>
                        <a:t>6</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13</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3</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15190">
                <a:tc>
                  <a:txBody>
                    <a:bodyPr/>
                    <a:lstStyle/>
                    <a:p>
                      <a:pPr algn="ctr" fontAlgn="b"/>
                      <a:r>
                        <a:rPr lang="es-MX" sz="600" b="0" i="0" u="none" strike="noStrike">
                          <a:solidFill>
                            <a:srgbClr val="000000"/>
                          </a:solidFill>
                          <a:latin typeface="Calibri"/>
                        </a:rPr>
                        <a:t>7</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11</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3</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15190">
                <a:tc>
                  <a:txBody>
                    <a:bodyPr/>
                    <a:lstStyle/>
                    <a:p>
                      <a:pPr algn="ctr" fontAlgn="b"/>
                      <a:r>
                        <a:rPr lang="es-MX" sz="600" b="0" i="0" u="none" strike="noStrike">
                          <a:solidFill>
                            <a:srgbClr val="000000"/>
                          </a:solidFill>
                          <a:latin typeface="Calibri"/>
                        </a:rPr>
                        <a:t>8</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10</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3</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15190">
                <a:tc>
                  <a:txBody>
                    <a:bodyPr/>
                    <a:lstStyle/>
                    <a:p>
                      <a:pPr algn="ctr" fontAlgn="b"/>
                      <a:r>
                        <a:rPr lang="es-MX" sz="600" b="0" i="0" u="none" strike="noStrike">
                          <a:solidFill>
                            <a:srgbClr val="000000"/>
                          </a:solidFill>
                          <a:latin typeface="Calibri"/>
                        </a:rPr>
                        <a:t>9</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9</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2</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15190">
                <a:tc>
                  <a:txBody>
                    <a:bodyPr/>
                    <a:lstStyle/>
                    <a:p>
                      <a:pPr algn="ctr" fontAlgn="b"/>
                      <a:r>
                        <a:rPr lang="es-MX" sz="600" b="0" i="0" u="none" strike="noStrike">
                          <a:solidFill>
                            <a:srgbClr val="000000"/>
                          </a:solidFill>
                          <a:latin typeface="Calibri"/>
                        </a:rPr>
                        <a:t>10</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8</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15190">
                <a:tc>
                  <a:txBody>
                    <a:bodyPr/>
                    <a:lstStyle/>
                    <a:p>
                      <a:pPr algn="ctr" fontAlgn="b"/>
                      <a:r>
                        <a:rPr lang="es-MX" sz="600" b="0" i="0" u="none" strike="noStrike">
                          <a:solidFill>
                            <a:srgbClr val="000000"/>
                          </a:solidFill>
                          <a:latin typeface="Calibri"/>
                        </a:rPr>
                        <a:t>11</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7</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15190">
                <a:tc>
                  <a:txBody>
                    <a:bodyPr/>
                    <a:lstStyle/>
                    <a:p>
                      <a:pPr algn="ctr" fontAlgn="b"/>
                      <a:r>
                        <a:rPr lang="es-MX" sz="600" b="0" i="0" u="none" strike="noStrike">
                          <a:solidFill>
                            <a:srgbClr val="000000"/>
                          </a:solidFill>
                          <a:latin typeface="Calibri"/>
                        </a:rPr>
                        <a:t>12</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5</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15190">
                <a:tc>
                  <a:txBody>
                    <a:bodyPr/>
                    <a:lstStyle/>
                    <a:p>
                      <a:pPr algn="ctr" fontAlgn="b"/>
                      <a:r>
                        <a:rPr lang="es-MX" sz="600" b="0" i="0" u="none" strike="noStrike">
                          <a:solidFill>
                            <a:srgbClr val="000000"/>
                          </a:solidFill>
                          <a:latin typeface="Calibri"/>
                        </a:rPr>
                        <a:t>13</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5</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15190">
                <a:tc>
                  <a:txBody>
                    <a:bodyPr/>
                    <a:lstStyle/>
                    <a:p>
                      <a:pPr algn="ctr" fontAlgn="b"/>
                      <a:r>
                        <a:rPr lang="es-MX" sz="600" b="0" i="0" u="none" strike="noStrike">
                          <a:solidFill>
                            <a:srgbClr val="000000"/>
                          </a:solidFill>
                          <a:latin typeface="Calibri"/>
                        </a:rPr>
                        <a:t>14</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4</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15190">
                <a:tc>
                  <a:txBody>
                    <a:bodyPr/>
                    <a:lstStyle/>
                    <a:p>
                      <a:pPr algn="ctr" fontAlgn="b"/>
                      <a:r>
                        <a:rPr lang="es-MX" sz="600" b="0" i="0" u="none" strike="noStrike">
                          <a:solidFill>
                            <a:srgbClr val="000000"/>
                          </a:solidFill>
                          <a:latin typeface="Calibri"/>
                        </a:rPr>
                        <a:t>15</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4</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115190">
                <a:tc>
                  <a:txBody>
                    <a:bodyPr/>
                    <a:lstStyle/>
                    <a:p>
                      <a:pPr algn="ctr" fontAlgn="b"/>
                      <a:r>
                        <a:rPr lang="es-MX" sz="600" b="0" i="0" u="none" strike="noStrike" dirty="0">
                          <a:solidFill>
                            <a:srgbClr val="000000"/>
                          </a:solidFill>
                          <a:latin typeface="Calibri"/>
                        </a:rPr>
                        <a:t>16</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4</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115190">
                <a:tc>
                  <a:txBody>
                    <a:bodyPr/>
                    <a:lstStyle/>
                    <a:p>
                      <a:pPr algn="ctr" fontAlgn="b"/>
                      <a:r>
                        <a:rPr lang="es-MX" sz="600" b="0" i="0" u="none" strike="noStrike">
                          <a:solidFill>
                            <a:srgbClr val="000000"/>
                          </a:solidFill>
                          <a:latin typeface="Calibri"/>
                        </a:rPr>
                        <a:t>17</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3</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115190">
                <a:tc>
                  <a:txBody>
                    <a:bodyPr/>
                    <a:lstStyle/>
                    <a:p>
                      <a:pPr algn="ctr" fontAlgn="b"/>
                      <a:r>
                        <a:rPr lang="es-MX" sz="600" b="0" i="0" u="none" strike="noStrike">
                          <a:solidFill>
                            <a:srgbClr val="000000"/>
                          </a:solidFill>
                          <a:latin typeface="Calibri"/>
                        </a:rPr>
                        <a:t>18</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3</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115190">
                <a:tc>
                  <a:txBody>
                    <a:bodyPr/>
                    <a:lstStyle/>
                    <a:p>
                      <a:pPr algn="ctr" fontAlgn="b"/>
                      <a:r>
                        <a:rPr lang="es-MX" sz="600" b="0" i="0" u="none" strike="noStrike">
                          <a:solidFill>
                            <a:srgbClr val="000000"/>
                          </a:solidFill>
                          <a:latin typeface="Calibri"/>
                        </a:rPr>
                        <a:t>19</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3</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115190">
                <a:tc>
                  <a:txBody>
                    <a:bodyPr/>
                    <a:lstStyle/>
                    <a:p>
                      <a:pPr algn="ctr" fontAlgn="b"/>
                      <a:r>
                        <a:rPr lang="es-MX" sz="600" b="0" i="0" u="none" strike="noStrike">
                          <a:solidFill>
                            <a:srgbClr val="000000"/>
                          </a:solidFill>
                          <a:latin typeface="Calibri"/>
                        </a:rPr>
                        <a:t>20</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2</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r h="115190">
                <a:tc>
                  <a:txBody>
                    <a:bodyPr/>
                    <a:lstStyle/>
                    <a:p>
                      <a:pPr algn="ctr" fontAlgn="b"/>
                      <a:r>
                        <a:rPr lang="es-MX" sz="600" b="0" i="0" u="none" strike="noStrike">
                          <a:solidFill>
                            <a:srgbClr val="000000"/>
                          </a:solidFill>
                          <a:latin typeface="Calibri"/>
                        </a:rPr>
                        <a:t>21</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2</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21"/>
                  </a:ext>
                </a:extLst>
              </a:tr>
              <a:tr h="115190">
                <a:tc>
                  <a:txBody>
                    <a:bodyPr/>
                    <a:lstStyle/>
                    <a:p>
                      <a:pPr algn="ctr" fontAlgn="b"/>
                      <a:r>
                        <a:rPr lang="es-MX" sz="600" b="0" i="0" u="none" strike="noStrike">
                          <a:solidFill>
                            <a:srgbClr val="000000"/>
                          </a:solidFill>
                          <a:latin typeface="Calibri"/>
                        </a:rPr>
                        <a:t>22</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2</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22"/>
                  </a:ext>
                </a:extLst>
              </a:tr>
              <a:tr h="115190">
                <a:tc>
                  <a:txBody>
                    <a:bodyPr/>
                    <a:lstStyle/>
                    <a:p>
                      <a:pPr algn="ctr" fontAlgn="b"/>
                      <a:r>
                        <a:rPr lang="es-MX" sz="600" b="0" i="0" u="none" strike="noStrike">
                          <a:solidFill>
                            <a:srgbClr val="000000"/>
                          </a:solidFill>
                          <a:latin typeface="Calibri"/>
                        </a:rPr>
                        <a:t>23</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2</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23"/>
                  </a:ext>
                </a:extLst>
              </a:tr>
              <a:tr h="115190">
                <a:tc>
                  <a:txBody>
                    <a:bodyPr/>
                    <a:lstStyle/>
                    <a:p>
                      <a:pPr algn="ctr" fontAlgn="b"/>
                      <a:r>
                        <a:rPr lang="es-MX" sz="600" b="0" i="0" u="none" strike="noStrike">
                          <a:solidFill>
                            <a:srgbClr val="000000"/>
                          </a:solidFill>
                          <a:latin typeface="Calibri"/>
                        </a:rPr>
                        <a:t>24</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24"/>
                  </a:ext>
                </a:extLst>
              </a:tr>
              <a:tr h="115190">
                <a:tc>
                  <a:txBody>
                    <a:bodyPr/>
                    <a:lstStyle/>
                    <a:p>
                      <a:pPr algn="ctr" fontAlgn="b"/>
                      <a:r>
                        <a:rPr lang="es-MX" sz="600" b="0" i="0" u="none" strike="noStrike">
                          <a:solidFill>
                            <a:srgbClr val="000000"/>
                          </a:solidFill>
                          <a:latin typeface="Calibri"/>
                        </a:rPr>
                        <a:t>25</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25"/>
                  </a:ext>
                </a:extLst>
              </a:tr>
              <a:tr h="115190">
                <a:tc>
                  <a:txBody>
                    <a:bodyPr/>
                    <a:lstStyle/>
                    <a:p>
                      <a:pPr algn="ctr" fontAlgn="b"/>
                      <a:r>
                        <a:rPr lang="es-MX" sz="600" b="0" i="0" u="none" strike="noStrike">
                          <a:solidFill>
                            <a:srgbClr val="000000"/>
                          </a:solidFill>
                          <a:latin typeface="Calibri"/>
                        </a:rPr>
                        <a:t>26</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26"/>
                  </a:ext>
                </a:extLst>
              </a:tr>
              <a:tr h="115190">
                <a:tc>
                  <a:txBody>
                    <a:bodyPr/>
                    <a:lstStyle/>
                    <a:p>
                      <a:pPr algn="ctr" fontAlgn="b"/>
                      <a:r>
                        <a:rPr lang="es-MX" sz="600" b="0" i="0" u="none" strike="noStrike">
                          <a:solidFill>
                            <a:srgbClr val="000000"/>
                          </a:solidFill>
                          <a:latin typeface="Calibri"/>
                        </a:rPr>
                        <a:t>27</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27"/>
                  </a:ext>
                </a:extLst>
              </a:tr>
              <a:tr h="115190">
                <a:tc>
                  <a:txBody>
                    <a:bodyPr/>
                    <a:lstStyle/>
                    <a:p>
                      <a:pPr algn="ctr" fontAlgn="b"/>
                      <a:r>
                        <a:rPr lang="es-MX" sz="600" b="0" i="0" u="none" strike="noStrike">
                          <a:solidFill>
                            <a:srgbClr val="000000"/>
                          </a:solidFill>
                          <a:latin typeface="Calibri"/>
                        </a:rPr>
                        <a:t>28</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28"/>
                  </a:ext>
                </a:extLst>
              </a:tr>
              <a:tr h="115190">
                <a:tc>
                  <a:txBody>
                    <a:bodyPr/>
                    <a:lstStyle/>
                    <a:p>
                      <a:pPr algn="ctr" fontAlgn="b"/>
                      <a:r>
                        <a:rPr lang="es-MX" sz="600" b="0" i="0" u="none" strike="noStrike">
                          <a:solidFill>
                            <a:srgbClr val="000000"/>
                          </a:solidFill>
                          <a:latin typeface="Calibri"/>
                        </a:rPr>
                        <a:t>29</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29"/>
                  </a:ext>
                </a:extLst>
              </a:tr>
              <a:tr h="115190">
                <a:tc>
                  <a:txBody>
                    <a:bodyPr/>
                    <a:lstStyle/>
                    <a:p>
                      <a:pPr algn="ctr" fontAlgn="b"/>
                      <a:r>
                        <a:rPr lang="es-MX" sz="600" b="0" i="0" u="none" strike="noStrike">
                          <a:solidFill>
                            <a:srgbClr val="000000"/>
                          </a:solidFill>
                          <a:latin typeface="Calibri"/>
                        </a:rPr>
                        <a:t>30</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30"/>
                  </a:ext>
                </a:extLst>
              </a:tr>
              <a:tr h="115190">
                <a:tc>
                  <a:txBody>
                    <a:bodyPr/>
                    <a:lstStyle/>
                    <a:p>
                      <a:pPr algn="ctr" fontAlgn="b"/>
                      <a:r>
                        <a:rPr lang="es-MX" sz="600" b="0" i="0" u="none" strike="noStrike">
                          <a:solidFill>
                            <a:srgbClr val="000000"/>
                          </a:solidFill>
                          <a:latin typeface="Calibri"/>
                        </a:rPr>
                        <a:t>31</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31"/>
                  </a:ext>
                </a:extLst>
              </a:tr>
              <a:tr h="115190">
                <a:tc>
                  <a:txBody>
                    <a:bodyPr/>
                    <a:lstStyle/>
                    <a:p>
                      <a:pPr algn="ctr" fontAlgn="b"/>
                      <a:r>
                        <a:rPr lang="es-MX" sz="600" b="0" i="0" u="none" strike="noStrike">
                          <a:solidFill>
                            <a:srgbClr val="000000"/>
                          </a:solidFill>
                          <a:latin typeface="Calibri"/>
                        </a:rPr>
                        <a:t>32</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1</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32"/>
                  </a:ext>
                </a:extLst>
              </a:tr>
              <a:tr h="115190">
                <a:tc>
                  <a:txBody>
                    <a:bodyPr/>
                    <a:lstStyle/>
                    <a:p>
                      <a:pPr algn="ctr" fontAlgn="b"/>
                      <a:r>
                        <a:rPr lang="es-MX" sz="600" b="0" i="0" u="none" strike="noStrike">
                          <a:solidFill>
                            <a:srgbClr val="000000"/>
                          </a:solidFill>
                          <a:latin typeface="Calibri"/>
                        </a:rPr>
                        <a:t>33</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33"/>
                  </a:ext>
                </a:extLst>
              </a:tr>
              <a:tr h="115190">
                <a:tc>
                  <a:txBody>
                    <a:bodyPr/>
                    <a:lstStyle/>
                    <a:p>
                      <a:pPr algn="ctr" fontAlgn="b"/>
                      <a:r>
                        <a:rPr lang="es-MX" sz="600" b="0" i="0" u="none" strike="noStrike">
                          <a:solidFill>
                            <a:srgbClr val="000000"/>
                          </a:solidFill>
                          <a:latin typeface="Calibri"/>
                        </a:rPr>
                        <a:t>34</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34"/>
                  </a:ext>
                </a:extLst>
              </a:tr>
              <a:tr h="115190">
                <a:tc>
                  <a:txBody>
                    <a:bodyPr/>
                    <a:lstStyle/>
                    <a:p>
                      <a:pPr algn="ctr" fontAlgn="b"/>
                      <a:r>
                        <a:rPr lang="es-MX" sz="600" b="0" i="0" u="none" strike="noStrike">
                          <a:solidFill>
                            <a:srgbClr val="000000"/>
                          </a:solidFill>
                          <a:latin typeface="Calibri"/>
                        </a:rPr>
                        <a:t>35</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35"/>
                  </a:ext>
                </a:extLst>
              </a:tr>
              <a:tr h="115190">
                <a:tc>
                  <a:txBody>
                    <a:bodyPr/>
                    <a:lstStyle/>
                    <a:p>
                      <a:pPr algn="ctr" fontAlgn="b"/>
                      <a:r>
                        <a:rPr lang="es-MX" sz="600" b="0" i="0" u="none" strike="noStrike">
                          <a:solidFill>
                            <a:srgbClr val="000000"/>
                          </a:solidFill>
                          <a:latin typeface="Calibri"/>
                        </a:rPr>
                        <a:t>36</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36"/>
                  </a:ext>
                </a:extLst>
              </a:tr>
              <a:tr h="115190">
                <a:tc>
                  <a:txBody>
                    <a:bodyPr/>
                    <a:lstStyle/>
                    <a:p>
                      <a:pPr algn="ctr" fontAlgn="b"/>
                      <a:r>
                        <a:rPr lang="es-MX" sz="600" b="0" i="0" u="none" strike="noStrike">
                          <a:solidFill>
                            <a:srgbClr val="000000"/>
                          </a:solidFill>
                          <a:latin typeface="Calibri"/>
                        </a:rPr>
                        <a:t>37</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37"/>
                  </a:ext>
                </a:extLst>
              </a:tr>
              <a:tr h="115190">
                <a:tc>
                  <a:txBody>
                    <a:bodyPr/>
                    <a:lstStyle/>
                    <a:p>
                      <a:pPr algn="ctr" fontAlgn="b"/>
                      <a:r>
                        <a:rPr lang="es-MX" sz="600" b="0" i="0" u="none" strike="noStrike">
                          <a:solidFill>
                            <a:srgbClr val="000000"/>
                          </a:solidFill>
                          <a:latin typeface="Calibri"/>
                        </a:rPr>
                        <a:t>38</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38"/>
                  </a:ext>
                </a:extLst>
              </a:tr>
              <a:tr h="115190">
                <a:tc>
                  <a:txBody>
                    <a:bodyPr/>
                    <a:lstStyle/>
                    <a:p>
                      <a:pPr algn="ctr" fontAlgn="b"/>
                      <a:r>
                        <a:rPr lang="es-MX" sz="600" b="0" i="0" u="none" strike="noStrike">
                          <a:solidFill>
                            <a:srgbClr val="000000"/>
                          </a:solidFill>
                          <a:latin typeface="Calibri"/>
                        </a:rPr>
                        <a:t>39</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39"/>
                  </a:ext>
                </a:extLst>
              </a:tr>
              <a:tr h="115190">
                <a:tc>
                  <a:txBody>
                    <a:bodyPr/>
                    <a:lstStyle/>
                    <a:p>
                      <a:pPr algn="ctr" fontAlgn="b"/>
                      <a:r>
                        <a:rPr lang="es-MX" sz="600" b="0" i="0" u="none" strike="noStrike">
                          <a:solidFill>
                            <a:srgbClr val="000000"/>
                          </a:solidFill>
                          <a:latin typeface="Calibri"/>
                        </a:rPr>
                        <a:t>40</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600" b="0" i="0" u="none" strike="noStrike" dirty="0">
                          <a:solidFill>
                            <a:srgbClr val="000000"/>
                          </a:solidFill>
                          <a:latin typeface="Calibri"/>
                        </a:rPr>
                        <a:t>0</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40"/>
                  </a:ext>
                </a:extLst>
              </a:tr>
              <a:tr h="196919">
                <a:tc>
                  <a:txBody>
                    <a:bodyPr/>
                    <a:lstStyle/>
                    <a:p>
                      <a:pPr algn="ctr" fontAlgn="b"/>
                      <a:r>
                        <a:rPr lang="es-MX" sz="800" b="1" i="0" u="none" strike="noStrike" dirty="0">
                          <a:solidFill>
                            <a:srgbClr val="000000"/>
                          </a:solidFill>
                          <a:latin typeface="Calibri"/>
                        </a:rPr>
                        <a:t>Total</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800" b="1" i="0" u="none" strike="noStrike">
                          <a:solidFill>
                            <a:srgbClr val="000000"/>
                          </a:solidFill>
                          <a:latin typeface="Calibri"/>
                        </a:rPr>
                        <a:t>189</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s-MX" sz="800" b="1" i="0" u="none" strike="noStrike" dirty="0">
                          <a:solidFill>
                            <a:srgbClr val="000000"/>
                          </a:solidFill>
                          <a:latin typeface="Calibri"/>
                        </a:rPr>
                        <a:t>189</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41"/>
                  </a:ext>
                </a:extLst>
              </a:tr>
              <a:tr h="115190">
                <a:tc>
                  <a:txBody>
                    <a:bodyPr/>
                    <a:lstStyle/>
                    <a:p>
                      <a:pPr algn="ctr" fontAlgn="b"/>
                      <a:r>
                        <a:rPr lang="es-MX" sz="600" b="1" i="0" u="none" strike="noStrike" dirty="0">
                          <a:solidFill>
                            <a:srgbClr val="000000"/>
                          </a:solidFill>
                          <a:latin typeface="Calibri"/>
                        </a:rPr>
                        <a:t>Media</a:t>
                      </a:r>
                    </a:p>
                  </a:txBody>
                  <a:tcPr marL="3491" marR="3491" marT="349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s-MX" sz="600" b="1" i="0" u="none" strike="noStrike" dirty="0">
                          <a:solidFill>
                            <a:srgbClr val="000000"/>
                          </a:solidFill>
                          <a:latin typeface="Calibri"/>
                        </a:rPr>
                        <a:t>4.73</a:t>
                      </a:r>
                    </a:p>
                  </a:txBody>
                  <a:tcPr marL="3491" marR="3491" marT="349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s-MX" sz="600" b="1" i="0" u="none" strike="noStrike" dirty="0">
                          <a:solidFill>
                            <a:srgbClr val="000000"/>
                          </a:solidFill>
                          <a:latin typeface="Calibri"/>
                        </a:rPr>
                        <a:t>4.73</a:t>
                      </a:r>
                    </a:p>
                  </a:txBody>
                  <a:tcPr marL="3491" marR="3491" marT="349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xmlns="" val="10042"/>
                  </a:ext>
                </a:extLst>
              </a:tr>
            </a:tbl>
          </a:graphicData>
        </a:graphic>
      </p:graphicFrame>
      <p:sp>
        <p:nvSpPr>
          <p:cNvPr id="10" name="Rectángulo redondeado 9"/>
          <p:cNvSpPr/>
          <p:nvPr/>
        </p:nvSpPr>
        <p:spPr>
          <a:xfrm>
            <a:off x="5706127" y="2086347"/>
            <a:ext cx="985619" cy="117473"/>
          </a:xfrm>
          <a:prstGeom prst="roundRect">
            <a:avLst/>
          </a:prstGeom>
          <a:solidFill>
            <a:srgbClr val="FF0000">
              <a:alpha val="3098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1" name="Rectángulo redondeado 10"/>
          <p:cNvSpPr/>
          <p:nvPr/>
        </p:nvSpPr>
        <p:spPr>
          <a:xfrm>
            <a:off x="6786247" y="1509469"/>
            <a:ext cx="985619" cy="138857"/>
          </a:xfrm>
          <a:prstGeom prst="roundRect">
            <a:avLst/>
          </a:prstGeom>
          <a:solidFill>
            <a:srgbClr val="FF0000">
              <a:alpha val="27843"/>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2" name="5 CuadroTexto"/>
          <p:cNvSpPr txBox="1">
            <a:spLocks noChangeArrowheads="1"/>
          </p:cNvSpPr>
          <p:nvPr/>
        </p:nvSpPr>
        <p:spPr bwMode="auto">
          <a:xfrm>
            <a:off x="4698352" y="2241949"/>
            <a:ext cx="3091853" cy="2308324"/>
          </a:xfrm>
          <a:prstGeom prst="rect">
            <a:avLst/>
          </a:prstGeom>
          <a:solidFill>
            <a:srgbClr val="FFC000"/>
          </a:solidFill>
          <a:ln w="9525">
            <a:noFill/>
            <a:miter lim="800000"/>
            <a:headEnd/>
            <a:tailEnd/>
          </a:ln>
        </p:spPr>
        <p:txBody>
          <a:bodyPr wrap="square">
            <a:spAutoFit/>
          </a:bodyPr>
          <a:lstStyle/>
          <a:p>
            <a:r>
              <a:rPr lang="es-MX" dirty="0"/>
              <a:t>“El índice h tiende a valorar un esfuerzo científico </a:t>
            </a:r>
            <a:r>
              <a:rPr lang="es-MX" b="1" dirty="0"/>
              <a:t>prolongado a lo largo de toda la vida académica</a:t>
            </a:r>
            <a:r>
              <a:rPr lang="es-MX" dirty="0"/>
              <a:t>, frente a verdaderos ‘pelotazos’ puntuales que pueden tener un impacto muy alto pero acotado”</a:t>
            </a:r>
          </a:p>
        </p:txBody>
      </p:sp>
      <p:sp>
        <p:nvSpPr>
          <p:cNvPr id="3" name="CuadroTexto 2"/>
          <p:cNvSpPr txBox="1"/>
          <p:nvPr/>
        </p:nvSpPr>
        <p:spPr>
          <a:xfrm>
            <a:off x="4143004" y="4524032"/>
            <a:ext cx="4090877" cy="1754326"/>
          </a:xfrm>
          <a:prstGeom prst="rect">
            <a:avLst/>
          </a:prstGeom>
          <a:solidFill>
            <a:srgbClr val="FFC000"/>
          </a:solidFill>
        </p:spPr>
        <p:txBody>
          <a:bodyPr wrap="square" rtlCol="0">
            <a:spAutoFit/>
          </a:bodyPr>
          <a:lstStyle/>
          <a:p>
            <a:r>
              <a:rPr lang="es-MX" sz="1350" dirty="0"/>
              <a:t>el índice h es el </a:t>
            </a:r>
            <a:r>
              <a:rPr lang="es-MX" sz="1350" b="1" dirty="0"/>
              <a:t>balance</a:t>
            </a:r>
            <a:r>
              <a:rPr lang="es-MX" sz="1350" dirty="0"/>
              <a:t> entre el número de publicaciones y las citas a éstas. El índice se diseñó para medir eficazmente la calidad del investigador, a diferencia de sistemas de medición más sencillos que cuentan citas o publicaciones, donde se hace una </a:t>
            </a:r>
            <a:r>
              <a:rPr lang="es-MX" sz="1350" b="1" dirty="0"/>
              <a:t>distinción</a:t>
            </a:r>
            <a:r>
              <a:rPr lang="es-MX" sz="1350" dirty="0"/>
              <a:t> entre aquellos investigadores que tienen una gran </a:t>
            </a:r>
            <a:r>
              <a:rPr lang="es-MX" sz="1350" b="1" dirty="0"/>
              <a:t>influencia</a:t>
            </a:r>
            <a:r>
              <a:rPr lang="es-MX" sz="1350" dirty="0"/>
              <a:t> en el mundo científico de aquellos que simplemente </a:t>
            </a:r>
            <a:r>
              <a:rPr lang="es-MX" sz="1350" b="1" dirty="0"/>
              <a:t>publican muchos trabajos</a:t>
            </a:r>
          </a:p>
        </p:txBody>
      </p:sp>
      <p:sp>
        <p:nvSpPr>
          <p:cNvPr id="13" name="Marcador de contenido 2"/>
          <p:cNvSpPr txBox="1">
            <a:spLocks/>
          </p:cNvSpPr>
          <p:nvPr/>
        </p:nvSpPr>
        <p:spPr>
          <a:xfrm>
            <a:off x="735331" y="997533"/>
            <a:ext cx="3419342" cy="511936"/>
          </a:xfrm>
          <a:prstGeom prst="rect">
            <a:avLst/>
          </a:prstGeom>
        </p:spPr>
        <p:txBody>
          <a:bodyPr vert="horz" lIns="68580" tIns="34290" rIns="68580" bIns="3429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rgbClr val="C00000"/>
              </a:buClr>
              <a:buSzPct val="80000"/>
            </a:pPr>
            <a:r>
              <a:rPr lang="es-MX" sz="2025" b="1" dirty="0">
                <a:latin typeface="+mn-lt"/>
                <a:ea typeface="Tahoma" panose="020B0604030504040204" pitchFamily="34" charset="0"/>
                <a:cs typeface="Tahoma" panose="020B0604030504040204" pitchFamily="34" charset="0"/>
              </a:rPr>
              <a:t>Índice h (</a:t>
            </a:r>
            <a:r>
              <a:rPr lang="es-MX" sz="2025" b="1" dirty="0" err="1">
                <a:latin typeface="+mn-lt"/>
                <a:ea typeface="Tahoma" panose="020B0604030504040204" pitchFamily="34" charset="0"/>
                <a:cs typeface="Tahoma" panose="020B0604030504040204" pitchFamily="34" charset="0"/>
              </a:rPr>
              <a:t>Hirsch</a:t>
            </a:r>
            <a:r>
              <a:rPr lang="es-MX" sz="2025" b="1" dirty="0">
                <a:latin typeface="+mn-lt"/>
                <a:ea typeface="Tahoma" panose="020B0604030504040204" pitchFamily="34" charset="0"/>
                <a:cs typeface="Tahoma" panose="020B0604030504040204" pitchFamily="34" charset="0"/>
              </a:rPr>
              <a:t> 2005)</a:t>
            </a:r>
            <a:endParaRPr lang="es-MX" sz="1650" b="1" dirty="0">
              <a:latin typeface="+mn-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8642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7 Tabla"/>
          <p:cNvGraphicFramePr>
            <a:graphicFrameLocks noGrp="1"/>
          </p:cNvGraphicFramePr>
          <p:nvPr>
            <p:extLst>
              <p:ext uri="{D42A27DB-BD31-4B8C-83A1-F6EECF244321}">
                <p14:modId xmlns:p14="http://schemas.microsoft.com/office/powerpoint/2010/main" val="3611810473"/>
              </p:ext>
            </p:extLst>
          </p:nvPr>
        </p:nvGraphicFramePr>
        <p:xfrm>
          <a:off x="989802" y="548680"/>
          <a:ext cx="3222156" cy="5549928"/>
        </p:xfrm>
        <a:graphic>
          <a:graphicData uri="http://schemas.openxmlformats.org/drawingml/2006/table">
            <a:tbl>
              <a:tblPr>
                <a:tableStyleId>{5C22544A-7EE6-4342-B048-85BDC9FD1C3A}</a:tableStyleId>
              </a:tblPr>
              <a:tblGrid>
                <a:gridCol w="835155">
                  <a:extLst>
                    <a:ext uri="{9D8B030D-6E8A-4147-A177-3AD203B41FA5}">
                      <a16:colId xmlns:a16="http://schemas.microsoft.com/office/drawing/2014/main" xmlns="" val="20000"/>
                    </a:ext>
                  </a:extLst>
                </a:gridCol>
                <a:gridCol w="1276542">
                  <a:extLst>
                    <a:ext uri="{9D8B030D-6E8A-4147-A177-3AD203B41FA5}">
                      <a16:colId xmlns:a16="http://schemas.microsoft.com/office/drawing/2014/main" xmlns="" val="20001"/>
                    </a:ext>
                  </a:extLst>
                </a:gridCol>
                <a:gridCol w="1110459">
                  <a:extLst>
                    <a:ext uri="{9D8B030D-6E8A-4147-A177-3AD203B41FA5}">
                      <a16:colId xmlns:a16="http://schemas.microsoft.com/office/drawing/2014/main" xmlns="" val="20002"/>
                    </a:ext>
                  </a:extLst>
                </a:gridCol>
              </a:tblGrid>
              <a:tr h="125404">
                <a:tc>
                  <a:txBody>
                    <a:bodyPr/>
                    <a:lstStyle/>
                    <a:p>
                      <a:pPr algn="l" fontAlgn="b"/>
                      <a:r>
                        <a:rPr lang="es-MX" sz="300" u="none" strike="noStrike" dirty="0">
                          <a:effectLst/>
                        </a:rPr>
                        <a:t> </a:t>
                      </a:r>
                      <a:endParaRPr lang="es-MX" sz="300" b="0" i="0" u="none" strike="noStrike" dirty="0">
                        <a:solidFill>
                          <a:srgbClr val="000000"/>
                        </a:solidFill>
                        <a:effectLst/>
                        <a:latin typeface="Calibri"/>
                      </a:endParaRPr>
                    </a:p>
                  </a:txBody>
                  <a:tcPr marL="3498" marR="3498" marT="3498" marB="0" anchor="b"/>
                </a:tc>
                <a:tc>
                  <a:txBody>
                    <a:bodyPr/>
                    <a:lstStyle/>
                    <a:p>
                      <a:pPr algn="ctr" fontAlgn="ctr"/>
                      <a:r>
                        <a:rPr lang="es-MX" sz="1050" b="1" u="none" strike="noStrike" dirty="0">
                          <a:effectLst/>
                        </a:rPr>
                        <a:t>Total de citas</a:t>
                      </a:r>
                      <a:endParaRPr lang="es-MX" sz="1050" b="1" i="0" u="none" strike="noStrike" dirty="0">
                        <a:solidFill>
                          <a:srgbClr val="000000"/>
                        </a:solidFill>
                        <a:effectLst/>
                        <a:latin typeface="Arial"/>
                      </a:endParaRPr>
                    </a:p>
                  </a:txBody>
                  <a:tcPr marL="3498" marR="3498" marT="3498" marB="0" anchor="ctr"/>
                </a:tc>
                <a:tc>
                  <a:txBody>
                    <a:bodyPr/>
                    <a:lstStyle/>
                    <a:p>
                      <a:pPr algn="ctr" fontAlgn="b"/>
                      <a:r>
                        <a:rPr lang="es-MX" sz="1050" b="1" u="none" strike="noStrike" dirty="0">
                          <a:effectLst/>
                        </a:rPr>
                        <a:t>Año de publicación</a:t>
                      </a:r>
                      <a:endParaRPr lang="es-MX" sz="1050" b="1"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00"/>
                  </a:ext>
                </a:extLst>
              </a:tr>
              <a:tr h="119698">
                <a:tc>
                  <a:txBody>
                    <a:bodyPr/>
                    <a:lstStyle/>
                    <a:p>
                      <a:pPr algn="ctr" fontAlgn="b"/>
                      <a:r>
                        <a:rPr lang="es-MX" sz="700" u="none" strike="noStrike" dirty="0">
                          <a:effectLst/>
                        </a:rPr>
                        <a:t>1</a:t>
                      </a:r>
                      <a:endParaRPr lang="es-MX" sz="700" b="0" i="0" u="none" strike="noStrike" dirty="0">
                        <a:solidFill>
                          <a:srgbClr val="000000"/>
                        </a:solidFill>
                        <a:effectLst/>
                        <a:latin typeface="Calibri"/>
                      </a:endParaRPr>
                    </a:p>
                  </a:txBody>
                  <a:tcPr marL="3498" marR="3498" marT="3498" marB="0" anchor="b"/>
                </a:tc>
                <a:tc>
                  <a:txBody>
                    <a:bodyPr/>
                    <a:lstStyle/>
                    <a:p>
                      <a:pPr algn="ctr" fontAlgn="b"/>
                      <a:r>
                        <a:rPr lang="es-MX" sz="700" u="none" strike="noStrike" dirty="0">
                          <a:effectLst/>
                        </a:rPr>
                        <a:t>85</a:t>
                      </a:r>
                      <a:endParaRPr lang="es-MX" sz="700" b="0" i="0" u="none" strike="noStrike" dirty="0">
                        <a:solidFill>
                          <a:srgbClr val="000000"/>
                        </a:solidFill>
                        <a:effectLst/>
                        <a:latin typeface="Arial"/>
                      </a:endParaRPr>
                    </a:p>
                  </a:txBody>
                  <a:tcPr marL="3498" marR="3498" marT="3498" marB="0" anchor="b"/>
                </a:tc>
                <a:tc>
                  <a:txBody>
                    <a:bodyPr/>
                    <a:lstStyle/>
                    <a:p>
                      <a:pPr algn="r" fontAlgn="b"/>
                      <a:r>
                        <a:rPr lang="es-MX" sz="700" u="none" strike="noStrike" dirty="0">
                          <a:effectLst/>
                        </a:rPr>
                        <a:t>2001</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01"/>
                  </a:ext>
                </a:extLst>
              </a:tr>
              <a:tr h="119698">
                <a:tc>
                  <a:txBody>
                    <a:bodyPr/>
                    <a:lstStyle/>
                    <a:p>
                      <a:pPr algn="ctr" fontAlgn="b"/>
                      <a:r>
                        <a:rPr lang="es-MX" sz="700" u="none" strike="noStrike">
                          <a:effectLst/>
                        </a:rPr>
                        <a:t>2</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dirty="0">
                          <a:effectLst/>
                        </a:rPr>
                        <a:t>22</a:t>
                      </a:r>
                      <a:endParaRPr lang="es-MX" sz="700" b="0" i="0" u="none" strike="noStrike" dirty="0">
                        <a:solidFill>
                          <a:srgbClr val="000000"/>
                        </a:solidFill>
                        <a:effectLst/>
                        <a:latin typeface="Arial"/>
                      </a:endParaRPr>
                    </a:p>
                  </a:txBody>
                  <a:tcPr marL="3498" marR="3498" marT="3498" marB="0" anchor="b"/>
                </a:tc>
                <a:tc>
                  <a:txBody>
                    <a:bodyPr/>
                    <a:lstStyle/>
                    <a:p>
                      <a:pPr algn="r" fontAlgn="b"/>
                      <a:r>
                        <a:rPr lang="es-MX" sz="700" u="none" strike="noStrike" dirty="0">
                          <a:effectLst/>
                        </a:rPr>
                        <a:t>2005</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02"/>
                  </a:ext>
                </a:extLst>
              </a:tr>
              <a:tr h="119698">
                <a:tc>
                  <a:txBody>
                    <a:bodyPr/>
                    <a:lstStyle/>
                    <a:p>
                      <a:pPr algn="ctr" fontAlgn="b"/>
                      <a:r>
                        <a:rPr lang="es-MX" sz="700" u="none" strike="noStrike">
                          <a:effectLst/>
                        </a:rPr>
                        <a:t>3</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18</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2005</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03"/>
                  </a:ext>
                </a:extLst>
              </a:tr>
              <a:tr h="119698">
                <a:tc>
                  <a:txBody>
                    <a:bodyPr/>
                    <a:lstStyle/>
                    <a:p>
                      <a:pPr algn="ctr" fontAlgn="b"/>
                      <a:r>
                        <a:rPr lang="es-MX" sz="700" u="none" strike="noStrike">
                          <a:effectLst/>
                        </a:rPr>
                        <a:t>4</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dirty="0">
                          <a:effectLst/>
                        </a:rPr>
                        <a:t>15</a:t>
                      </a:r>
                      <a:endParaRPr lang="es-MX" sz="700" b="0" i="0" u="none" strike="noStrike" dirty="0">
                        <a:solidFill>
                          <a:srgbClr val="000000"/>
                        </a:solidFill>
                        <a:effectLst/>
                        <a:latin typeface="Arial"/>
                      </a:endParaRPr>
                    </a:p>
                  </a:txBody>
                  <a:tcPr marL="3498" marR="3498" marT="3498" marB="0" anchor="b"/>
                </a:tc>
                <a:tc>
                  <a:txBody>
                    <a:bodyPr/>
                    <a:lstStyle/>
                    <a:p>
                      <a:pPr algn="r" fontAlgn="b"/>
                      <a:r>
                        <a:rPr lang="es-MX" sz="700" u="none" strike="noStrike" dirty="0">
                          <a:effectLst/>
                        </a:rPr>
                        <a:t>2012</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04"/>
                  </a:ext>
                </a:extLst>
              </a:tr>
              <a:tr h="119698">
                <a:tc>
                  <a:txBody>
                    <a:bodyPr/>
                    <a:lstStyle/>
                    <a:p>
                      <a:pPr algn="ctr" fontAlgn="b"/>
                      <a:r>
                        <a:rPr lang="es-MX" sz="700" u="none" strike="noStrike" dirty="0">
                          <a:effectLst/>
                        </a:rPr>
                        <a:t>5</a:t>
                      </a:r>
                      <a:endParaRPr lang="es-MX" sz="700" b="0" i="0" u="none" strike="noStrike" dirty="0">
                        <a:solidFill>
                          <a:srgbClr val="000000"/>
                        </a:solidFill>
                        <a:effectLst/>
                        <a:latin typeface="Calibri"/>
                      </a:endParaRPr>
                    </a:p>
                  </a:txBody>
                  <a:tcPr marL="3498" marR="3498" marT="3498" marB="0" anchor="b"/>
                </a:tc>
                <a:tc>
                  <a:txBody>
                    <a:bodyPr/>
                    <a:lstStyle/>
                    <a:p>
                      <a:pPr algn="ctr" fontAlgn="b"/>
                      <a:r>
                        <a:rPr lang="es-MX" sz="700" u="none" strike="noStrike">
                          <a:effectLst/>
                        </a:rPr>
                        <a:t>11</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2008</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05"/>
                  </a:ext>
                </a:extLst>
              </a:tr>
              <a:tr h="119698">
                <a:tc>
                  <a:txBody>
                    <a:bodyPr/>
                    <a:lstStyle/>
                    <a:p>
                      <a:pPr algn="ctr" fontAlgn="b"/>
                      <a:r>
                        <a:rPr lang="es-MX" sz="700" u="none" strike="noStrike" dirty="0">
                          <a:effectLst/>
                        </a:rPr>
                        <a:t>6</a:t>
                      </a:r>
                      <a:endParaRPr lang="es-MX" sz="700" b="0" i="0" u="none" strike="noStrike" dirty="0">
                        <a:solidFill>
                          <a:srgbClr val="000000"/>
                        </a:solidFill>
                        <a:effectLst/>
                        <a:latin typeface="Calibri"/>
                      </a:endParaRPr>
                    </a:p>
                  </a:txBody>
                  <a:tcPr marL="3498" marR="3498" marT="3498" marB="0" anchor="b">
                    <a:solidFill>
                      <a:srgbClr val="FFFF00"/>
                    </a:solidFill>
                  </a:tcPr>
                </a:tc>
                <a:tc>
                  <a:txBody>
                    <a:bodyPr/>
                    <a:lstStyle/>
                    <a:p>
                      <a:pPr algn="ctr" fontAlgn="b"/>
                      <a:r>
                        <a:rPr lang="es-MX" sz="700" u="none" strike="noStrike" dirty="0">
                          <a:effectLst/>
                        </a:rPr>
                        <a:t>7</a:t>
                      </a:r>
                      <a:endParaRPr lang="es-MX" sz="700" b="0" i="0" u="none" strike="noStrike" dirty="0">
                        <a:solidFill>
                          <a:srgbClr val="000000"/>
                        </a:solidFill>
                        <a:effectLst/>
                        <a:latin typeface="Arial"/>
                      </a:endParaRPr>
                    </a:p>
                  </a:txBody>
                  <a:tcPr marL="3498" marR="3498" marT="3498" marB="0" anchor="b">
                    <a:solidFill>
                      <a:srgbClr val="FFFF00"/>
                    </a:solidFill>
                  </a:tcPr>
                </a:tc>
                <a:tc>
                  <a:txBody>
                    <a:bodyPr/>
                    <a:lstStyle/>
                    <a:p>
                      <a:pPr algn="r" fontAlgn="b"/>
                      <a:r>
                        <a:rPr lang="es-MX" sz="700" u="none" strike="noStrike" dirty="0">
                          <a:effectLst/>
                        </a:rPr>
                        <a:t>1999</a:t>
                      </a:r>
                      <a:endParaRPr lang="es-MX" sz="700" b="0" i="0" u="none" strike="noStrike" dirty="0">
                        <a:solidFill>
                          <a:srgbClr val="000000"/>
                        </a:solidFill>
                        <a:effectLst/>
                        <a:latin typeface="Arial"/>
                      </a:endParaRPr>
                    </a:p>
                  </a:txBody>
                  <a:tcPr marL="3498" marR="3498" marT="3498" marB="0" anchor="b">
                    <a:solidFill>
                      <a:srgbClr val="FFFF00"/>
                    </a:solidFill>
                  </a:tcPr>
                </a:tc>
                <a:extLst>
                  <a:ext uri="{0D108BD9-81ED-4DB2-BD59-A6C34878D82A}">
                    <a16:rowId xmlns:a16="http://schemas.microsoft.com/office/drawing/2014/main" xmlns="" val="10006"/>
                  </a:ext>
                </a:extLst>
              </a:tr>
              <a:tr h="119698">
                <a:tc>
                  <a:txBody>
                    <a:bodyPr/>
                    <a:lstStyle/>
                    <a:p>
                      <a:pPr algn="ctr" fontAlgn="b"/>
                      <a:r>
                        <a:rPr lang="es-MX" sz="700" u="none" strike="noStrike" dirty="0">
                          <a:effectLst/>
                        </a:rPr>
                        <a:t>7</a:t>
                      </a:r>
                      <a:endParaRPr lang="es-MX" sz="700" b="0" i="0" u="none" strike="noStrike" dirty="0">
                        <a:solidFill>
                          <a:srgbClr val="000000"/>
                        </a:solidFill>
                        <a:effectLst/>
                        <a:latin typeface="Calibri"/>
                      </a:endParaRPr>
                    </a:p>
                  </a:txBody>
                  <a:tcPr marL="3498" marR="3498" marT="3498" marB="0" anchor="b"/>
                </a:tc>
                <a:tc>
                  <a:txBody>
                    <a:bodyPr/>
                    <a:lstStyle/>
                    <a:p>
                      <a:pPr algn="ctr" fontAlgn="b"/>
                      <a:r>
                        <a:rPr lang="es-MX" sz="700" u="none" strike="noStrike" dirty="0">
                          <a:effectLst/>
                        </a:rPr>
                        <a:t>6</a:t>
                      </a:r>
                      <a:endParaRPr lang="es-MX" sz="700" b="0" i="0" u="none" strike="noStrike" dirty="0">
                        <a:solidFill>
                          <a:srgbClr val="000000"/>
                        </a:solidFill>
                        <a:effectLst/>
                        <a:latin typeface="Arial"/>
                      </a:endParaRPr>
                    </a:p>
                  </a:txBody>
                  <a:tcPr marL="3498" marR="3498" marT="3498" marB="0" anchor="b"/>
                </a:tc>
                <a:tc>
                  <a:txBody>
                    <a:bodyPr/>
                    <a:lstStyle/>
                    <a:p>
                      <a:pPr algn="r" fontAlgn="b"/>
                      <a:r>
                        <a:rPr lang="es-MX" sz="700" u="none" strike="noStrike" dirty="0">
                          <a:effectLst/>
                        </a:rPr>
                        <a:t>2009</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07"/>
                  </a:ext>
                </a:extLst>
              </a:tr>
              <a:tr h="119698">
                <a:tc>
                  <a:txBody>
                    <a:bodyPr/>
                    <a:lstStyle/>
                    <a:p>
                      <a:pPr algn="ctr" fontAlgn="b"/>
                      <a:r>
                        <a:rPr lang="es-MX" sz="700" u="none" strike="noStrike">
                          <a:effectLst/>
                        </a:rPr>
                        <a:t>8</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5</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2005</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08"/>
                  </a:ext>
                </a:extLst>
              </a:tr>
              <a:tr h="119698">
                <a:tc>
                  <a:txBody>
                    <a:bodyPr/>
                    <a:lstStyle/>
                    <a:p>
                      <a:pPr algn="ctr" fontAlgn="b"/>
                      <a:r>
                        <a:rPr lang="es-MX" sz="700" u="none" strike="noStrike">
                          <a:effectLst/>
                        </a:rPr>
                        <a:t>9</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4</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2012</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09"/>
                  </a:ext>
                </a:extLst>
              </a:tr>
              <a:tr h="119698">
                <a:tc>
                  <a:txBody>
                    <a:bodyPr/>
                    <a:lstStyle/>
                    <a:p>
                      <a:pPr algn="ctr" fontAlgn="b"/>
                      <a:r>
                        <a:rPr lang="es-MX" sz="700" u="none" strike="noStrike">
                          <a:effectLst/>
                        </a:rPr>
                        <a:t>10</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4</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2010</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10"/>
                  </a:ext>
                </a:extLst>
              </a:tr>
              <a:tr h="119698">
                <a:tc>
                  <a:txBody>
                    <a:bodyPr/>
                    <a:lstStyle/>
                    <a:p>
                      <a:pPr algn="ctr" fontAlgn="b"/>
                      <a:r>
                        <a:rPr lang="es-MX" sz="700" u="none" strike="noStrike">
                          <a:effectLst/>
                        </a:rPr>
                        <a:t>11</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4</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2003</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11"/>
                  </a:ext>
                </a:extLst>
              </a:tr>
              <a:tr h="119698">
                <a:tc>
                  <a:txBody>
                    <a:bodyPr/>
                    <a:lstStyle/>
                    <a:p>
                      <a:pPr algn="ctr" fontAlgn="b"/>
                      <a:r>
                        <a:rPr lang="es-MX" sz="700" u="none" strike="noStrike">
                          <a:effectLst/>
                        </a:rPr>
                        <a:t>12</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dirty="0">
                          <a:effectLst/>
                        </a:rPr>
                        <a:t>3</a:t>
                      </a:r>
                      <a:endParaRPr lang="es-MX" sz="700" b="0" i="0" u="none" strike="noStrike" dirty="0">
                        <a:solidFill>
                          <a:srgbClr val="000000"/>
                        </a:solidFill>
                        <a:effectLst/>
                        <a:latin typeface="Arial"/>
                      </a:endParaRPr>
                    </a:p>
                  </a:txBody>
                  <a:tcPr marL="3498" marR="3498" marT="3498" marB="0" anchor="b"/>
                </a:tc>
                <a:tc>
                  <a:txBody>
                    <a:bodyPr/>
                    <a:lstStyle/>
                    <a:p>
                      <a:pPr algn="r" fontAlgn="b"/>
                      <a:r>
                        <a:rPr lang="es-MX" sz="700" u="none" strike="noStrike" dirty="0">
                          <a:effectLst/>
                        </a:rPr>
                        <a:t>2010</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12"/>
                  </a:ext>
                </a:extLst>
              </a:tr>
              <a:tr h="119698">
                <a:tc>
                  <a:txBody>
                    <a:bodyPr/>
                    <a:lstStyle/>
                    <a:p>
                      <a:pPr algn="ctr" fontAlgn="b"/>
                      <a:r>
                        <a:rPr lang="es-MX" sz="700" u="none" strike="noStrike" dirty="0">
                          <a:effectLst/>
                        </a:rPr>
                        <a:t>13</a:t>
                      </a:r>
                      <a:endParaRPr lang="es-MX" sz="700" b="0" i="0" u="none" strike="noStrike" dirty="0">
                        <a:solidFill>
                          <a:srgbClr val="000000"/>
                        </a:solidFill>
                        <a:effectLst/>
                        <a:latin typeface="Calibri"/>
                      </a:endParaRPr>
                    </a:p>
                  </a:txBody>
                  <a:tcPr marL="3498" marR="3498" marT="3498" marB="0" anchor="b"/>
                </a:tc>
                <a:tc>
                  <a:txBody>
                    <a:bodyPr/>
                    <a:lstStyle/>
                    <a:p>
                      <a:pPr algn="ctr" fontAlgn="b"/>
                      <a:r>
                        <a:rPr lang="es-MX" sz="700" u="none" strike="noStrike">
                          <a:effectLst/>
                        </a:rPr>
                        <a:t>3</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2007</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13"/>
                  </a:ext>
                </a:extLst>
              </a:tr>
              <a:tr h="119698">
                <a:tc>
                  <a:txBody>
                    <a:bodyPr/>
                    <a:lstStyle/>
                    <a:p>
                      <a:pPr algn="ctr" fontAlgn="b"/>
                      <a:r>
                        <a:rPr lang="es-MX" sz="700" u="none" strike="noStrike">
                          <a:effectLst/>
                        </a:rPr>
                        <a:t>14</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2</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2013</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14"/>
                  </a:ext>
                </a:extLst>
              </a:tr>
              <a:tr h="119698">
                <a:tc>
                  <a:txBody>
                    <a:bodyPr/>
                    <a:lstStyle/>
                    <a:p>
                      <a:pPr algn="ctr" fontAlgn="b"/>
                      <a:r>
                        <a:rPr lang="es-MX" sz="700" u="none" strike="noStrike">
                          <a:effectLst/>
                        </a:rPr>
                        <a:t>15</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2</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2011</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15"/>
                  </a:ext>
                </a:extLst>
              </a:tr>
              <a:tr h="119698">
                <a:tc>
                  <a:txBody>
                    <a:bodyPr/>
                    <a:lstStyle/>
                    <a:p>
                      <a:pPr algn="ctr" fontAlgn="b"/>
                      <a:r>
                        <a:rPr lang="es-MX" sz="700" u="none" strike="noStrike">
                          <a:effectLst/>
                        </a:rPr>
                        <a:t>16</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2</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2011</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16"/>
                  </a:ext>
                </a:extLst>
              </a:tr>
              <a:tr h="119698">
                <a:tc>
                  <a:txBody>
                    <a:bodyPr/>
                    <a:lstStyle/>
                    <a:p>
                      <a:pPr algn="ctr" fontAlgn="b"/>
                      <a:r>
                        <a:rPr lang="es-MX" sz="700" u="none" strike="noStrike">
                          <a:effectLst/>
                        </a:rPr>
                        <a:t>17</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2</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2010</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17"/>
                  </a:ext>
                </a:extLst>
              </a:tr>
              <a:tr h="119698">
                <a:tc>
                  <a:txBody>
                    <a:bodyPr/>
                    <a:lstStyle/>
                    <a:p>
                      <a:pPr algn="ctr" fontAlgn="b"/>
                      <a:r>
                        <a:rPr lang="es-MX" sz="700" u="none" strike="noStrike">
                          <a:effectLst/>
                        </a:rPr>
                        <a:t>18</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2</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2009</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18"/>
                  </a:ext>
                </a:extLst>
              </a:tr>
              <a:tr h="119698">
                <a:tc>
                  <a:txBody>
                    <a:bodyPr/>
                    <a:lstStyle/>
                    <a:p>
                      <a:pPr algn="ctr" fontAlgn="b"/>
                      <a:r>
                        <a:rPr lang="es-MX" sz="700" u="none" strike="noStrike">
                          <a:effectLst/>
                        </a:rPr>
                        <a:t>19</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2</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a:effectLst/>
                        </a:rPr>
                        <a:t>2008</a:t>
                      </a:r>
                      <a:endParaRPr lang="es-MX" sz="700" b="0" i="0" u="none" strike="noStrike">
                        <a:solidFill>
                          <a:srgbClr val="000000"/>
                        </a:solidFill>
                        <a:effectLst/>
                        <a:latin typeface="Arial"/>
                      </a:endParaRPr>
                    </a:p>
                  </a:txBody>
                  <a:tcPr marL="3498" marR="3498" marT="3498" marB="0" anchor="b"/>
                </a:tc>
                <a:extLst>
                  <a:ext uri="{0D108BD9-81ED-4DB2-BD59-A6C34878D82A}">
                    <a16:rowId xmlns:a16="http://schemas.microsoft.com/office/drawing/2014/main" xmlns="" val="10019"/>
                  </a:ext>
                </a:extLst>
              </a:tr>
              <a:tr h="119698">
                <a:tc>
                  <a:txBody>
                    <a:bodyPr/>
                    <a:lstStyle/>
                    <a:p>
                      <a:pPr algn="ctr" fontAlgn="b"/>
                      <a:r>
                        <a:rPr lang="es-MX" sz="700" u="none" strike="noStrike">
                          <a:effectLst/>
                        </a:rPr>
                        <a:t>20</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2</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2008</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20"/>
                  </a:ext>
                </a:extLst>
              </a:tr>
              <a:tr h="119698">
                <a:tc>
                  <a:txBody>
                    <a:bodyPr/>
                    <a:lstStyle/>
                    <a:p>
                      <a:pPr algn="ctr" fontAlgn="b"/>
                      <a:r>
                        <a:rPr lang="es-MX" sz="700" u="none" strike="noStrike">
                          <a:effectLst/>
                        </a:rPr>
                        <a:t>21</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1</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2013</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21"/>
                  </a:ext>
                </a:extLst>
              </a:tr>
              <a:tr h="119698">
                <a:tc>
                  <a:txBody>
                    <a:bodyPr/>
                    <a:lstStyle/>
                    <a:p>
                      <a:pPr algn="ctr" fontAlgn="b"/>
                      <a:r>
                        <a:rPr lang="es-MX" sz="700" u="none" strike="noStrike">
                          <a:effectLst/>
                        </a:rPr>
                        <a:t>22</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1</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a:effectLst/>
                        </a:rPr>
                        <a:t>2012</a:t>
                      </a:r>
                      <a:endParaRPr lang="es-MX" sz="700" b="0" i="0" u="none" strike="noStrike">
                        <a:solidFill>
                          <a:srgbClr val="000000"/>
                        </a:solidFill>
                        <a:effectLst/>
                        <a:latin typeface="Arial"/>
                      </a:endParaRPr>
                    </a:p>
                  </a:txBody>
                  <a:tcPr marL="3498" marR="3498" marT="3498" marB="0" anchor="b"/>
                </a:tc>
                <a:extLst>
                  <a:ext uri="{0D108BD9-81ED-4DB2-BD59-A6C34878D82A}">
                    <a16:rowId xmlns:a16="http://schemas.microsoft.com/office/drawing/2014/main" xmlns="" val="10022"/>
                  </a:ext>
                </a:extLst>
              </a:tr>
              <a:tr h="119698">
                <a:tc>
                  <a:txBody>
                    <a:bodyPr/>
                    <a:lstStyle/>
                    <a:p>
                      <a:pPr algn="ctr" fontAlgn="b"/>
                      <a:r>
                        <a:rPr lang="es-MX" sz="700" u="none" strike="noStrike">
                          <a:effectLst/>
                        </a:rPr>
                        <a:t>23</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1</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2012</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23"/>
                  </a:ext>
                </a:extLst>
              </a:tr>
              <a:tr h="119698">
                <a:tc>
                  <a:txBody>
                    <a:bodyPr/>
                    <a:lstStyle/>
                    <a:p>
                      <a:pPr algn="ctr" fontAlgn="b"/>
                      <a:r>
                        <a:rPr lang="es-MX" sz="700" u="none" strike="noStrike">
                          <a:effectLst/>
                        </a:rPr>
                        <a:t>24</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1</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2011</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24"/>
                  </a:ext>
                </a:extLst>
              </a:tr>
              <a:tr h="119698">
                <a:tc>
                  <a:txBody>
                    <a:bodyPr/>
                    <a:lstStyle/>
                    <a:p>
                      <a:pPr algn="ctr" fontAlgn="b"/>
                      <a:r>
                        <a:rPr lang="es-MX" sz="700" u="none" strike="noStrike">
                          <a:effectLst/>
                        </a:rPr>
                        <a:t>25</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1</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2011</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25"/>
                  </a:ext>
                </a:extLst>
              </a:tr>
              <a:tr h="119698">
                <a:tc>
                  <a:txBody>
                    <a:bodyPr/>
                    <a:lstStyle/>
                    <a:p>
                      <a:pPr algn="ctr" fontAlgn="b"/>
                      <a:r>
                        <a:rPr lang="es-MX" sz="700" u="none" strike="noStrike">
                          <a:effectLst/>
                        </a:rPr>
                        <a:t>26</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1</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2011</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26"/>
                  </a:ext>
                </a:extLst>
              </a:tr>
              <a:tr h="119698">
                <a:tc>
                  <a:txBody>
                    <a:bodyPr/>
                    <a:lstStyle/>
                    <a:p>
                      <a:pPr algn="ctr" fontAlgn="b"/>
                      <a:r>
                        <a:rPr lang="es-MX" sz="700" u="none" strike="noStrike">
                          <a:effectLst/>
                        </a:rPr>
                        <a:t>27</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1</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2008</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27"/>
                  </a:ext>
                </a:extLst>
              </a:tr>
              <a:tr h="119698">
                <a:tc>
                  <a:txBody>
                    <a:bodyPr/>
                    <a:lstStyle/>
                    <a:p>
                      <a:pPr algn="ctr" fontAlgn="b"/>
                      <a:r>
                        <a:rPr lang="es-MX" sz="700" u="none" strike="noStrike">
                          <a:effectLst/>
                        </a:rPr>
                        <a:t>28</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2015</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28"/>
                  </a:ext>
                </a:extLst>
              </a:tr>
              <a:tr h="119698">
                <a:tc>
                  <a:txBody>
                    <a:bodyPr/>
                    <a:lstStyle/>
                    <a:p>
                      <a:pPr algn="ctr" fontAlgn="b"/>
                      <a:r>
                        <a:rPr lang="es-MX" sz="700" u="none" strike="noStrike">
                          <a:effectLst/>
                        </a:rPr>
                        <a:t>29</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2015</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29"/>
                  </a:ext>
                </a:extLst>
              </a:tr>
              <a:tr h="119698">
                <a:tc>
                  <a:txBody>
                    <a:bodyPr/>
                    <a:lstStyle/>
                    <a:p>
                      <a:pPr algn="ctr" fontAlgn="b"/>
                      <a:r>
                        <a:rPr lang="es-MX" sz="700" u="none" strike="noStrike">
                          <a:effectLst/>
                        </a:rPr>
                        <a:t>30</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a:effectLst/>
                        </a:rPr>
                        <a:t>2015</a:t>
                      </a:r>
                      <a:endParaRPr lang="es-MX" sz="700" b="0" i="0" u="none" strike="noStrike">
                        <a:solidFill>
                          <a:srgbClr val="000000"/>
                        </a:solidFill>
                        <a:effectLst/>
                        <a:latin typeface="Arial"/>
                      </a:endParaRPr>
                    </a:p>
                  </a:txBody>
                  <a:tcPr marL="3498" marR="3498" marT="3498" marB="0" anchor="b"/>
                </a:tc>
                <a:extLst>
                  <a:ext uri="{0D108BD9-81ED-4DB2-BD59-A6C34878D82A}">
                    <a16:rowId xmlns:a16="http://schemas.microsoft.com/office/drawing/2014/main" xmlns="" val="10030"/>
                  </a:ext>
                </a:extLst>
              </a:tr>
              <a:tr h="119698">
                <a:tc>
                  <a:txBody>
                    <a:bodyPr/>
                    <a:lstStyle/>
                    <a:p>
                      <a:pPr algn="ctr" fontAlgn="b"/>
                      <a:r>
                        <a:rPr lang="es-MX" sz="700" u="none" strike="noStrike">
                          <a:effectLst/>
                        </a:rPr>
                        <a:t>31</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2014</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31"/>
                  </a:ext>
                </a:extLst>
              </a:tr>
              <a:tr h="119698">
                <a:tc>
                  <a:txBody>
                    <a:bodyPr/>
                    <a:lstStyle/>
                    <a:p>
                      <a:pPr algn="ctr" fontAlgn="b"/>
                      <a:r>
                        <a:rPr lang="es-MX" sz="700" u="none" strike="noStrike">
                          <a:effectLst/>
                        </a:rPr>
                        <a:t>32</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2014</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32"/>
                  </a:ext>
                </a:extLst>
              </a:tr>
              <a:tr h="119698">
                <a:tc>
                  <a:txBody>
                    <a:bodyPr/>
                    <a:lstStyle/>
                    <a:p>
                      <a:pPr algn="ctr" fontAlgn="b"/>
                      <a:r>
                        <a:rPr lang="es-MX" sz="700" u="none" strike="noStrike">
                          <a:effectLst/>
                        </a:rPr>
                        <a:t>33</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2014</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33"/>
                  </a:ext>
                </a:extLst>
              </a:tr>
              <a:tr h="119698">
                <a:tc>
                  <a:txBody>
                    <a:bodyPr/>
                    <a:lstStyle/>
                    <a:p>
                      <a:pPr algn="ctr" fontAlgn="b"/>
                      <a:r>
                        <a:rPr lang="es-MX" sz="700" u="none" strike="noStrike">
                          <a:effectLst/>
                        </a:rPr>
                        <a:t>34</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2013</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34"/>
                  </a:ext>
                </a:extLst>
              </a:tr>
              <a:tr h="119698">
                <a:tc>
                  <a:txBody>
                    <a:bodyPr/>
                    <a:lstStyle/>
                    <a:p>
                      <a:pPr algn="ctr" fontAlgn="b"/>
                      <a:r>
                        <a:rPr lang="es-MX" sz="700" u="none" strike="noStrike">
                          <a:effectLst/>
                        </a:rPr>
                        <a:t>35</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2013</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35"/>
                  </a:ext>
                </a:extLst>
              </a:tr>
              <a:tr h="119698">
                <a:tc>
                  <a:txBody>
                    <a:bodyPr/>
                    <a:lstStyle/>
                    <a:p>
                      <a:pPr algn="ctr" fontAlgn="b"/>
                      <a:r>
                        <a:rPr lang="es-MX" sz="700" u="none" strike="noStrike">
                          <a:effectLst/>
                        </a:rPr>
                        <a:t>36</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2013</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36"/>
                  </a:ext>
                </a:extLst>
              </a:tr>
              <a:tr h="119698">
                <a:tc>
                  <a:txBody>
                    <a:bodyPr/>
                    <a:lstStyle/>
                    <a:p>
                      <a:pPr algn="ctr" fontAlgn="b"/>
                      <a:r>
                        <a:rPr lang="es-MX" sz="700" u="none" strike="noStrike">
                          <a:effectLst/>
                        </a:rPr>
                        <a:t>37</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2012</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37"/>
                  </a:ext>
                </a:extLst>
              </a:tr>
              <a:tr h="119698">
                <a:tc>
                  <a:txBody>
                    <a:bodyPr/>
                    <a:lstStyle/>
                    <a:p>
                      <a:pPr algn="ctr" fontAlgn="b"/>
                      <a:r>
                        <a:rPr lang="es-MX" sz="700" u="none" strike="noStrike">
                          <a:effectLst/>
                        </a:rPr>
                        <a:t>38</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2012</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38"/>
                  </a:ext>
                </a:extLst>
              </a:tr>
              <a:tr h="119698">
                <a:tc>
                  <a:txBody>
                    <a:bodyPr/>
                    <a:lstStyle/>
                    <a:p>
                      <a:pPr algn="ctr" fontAlgn="b"/>
                      <a:r>
                        <a:rPr lang="es-MX" sz="700" u="none" strike="noStrike">
                          <a:effectLst/>
                        </a:rPr>
                        <a:t>39</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2012</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39"/>
                  </a:ext>
                </a:extLst>
              </a:tr>
              <a:tr h="119698">
                <a:tc>
                  <a:txBody>
                    <a:bodyPr/>
                    <a:lstStyle/>
                    <a:p>
                      <a:pPr algn="ctr" fontAlgn="b"/>
                      <a:r>
                        <a:rPr lang="es-MX" sz="700" u="none" strike="noStrike">
                          <a:effectLst/>
                        </a:rPr>
                        <a:t>40</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2011</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40"/>
                  </a:ext>
                </a:extLst>
              </a:tr>
              <a:tr h="119698">
                <a:tc>
                  <a:txBody>
                    <a:bodyPr/>
                    <a:lstStyle/>
                    <a:p>
                      <a:pPr algn="ctr" fontAlgn="b"/>
                      <a:r>
                        <a:rPr lang="es-MX" sz="700" u="none" strike="noStrike">
                          <a:effectLst/>
                        </a:rPr>
                        <a:t>41</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2011</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41"/>
                  </a:ext>
                </a:extLst>
              </a:tr>
              <a:tr h="119698">
                <a:tc>
                  <a:txBody>
                    <a:bodyPr/>
                    <a:lstStyle/>
                    <a:p>
                      <a:pPr algn="ctr" fontAlgn="b"/>
                      <a:r>
                        <a:rPr lang="es-MX" sz="700" u="none" strike="noStrike">
                          <a:effectLst/>
                        </a:rPr>
                        <a:t>42</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2009</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42"/>
                  </a:ext>
                </a:extLst>
              </a:tr>
              <a:tr h="119698">
                <a:tc>
                  <a:txBody>
                    <a:bodyPr/>
                    <a:lstStyle/>
                    <a:p>
                      <a:pPr algn="ctr" fontAlgn="b"/>
                      <a:r>
                        <a:rPr lang="es-MX" sz="700" u="none" strike="noStrike">
                          <a:effectLst/>
                        </a:rPr>
                        <a:t>43</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2008</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43"/>
                  </a:ext>
                </a:extLst>
              </a:tr>
              <a:tr h="119698">
                <a:tc>
                  <a:txBody>
                    <a:bodyPr/>
                    <a:lstStyle/>
                    <a:p>
                      <a:pPr algn="ctr" fontAlgn="b"/>
                      <a:r>
                        <a:rPr lang="es-MX" sz="700" u="none" strike="noStrike">
                          <a:effectLst/>
                        </a:rPr>
                        <a:t>44</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2008</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44"/>
                  </a:ext>
                </a:extLst>
              </a:tr>
              <a:tr h="119698">
                <a:tc>
                  <a:txBody>
                    <a:bodyPr/>
                    <a:lstStyle/>
                    <a:p>
                      <a:pPr algn="ctr" fontAlgn="b"/>
                      <a:r>
                        <a:rPr lang="es-MX" sz="700" u="none" strike="noStrike">
                          <a:effectLst/>
                        </a:rPr>
                        <a:t>45</a:t>
                      </a:r>
                      <a:endParaRPr lang="es-MX" sz="700" b="0" i="0" u="none" strike="noStrike">
                        <a:solidFill>
                          <a:srgbClr val="000000"/>
                        </a:solidFill>
                        <a:effectLst/>
                        <a:latin typeface="Calibri"/>
                      </a:endParaRPr>
                    </a:p>
                  </a:txBody>
                  <a:tcPr marL="3498" marR="3498" marT="3498" marB="0" anchor="b"/>
                </a:tc>
                <a:tc>
                  <a:txBody>
                    <a:bodyPr/>
                    <a:lstStyle/>
                    <a:p>
                      <a:pPr algn="ctr" fontAlgn="b"/>
                      <a:r>
                        <a:rPr lang="es-MX" sz="700" u="none" strike="noStrike">
                          <a:effectLst/>
                        </a:rPr>
                        <a:t>0</a:t>
                      </a:r>
                      <a:endParaRPr lang="es-MX" sz="700" b="0" i="0" u="none" strike="noStrike">
                        <a:solidFill>
                          <a:srgbClr val="000000"/>
                        </a:solidFill>
                        <a:effectLst/>
                        <a:latin typeface="Arial"/>
                      </a:endParaRPr>
                    </a:p>
                  </a:txBody>
                  <a:tcPr marL="3498" marR="3498" marT="3498" marB="0" anchor="b"/>
                </a:tc>
                <a:tc>
                  <a:txBody>
                    <a:bodyPr/>
                    <a:lstStyle/>
                    <a:p>
                      <a:pPr algn="r" fontAlgn="b"/>
                      <a:r>
                        <a:rPr lang="es-MX" sz="700" u="none" strike="noStrike" dirty="0">
                          <a:effectLst/>
                        </a:rPr>
                        <a:t>2003</a:t>
                      </a:r>
                      <a:endParaRPr lang="es-MX" sz="700" b="0" i="0" u="none" strike="noStrike" dirty="0">
                        <a:solidFill>
                          <a:srgbClr val="000000"/>
                        </a:solidFill>
                        <a:effectLst/>
                        <a:latin typeface="Arial"/>
                      </a:endParaRPr>
                    </a:p>
                  </a:txBody>
                  <a:tcPr marL="3498" marR="3498" marT="3498" marB="0" anchor="b"/>
                </a:tc>
                <a:extLst>
                  <a:ext uri="{0D108BD9-81ED-4DB2-BD59-A6C34878D82A}">
                    <a16:rowId xmlns:a16="http://schemas.microsoft.com/office/drawing/2014/main" xmlns="" val="10045"/>
                  </a:ext>
                </a:extLst>
              </a:tr>
            </a:tbl>
          </a:graphicData>
        </a:graphic>
      </p:graphicFrame>
      <p:sp>
        <p:nvSpPr>
          <p:cNvPr id="9" name="8 CuadroTexto"/>
          <p:cNvSpPr txBox="1"/>
          <p:nvPr/>
        </p:nvSpPr>
        <p:spPr>
          <a:xfrm>
            <a:off x="170471" y="1196752"/>
            <a:ext cx="636650" cy="300082"/>
          </a:xfrm>
          <a:prstGeom prst="rect">
            <a:avLst/>
          </a:prstGeom>
          <a:solidFill>
            <a:srgbClr val="FFFF00"/>
          </a:solidFill>
        </p:spPr>
        <p:txBody>
          <a:bodyPr wrap="square" rtlCol="0">
            <a:spAutoFit/>
          </a:bodyPr>
          <a:lstStyle/>
          <a:p>
            <a:r>
              <a:rPr lang="es-MX" sz="1350" b="1" dirty="0">
                <a:solidFill>
                  <a:srgbClr val="009900"/>
                </a:solidFill>
              </a:rPr>
              <a:t>h = 6</a:t>
            </a:r>
          </a:p>
        </p:txBody>
      </p:sp>
      <p:sp>
        <p:nvSpPr>
          <p:cNvPr id="11" name="CuadroTexto 3"/>
          <p:cNvSpPr txBox="1"/>
          <p:nvPr/>
        </p:nvSpPr>
        <p:spPr>
          <a:xfrm>
            <a:off x="4394639" y="705186"/>
            <a:ext cx="4441755" cy="5355312"/>
          </a:xfrm>
          <a:prstGeom prst="rect">
            <a:avLst/>
          </a:prstGeom>
          <a:solidFill>
            <a:srgbClr val="FFC000"/>
          </a:solidFill>
          <a:ln>
            <a:solidFill>
              <a:srgbClr val="FF0000"/>
            </a:solidFill>
          </a:ln>
        </p:spPr>
        <p:txBody>
          <a:bodyPr wrap="square" rtlCol="0">
            <a:spAutoFit/>
          </a:bodyPr>
          <a:lstStyle/>
          <a:p>
            <a:r>
              <a:rPr lang="es-MX" b="1" dirty="0"/>
              <a:t>Ventajas</a:t>
            </a:r>
          </a:p>
          <a:p>
            <a:endParaRPr lang="es-MX" b="1" dirty="0"/>
          </a:p>
          <a:p>
            <a:pPr marL="257175" indent="-257175">
              <a:buFont typeface="+mj-lt"/>
              <a:buAutoNum type="arabicPeriod"/>
            </a:pPr>
            <a:r>
              <a:rPr lang="es-MX" dirty="0"/>
              <a:t>Un solo número considera su productividad y su impacto</a:t>
            </a:r>
          </a:p>
          <a:p>
            <a:pPr marL="257175" indent="-257175">
              <a:buFont typeface="+mj-lt"/>
              <a:buAutoNum type="arabicPeriod"/>
            </a:pPr>
            <a:endParaRPr lang="es-MX" dirty="0"/>
          </a:p>
          <a:p>
            <a:pPr marL="257175" indent="-257175">
              <a:buFont typeface="+mj-lt"/>
              <a:buAutoNum type="arabicPeriod"/>
            </a:pPr>
            <a:r>
              <a:rPr lang="es-MX" dirty="0"/>
              <a:t>El valor incrementa con el tiempo, aun cuando deja de publicar </a:t>
            </a:r>
          </a:p>
          <a:p>
            <a:pPr marL="257175" indent="-257175">
              <a:buFont typeface="+mj-lt"/>
              <a:buAutoNum type="arabicPeriod"/>
            </a:pPr>
            <a:endParaRPr lang="es-MX" dirty="0"/>
          </a:p>
          <a:p>
            <a:pPr marL="257175" indent="-257175">
              <a:buFont typeface="+mj-lt"/>
              <a:buAutoNum type="arabicPeriod"/>
            </a:pPr>
            <a:r>
              <a:rPr lang="es-MX" dirty="0"/>
              <a:t>Como este índice no considera el número de citaciones totales no puede ser inflado por un pequeño número de citaciones intencionadas</a:t>
            </a:r>
          </a:p>
          <a:p>
            <a:pPr marL="257175" indent="-257175">
              <a:buFont typeface="+mj-lt"/>
              <a:buAutoNum type="arabicPeriod"/>
            </a:pPr>
            <a:endParaRPr lang="es-MX" dirty="0"/>
          </a:p>
          <a:p>
            <a:pPr marL="257175" indent="-257175">
              <a:buFont typeface="+mj-lt"/>
              <a:buAutoNum type="arabicPeriod"/>
            </a:pPr>
            <a:r>
              <a:rPr lang="es-MX" dirty="0"/>
              <a:t>No considera la proporción de citas recibidas por un trabajo sino toma en cuenta la productividad</a:t>
            </a:r>
          </a:p>
          <a:p>
            <a:pPr marL="257175" indent="-257175">
              <a:buFont typeface="+mj-lt"/>
              <a:buAutoNum type="arabicPeriod"/>
            </a:pPr>
            <a:endParaRPr lang="es-MX" dirty="0"/>
          </a:p>
          <a:p>
            <a:pPr marL="257175" indent="-257175">
              <a:buFont typeface="+mj-lt"/>
              <a:buAutoNum type="arabicPeriod"/>
            </a:pPr>
            <a:r>
              <a:rPr lang="es-MX" dirty="0"/>
              <a:t>Toma en cuenta todos los trabajos del autor, no solo los más citados</a:t>
            </a:r>
          </a:p>
        </p:txBody>
      </p:sp>
      <p:sp>
        <p:nvSpPr>
          <p:cNvPr id="2" name="Rectángulo 1"/>
          <p:cNvSpPr/>
          <p:nvPr/>
        </p:nvSpPr>
        <p:spPr>
          <a:xfrm>
            <a:off x="4394639" y="6237312"/>
            <a:ext cx="4572000" cy="415498"/>
          </a:xfrm>
          <a:prstGeom prst="rect">
            <a:avLst/>
          </a:prstGeom>
        </p:spPr>
        <p:txBody>
          <a:bodyPr>
            <a:spAutoFit/>
          </a:bodyPr>
          <a:lstStyle/>
          <a:p>
            <a:r>
              <a:rPr lang="en-GB" sz="1050" dirty="0">
                <a:solidFill>
                  <a:schemeClr val="tx1">
                    <a:lumMod val="50000"/>
                    <a:lumOff val="50000"/>
                  </a:schemeClr>
                </a:solidFill>
              </a:rPr>
              <a:t>Andrés, Ana. Measuring Academic Research. </a:t>
            </a:r>
          </a:p>
          <a:p>
            <a:r>
              <a:rPr lang="en-GB" sz="1050" dirty="0">
                <a:solidFill>
                  <a:schemeClr val="tx1">
                    <a:lumMod val="50000"/>
                    <a:lumOff val="50000"/>
                  </a:schemeClr>
                </a:solidFill>
              </a:rPr>
              <a:t>How to undertake a bibliometric study. </a:t>
            </a:r>
            <a:r>
              <a:rPr lang="es-MX" sz="1050" dirty="0" err="1">
                <a:solidFill>
                  <a:schemeClr val="tx1">
                    <a:lumMod val="50000"/>
                    <a:lumOff val="50000"/>
                  </a:schemeClr>
                </a:solidFill>
              </a:rPr>
              <a:t>Chandos</a:t>
            </a:r>
            <a:r>
              <a:rPr lang="es-MX" sz="1050" dirty="0">
                <a:solidFill>
                  <a:schemeClr val="tx1">
                    <a:lumMod val="50000"/>
                    <a:lumOff val="50000"/>
                  </a:schemeClr>
                </a:solidFill>
              </a:rPr>
              <a:t> Publishing, 2009</a:t>
            </a:r>
          </a:p>
        </p:txBody>
      </p:sp>
    </p:spTree>
    <p:extLst>
      <p:ext uri="{BB962C8B-B14F-4D97-AF65-F5344CB8AC3E}">
        <p14:creationId xmlns:p14="http://schemas.microsoft.com/office/powerpoint/2010/main" val="1076729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Elipse"/>
          <p:cNvSpPr/>
          <p:nvPr/>
        </p:nvSpPr>
        <p:spPr bwMode="auto">
          <a:xfrm>
            <a:off x="3593943" y="24525"/>
            <a:ext cx="5550057" cy="5075508"/>
          </a:xfrm>
          <a:prstGeom prst="ellipse">
            <a:avLst/>
          </a:prstGeom>
          <a:solidFill>
            <a:schemeClr val="bg1">
              <a:lumMod val="75000"/>
            </a:schemeClr>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scene3d>
              <a:camera prst="orthographicFront"/>
              <a:lightRig rig="soft" dir="t">
                <a:rot lat="0" lon="0" rev="10800000"/>
              </a:lightRig>
            </a:scene3d>
            <a:sp3d>
              <a:bevelT w="27940" h="12700"/>
              <a:contourClr>
                <a:srgbClr val="DDDDDD"/>
              </a:contourClr>
            </a:sp3d>
          </a:bodyPr>
          <a:lstStyle/>
          <a:p>
            <a:pPr>
              <a:defRPr/>
            </a:pPr>
            <a:endParaRPr lang="es-MX" sz="1350" b="1" spc="113" dirty="0">
              <a:ln w="11430"/>
              <a:solidFill>
                <a:srgbClr val="F8F8F8"/>
              </a:solidFill>
              <a:effectLst>
                <a:outerShdw blurRad="25400" algn="tl" rotWithShape="0">
                  <a:srgbClr val="000000">
                    <a:alpha val="43000"/>
                  </a:srgbClr>
                </a:outerShdw>
              </a:effectLst>
            </a:endParaRPr>
          </a:p>
          <a:p>
            <a:pPr>
              <a:defRPr/>
            </a:pPr>
            <a:endParaRPr lang="es-MX" sz="1350" b="1" spc="113" dirty="0">
              <a:ln w="11430"/>
              <a:solidFill>
                <a:srgbClr val="F8F8F8"/>
              </a:solidFill>
              <a:effectLst>
                <a:outerShdw blurRad="25400" algn="tl" rotWithShape="0">
                  <a:srgbClr val="000000">
                    <a:alpha val="43000"/>
                  </a:srgbClr>
                </a:outerShdw>
              </a:effectLst>
            </a:endParaRPr>
          </a:p>
          <a:p>
            <a:pPr>
              <a:defRPr/>
            </a:pPr>
            <a:endParaRPr lang="es-MX" sz="1350" b="1" spc="113" dirty="0">
              <a:ln w="11430"/>
              <a:solidFill>
                <a:srgbClr val="F8F8F8"/>
              </a:solidFill>
              <a:effectLst>
                <a:outerShdw blurRad="25400" algn="tl" rotWithShape="0">
                  <a:srgbClr val="000000">
                    <a:alpha val="43000"/>
                  </a:srgbClr>
                </a:outerShdw>
              </a:effectLst>
            </a:endParaRPr>
          </a:p>
          <a:p>
            <a:pPr algn="ctr">
              <a:defRPr/>
            </a:pPr>
            <a:endParaRPr lang="es-MX" sz="2700" b="1" spc="113" dirty="0">
              <a:ln w="11430"/>
              <a:solidFill>
                <a:srgbClr val="F8F8F8"/>
              </a:solidFill>
              <a:effectLst>
                <a:outerShdw blurRad="25400" algn="tl" rotWithShape="0">
                  <a:srgbClr val="000000">
                    <a:alpha val="43000"/>
                  </a:srgbClr>
                </a:outerShdw>
              </a:effectLst>
            </a:endParaRPr>
          </a:p>
          <a:p>
            <a:pPr algn="ctr">
              <a:defRPr/>
            </a:pPr>
            <a:endParaRPr lang="es-MX" sz="2700" b="1" spc="113" dirty="0">
              <a:ln w="11430"/>
              <a:solidFill>
                <a:srgbClr val="F8F8F8"/>
              </a:solidFill>
              <a:effectLst>
                <a:outerShdw blurRad="25400" algn="tl" rotWithShape="0">
                  <a:srgbClr val="000000">
                    <a:alpha val="43000"/>
                  </a:srgbClr>
                </a:outerShdw>
              </a:effectLst>
            </a:endParaRPr>
          </a:p>
          <a:p>
            <a:pPr algn="ctr">
              <a:defRPr/>
            </a:pPr>
            <a:endParaRPr lang="es-MX" sz="2700" b="1" spc="113" dirty="0">
              <a:ln w="11430"/>
              <a:solidFill>
                <a:srgbClr val="F8F8F8"/>
              </a:solidFill>
              <a:effectLst>
                <a:outerShdw blurRad="25400" algn="tl" rotWithShape="0">
                  <a:srgbClr val="000000">
                    <a:alpha val="43000"/>
                  </a:srgbClr>
                </a:outerShdw>
              </a:effectLst>
            </a:endParaRPr>
          </a:p>
          <a:p>
            <a:pPr algn="ctr">
              <a:defRPr/>
            </a:pPr>
            <a:endParaRPr lang="es-MX" sz="27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algn="ctr">
              <a:defRPr/>
            </a:pPr>
            <a:endParaRPr lang="es-MX" sz="27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algn="ctr">
              <a:defRPr/>
            </a:pPr>
            <a:endParaRPr lang="es-MX"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a:p>
            <a:pPr algn="ctr">
              <a:defRPr/>
            </a:pPr>
            <a:r>
              <a:rPr lang="es-MX" sz="3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+28,300</a:t>
            </a:r>
          </a:p>
          <a:p>
            <a:pPr algn="ctr">
              <a:defRPr/>
            </a:pPr>
            <a:r>
              <a:rPr lang="es-MX"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Web of </a:t>
            </a:r>
            <a:r>
              <a:rPr lang="es-MX" sz="24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Science</a:t>
            </a:r>
            <a:endParaRPr lang="es-MX"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5" name="5 Elipse"/>
          <p:cNvSpPr/>
          <p:nvPr/>
        </p:nvSpPr>
        <p:spPr bwMode="auto">
          <a:xfrm>
            <a:off x="4903169" y="1170612"/>
            <a:ext cx="2797205" cy="2493567"/>
          </a:xfrm>
          <a:prstGeom prst="ellipse">
            <a:avLst/>
          </a:prstGeom>
          <a:solidFill>
            <a:schemeClr val="bg1">
              <a:lumMod val="50000"/>
            </a:schemeClr>
          </a:solidFill>
          <a:ln w="9525" cap="flat" cmpd="sng" algn="ctr">
            <a:solidFill>
              <a:schemeClr val="tx1"/>
            </a:solidFill>
            <a:prstDash val="solid"/>
            <a:round/>
            <a:headEnd type="none" w="med" len="med"/>
            <a:tailEnd type="none" w="med" len="med"/>
          </a:ln>
          <a:effectLst/>
          <a:scene3d>
            <a:camera prst="orthographicFront"/>
            <a:lightRig rig="soft" dir="tl">
              <a:rot lat="0" lon="0" rev="0"/>
            </a:lightRig>
          </a:scene3d>
          <a:sp3d>
            <a:bevelT/>
          </a:sp3d>
        </p:spPr>
        <p:txBody>
          <a:bodyPr>
            <a:sp3d contourW="25400" prstMaterial="matte">
              <a:bevelT w="25400" h="55880" prst="artDeco"/>
              <a:contourClr>
                <a:schemeClr val="accent2">
                  <a:tint val="20000"/>
                </a:schemeClr>
              </a:contourClr>
            </a:sp3d>
          </a:bodyPr>
          <a:lstStyle/>
          <a:p>
            <a:pPr algn="ctr">
              <a:defRPr/>
            </a:pPr>
            <a:r>
              <a:rPr lang="es-MX" b="1" spc="38" dirty="0">
                <a:ln w="11430"/>
                <a:effectLst>
                  <a:outerShdw blurRad="76200" dist="50800" dir="5400000" algn="tl" rotWithShape="0">
                    <a:srgbClr val="000000">
                      <a:alpha val="65000"/>
                    </a:srgbClr>
                  </a:outerShdw>
                </a:effectLst>
                <a:latin typeface="Arial" charset="0"/>
              </a:rPr>
              <a:t>Web of Science</a:t>
            </a:r>
          </a:p>
          <a:p>
            <a:pPr algn="ctr">
              <a:defRPr/>
            </a:pPr>
            <a:r>
              <a:rPr lang="es-MX" sz="1350" b="1" spc="38" dirty="0">
                <a:ln w="11430"/>
                <a:effectLst>
                  <a:outerShdw blurRad="76200" dist="50800" dir="5400000" algn="tl" rotWithShape="0">
                    <a:srgbClr val="000000">
                      <a:alpha val="65000"/>
                    </a:srgbClr>
                  </a:outerShdw>
                </a:effectLst>
                <a:latin typeface="Arial" charset="0"/>
              </a:rPr>
              <a:t>Colección Principal</a:t>
            </a:r>
          </a:p>
          <a:p>
            <a:pPr algn="ctr">
              <a:defRPr/>
            </a:pPr>
            <a:r>
              <a:rPr lang="es-MX" sz="2700" b="1" spc="38" dirty="0">
                <a:ln w="11430"/>
                <a:effectLst>
                  <a:outerShdw blurRad="76200" dist="50800" dir="5400000" algn="tl" rotWithShape="0">
                    <a:srgbClr val="000000">
                      <a:alpha val="65000"/>
                    </a:srgbClr>
                  </a:outerShdw>
                </a:effectLst>
                <a:latin typeface="Arial" charset="0"/>
              </a:rPr>
              <a:t>12,700</a:t>
            </a:r>
          </a:p>
          <a:p>
            <a:pPr algn="ctr">
              <a:defRPr/>
            </a:pPr>
            <a:endParaRPr lang="es-MX" sz="2700" b="1" spc="38" dirty="0">
              <a:ln w="11430"/>
              <a:effectLst>
                <a:outerShdw blurRad="76200" dist="50800" dir="5400000" algn="tl" rotWithShape="0">
                  <a:srgbClr val="000000">
                    <a:alpha val="65000"/>
                  </a:srgbClr>
                </a:outerShdw>
              </a:effectLst>
              <a:latin typeface="Arial" charset="0"/>
            </a:endParaRPr>
          </a:p>
          <a:p>
            <a:pPr algn="ctr">
              <a:defRPr/>
            </a:pPr>
            <a:r>
              <a:rPr lang="es-MX" sz="15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charset="0"/>
              </a:rPr>
              <a:t>Factor de Impacto</a:t>
            </a:r>
            <a:endParaRPr lang="es-MX" sz="21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charset="0"/>
            </a:endParaRPr>
          </a:p>
        </p:txBody>
      </p:sp>
      <p:sp>
        <p:nvSpPr>
          <p:cNvPr id="6" name="7 Elipse"/>
          <p:cNvSpPr/>
          <p:nvPr/>
        </p:nvSpPr>
        <p:spPr bwMode="auto">
          <a:xfrm>
            <a:off x="4484251" y="717113"/>
            <a:ext cx="1136712" cy="1136805"/>
          </a:xfrm>
          <a:prstGeom prst="ellipse">
            <a:avLst/>
          </a:prstGeom>
          <a:solidFill>
            <a:schemeClr val="bg1">
              <a:lumMod val="85000"/>
            </a:schemeClr>
          </a:solidFill>
          <a:ln>
            <a:solidFill>
              <a:schemeClr val="accent3"/>
            </a:solidFill>
            <a:headEnd type="none" w="med" len="med"/>
            <a:tailEnd type="none" w="med" len="med"/>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lstStyle/>
          <a:p>
            <a:pPr algn="ctr">
              <a:defRPr/>
            </a:pPr>
            <a:r>
              <a:rPr lang="es-MX" sz="1350" b="1" dirty="0" err="1">
                <a:ln w="12700">
                  <a:solidFill>
                    <a:schemeClr val="tx1"/>
                  </a:solidFill>
                  <a:prstDash val="solid"/>
                </a:ln>
                <a:solidFill>
                  <a:schemeClr val="tx1"/>
                </a:solidFill>
                <a:effectLst>
                  <a:outerShdw blurRad="41275" dist="20320" dir="1800000" algn="tl" rotWithShape="0">
                    <a:srgbClr val="000000">
                      <a:alpha val="40000"/>
                    </a:srgbClr>
                  </a:outerShdw>
                </a:effectLst>
              </a:rPr>
              <a:t>SciELO</a:t>
            </a:r>
            <a:r>
              <a:rPr lang="es-MX" sz="1350" b="1" dirty="0">
                <a:ln w="12700">
                  <a:solidFill>
                    <a:schemeClr val="tx1"/>
                  </a:solidFill>
                  <a:prstDash val="solid"/>
                </a:ln>
                <a:solidFill>
                  <a:schemeClr val="tx1"/>
                </a:solidFill>
                <a:effectLst>
                  <a:outerShdw blurRad="41275" dist="20320" dir="1800000" algn="tl" rotWithShape="0">
                    <a:srgbClr val="000000">
                      <a:alpha val="40000"/>
                    </a:srgbClr>
                  </a:outerShdw>
                </a:effectLst>
              </a:rPr>
              <a:t> CI</a:t>
            </a:r>
          </a:p>
          <a:p>
            <a:pPr algn="ctr">
              <a:defRPr/>
            </a:pPr>
            <a:r>
              <a:rPr lang="es-MX" sz="1500" b="1" dirty="0">
                <a:ln w="12700">
                  <a:solidFill>
                    <a:schemeClr val="tx1"/>
                  </a:solidFill>
                  <a:prstDash val="solid"/>
                </a:ln>
                <a:solidFill>
                  <a:schemeClr val="tx1"/>
                </a:solidFill>
                <a:effectLst>
                  <a:outerShdw blurRad="41275" dist="20320" dir="1800000" algn="tl" rotWithShape="0">
                    <a:srgbClr val="000000">
                      <a:alpha val="40000"/>
                    </a:srgbClr>
                  </a:outerShdw>
                </a:effectLst>
              </a:rPr>
              <a:t>1,000</a:t>
            </a:r>
          </a:p>
        </p:txBody>
      </p:sp>
      <p:sp>
        <p:nvSpPr>
          <p:cNvPr id="7" name="8 Elipse"/>
          <p:cNvSpPr/>
          <p:nvPr/>
        </p:nvSpPr>
        <p:spPr bwMode="auto">
          <a:xfrm>
            <a:off x="6804569" y="582609"/>
            <a:ext cx="1114648" cy="1101762"/>
          </a:xfrm>
          <a:prstGeom prst="ellipse">
            <a:avLst/>
          </a:prstGeom>
          <a:solidFill>
            <a:schemeClr val="bg1">
              <a:lumMod val="85000"/>
            </a:schemeClr>
          </a:solidFill>
          <a:ln>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lstStyle/>
          <a:p>
            <a:pPr algn="ctr">
              <a:defRPr/>
            </a:pPr>
            <a:r>
              <a:rPr lang="es-MX" sz="1400" b="1" dirty="0">
                <a:ln w="12700">
                  <a:solidFill>
                    <a:schemeClr val="bg1"/>
                  </a:solidFill>
                  <a:prstDash val="solid"/>
                </a:ln>
                <a:solidFill>
                  <a:schemeClr val="tx1"/>
                </a:solidFill>
                <a:effectLst>
                  <a:outerShdw blurRad="41275" dist="20320" dir="1800000" algn="tl" rotWithShape="0">
                    <a:srgbClr val="000000">
                      <a:alpha val="40000"/>
                    </a:srgbClr>
                  </a:outerShdw>
                </a:effectLst>
              </a:rPr>
              <a:t>CHINA CD</a:t>
            </a:r>
          </a:p>
          <a:p>
            <a:pPr algn="ctr">
              <a:defRPr/>
            </a:pPr>
            <a:r>
              <a:rPr lang="es-MX" sz="1600" b="1" dirty="0">
                <a:ln w="12700">
                  <a:solidFill>
                    <a:schemeClr val="bg1"/>
                  </a:solidFill>
                  <a:prstDash val="solid"/>
                </a:ln>
                <a:solidFill>
                  <a:schemeClr val="tx1"/>
                </a:solidFill>
                <a:effectLst>
                  <a:outerShdw blurRad="41275" dist="20320" dir="1800000" algn="tl" rotWithShape="0">
                    <a:srgbClr val="000000">
                      <a:alpha val="40000"/>
                    </a:srgbClr>
                  </a:outerShdw>
                </a:effectLst>
              </a:rPr>
              <a:t>+1,300</a:t>
            </a:r>
          </a:p>
        </p:txBody>
      </p:sp>
      <p:sp>
        <p:nvSpPr>
          <p:cNvPr id="8" name="9 Elipse"/>
          <p:cNvSpPr/>
          <p:nvPr/>
        </p:nvSpPr>
        <p:spPr bwMode="auto">
          <a:xfrm>
            <a:off x="7127223" y="2402420"/>
            <a:ext cx="1103681" cy="978672"/>
          </a:xfrm>
          <a:prstGeom prst="ellipse">
            <a:avLst/>
          </a:prstGeom>
          <a:solidFill>
            <a:schemeClr val="bg1">
              <a:lumMod val="95000"/>
            </a:schemeClr>
          </a:solidFill>
          <a:ln>
            <a:headEnd type="none" w="med" len="med"/>
            <a:tailEnd type="none" w="med" len="med"/>
          </a:ln>
          <a:effectLst>
            <a:outerShdw blurRad="40000" dist="23000" dir="5400000" rotWithShape="0">
              <a:srgbClr val="000000">
                <a:alpha val="35000"/>
              </a:srgbClr>
            </a:outerShdw>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lstStyle/>
          <a:p>
            <a:pPr algn="ctr">
              <a:defRPr/>
            </a:pPr>
            <a:r>
              <a:rPr lang="es-MX" sz="1500" b="1" dirty="0">
                <a:ln w="12700">
                  <a:solidFill>
                    <a:schemeClr val="bg1"/>
                  </a:solidFill>
                  <a:prstDash val="solid"/>
                </a:ln>
                <a:solidFill>
                  <a:schemeClr val="tx1"/>
                </a:solidFill>
                <a:effectLst>
                  <a:outerShdw blurRad="41275" dist="20320" dir="1800000" algn="tl" rotWithShape="0">
                    <a:srgbClr val="000000">
                      <a:alpha val="40000"/>
                    </a:srgbClr>
                  </a:outerShdw>
                </a:effectLst>
              </a:rPr>
              <a:t>KOREACI</a:t>
            </a:r>
          </a:p>
          <a:p>
            <a:pPr algn="ctr">
              <a:defRPr/>
            </a:pPr>
            <a:r>
              <a:rPr lang="es-MX" b="1" dirty="0">
                <a:ln w="12700">
                  <a:solidFill>
                    <a:schemeClr val="bg1"/>
                  </a:solidFill>
                  <a:prstDash val="solid"/>
                </a:ln>
                <a:solidFill>
                  <a:schemeClr val="tx1"/>
                </a:solidFill>
                <a:effectLst>
                  <a:outerShdw blurRad="41275" dist="20320" dir="1800000" algn="tl" rotWithShape="0">
                    <a:srgbClr val="000000">
                      <a:alpha val="40000"/>
                    </a:srgbClr>
                  </a:outerShdw>
                </a:effectLst>
              </a:rPr>
              <a:t>+</a:t>
            </a:r>
            <a:r>
              <a:rPr lang="es-MX" sz="1600" b="1" dirty="0">
                <a:ln w="12700">
                  <a:solidFill>
                    <a:schemeClr val="bg1"/>
                  </a:solidFill>
                  <a:prstDash val="solid"/>
                </a:ln>
                <a:solidFill>
                  <a:schemeClr val="tx1"/>
                </a:solidFill>
                <a:effectLst>
                  <a:outerShdw blurRad="41275" dist="20320" dir="1800000" algn="tl" rotWithShape="0">
                    <a:srgbClr val="000000">
                      <a:alpha val="40000"/>
                    </a:srgbClr>
                  </a:outerShdw>
                </a:effectLst>
              </a:rPr>
              <a:t>2,167</a:t>
            </a:r>
            <a:endParaRPr lang="es-MX" b="1" dirty="0">
              <a:ln w="12700">
                <a:solidFill>
                  <a:schemeClr val="bg1"/>
                </a:solidFill>
                <a:prstDash val="solid"/>
              </a:ln>
              <a:solidFill>
                <a:schemeClr val="tx1"/>
              </a:solidFill>
              <a:effectLst>
                <a:outerShdw blurRad="41275" dist="20320" dir="1800000" algn="tl" rotWithShape="0">
                  <a:srgbClr val="000000">
                    <a:alpha val="40000"/>
                  </a:srgbClr>
                </a:outerShdw>
              </a:effectLst>
            </a:endParaRPr>
          </a:p>
        </p:txBody>
      </p:sp>
      <p:sp>
        <p:nvSpPr>
          <p:cNvPr id="9" name="7 Elipse"/>
          <p:cNvSpPr/>
          <p:nvPr/>
        </p:nvSpPr>
        <p:spPr bwMode="auto">
          <a:xfrm>
            <a:off x="6534853" y="3013670"/>
            <a:ext cx="1136712" cy="1136805"/>
          </a:xfrm>
          <a:prstGeom prst="ellipse">
            <a:avLst/>
          </a:prstGeom>
          <a:solidFill>
            <a:schemeClr val="bg1">
              <a:lumMod val="85000"/>
            </a:schemeClr>
          </a:solidFill>
          <a:ln>
            <a:solidFill>
              <a:schemeClr val="accent3"/>
            </a:solidFill>
            <a:headEnd type="none" w="med" len="med"/>
            <a:tailEnd type="none" w="med" len="med"/>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lstStyle/>
          <a:p>
            <a:pPr algn="ctr">
              <a:defRPr/>
            </a:pPr>
            <a:endParaRPr lang="es-MX" sz="12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a:p>
            <a:pPr algn="ctr">
              <a:defRPr/>
            </a:pPr>
            <a:r>
              <a:rPr lang="es-MX" sz="1350" b="1" dirty="0">
                <a:ln w="12700">
                  <a:solidFill>
                    <a:srgbClr val="FFFF00"/>
                  </a:solidFill>
                  <a:prstDash val="solid"/>
                </a:ln>
                <a:solidFill>
                  <a:schemeClr val="tx1"/>
                </a:solidFill>
                <a:effectLst>
                  <a:outerShdw blurRad="41275" dist="20320" dir="1800000" algn="tl" rotWithShape="0">
                    <a:srgbClr val="000000">
                      <a:alpha val="40000"/>
                    </a:srgbClr>
                  </a:outerShdw>
                </a:effectLst>
              </a:rPr>
              <a:t>RUSIA CI</a:t>
            </a:r>
          </a:p>
          <a:p>
            <a:pPr algn="ctr">
              <a:defRPr/>
            </a:pPr>
            <a:r>
              <a:rPr lang="es-MX" sz="1500" b="1" dirty="0">
                <a:ln w="12700">
                  <a:solidFill>
                    <a:srgbClr val="FFFF00"/>
                  </a:solidFill>
                  <a:prstDash val="solid"/>
                </a:ln>
                <a:solidFill>
                  <a:schemeClr val="tx1"/>
                </a:solidFill>
                <a:effectLst>
                  <a:outerShdw blurRad="41275" dist="20320" dir="1800000" algn="tl" rotWithShape="0">
                    <a:srgbClr val="000000">
                      <a:alpha val="40000"/>
                    </a:srgbClr>
                  </a:outerShdw>
                </a:effectLst>
              </a:rPr>
              <a:t>+1,000</a:t>
            </a:r>
          </a:p>
        </p:txBody>
      </p:sp>
      <p:pic>
        <p:nvPicPr>
          <p:cNvPr id="11" name="Imagen 10"/>
          <p:cNvPicPr>
            <a:picLocks noChangeAspect="1"/>
          </p:cNvPicPr>
          <p:nvPr/>
        </p:nvPicPr>
        <p:blipFill rotWithShape="1">
          <a:blip r:embed="rId2"/>
          <a:srcRect l="1394" t="6922" r="3919" b="51226"/>
          <a:stretch/>
        </p:blipFill>
        <p:spPr>
          <a:xfrm>
            <a:off x="115407" y="1071984"/>
            <a:ext cx="4045380" cy="1852301"/>
          </a:xfrm>
          <a:prstGeom prst="rect">
            <a:avLst/>
          </a:prstGeom>
          <a:effectLst>
            <a:outerShdw blurRad="50800" dist="355600" dir="2700000" algn="tl" rotWithShape="0">
              <a:prstClr val="black">
                <a:alpha val="40000"/>
              </a:prstClr>
            </a:outerShdw>
          </a:effectLst>
        </p:spPr>
      </p:pic>
      <p:pic>
        <p:nvPicPr>
          <p:cNvPr id="12" name="Imagen 11"/>
          <p:cNvPicPr>
            <a:picLocks noChangeAspect="1"/>
          </p:cNvPicPr>
          <p:nvPr/>
        </p:nvPicPr>
        <p:blipFill rotWithShape="1">
          <a:blip r:embed="rId2"/>
          <a:srcRect l="3509" t="34444" r="58860" b="59005"/>
          <a:stretch/>
        </p:blipFill>
        <p:spPr>
          <a:xfrm>
            <a:off x="68952" y="2155513"/>
            <a:ext cx="4050439" cy="733646"/>
          </a:xfrm>
          <a:prstGeom prst="rect">
            <a:avLst/>
          </a:prstGeom>
          <a:effectLst>
            <a:outerShdw blurRad="50800" dist="215900" dir="5400000" algn="ctr" rotWithShape="0">
              <a:srgbClr val="000000">
                <a:alpha val="43137"/>
              </a:srgbClr>
            </a:outerShdw>
          </a:effectLst>
        </p:spPr>
      </p:pic>
      <p:grpSp>
        <p:nvGrpSpPr>
          <p:cNvPr id="24" name="Grupo 23"/>
          <p:cNvGrpSpPr/>
          <p:nvPr/>
        </p:nvGrpSpPr>
        <p:grpSpPr>
          <a:xfrm>
            <a:off x="5568066" y="433024"/>
            <a:ext cx="1226666" cy="1179653"/>
            <a:chOff x="7207957" y="5129667"/>
            <a:chExt cx="1226666" cy="1179653"/>
          </a:xfrm>
        </p:grpSpPr>
        <p:sp>
          <p:nvSpPr>
            <p:cNvPr id="2" name="Elipse 1"/>
            <p:cNvSpPr/>
            <p:nvPr/>
          </p:nvSpPr>
          <p:spPr>
            <a:xfrm>
              <a:off x="7207957" y="5129667"/>
              <a:ext cx="1226666" cy="1179653"/>
            </a:xfrm>
            <a:prstGeom prst="ellipse">
              <a:avLst/>
            </a:prstGeom>
            <a:solidFill>
              <a:schemeClr val="bg1">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 name="Rectángulo 2"/>
            <p:cNvSpPr/>
            <p:nvPr/>
          </p:nvSpPr>
          <p:spPr>
            <a:xfrm>
              <a:off x="7303550" y="5532919"/>
              <a:ext cx="1008088" cy="42510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t>BIOSIS</a:t>
              </a:r>
            </a:p>
          </p:txBody>
        </p:sp>
      </p:grpSp>
      <p:grpSp>
        <p:nvGrpSpPr>
          <p:cNvPr id="25" name="Grupo 24"/>
          <p:cNvGrpSpPr/>
          <p:nvPr/>
        </p:nvGrpSpPr>
        <p:grpSpPr>
          <a:xfrm>
            <a:off x="4258972" y="1769761"/>
            <a:ext cx="1226666" cy="1179653"/>
            <a:chOff x="5821424" y="5322069"/>
            <a:chExt cx="1226666" cy="1179653"/>
          </a:xfrm>
        </p:grpSpPr>
        <p:sp>
          <p:nvSpPr>
            <p:cNvPr id="16" name="Elipse 15"/>
            <p:cNvSpPr/>
            <p:nvPr/>
          </p:nvSpPr>
          <p:spPr>
            <a:xfrm>
              <a:off x="5821424" y="5322069"/>
              <a:ext cx="1226666" cy="1179653"/>
            </a:xfrm>
            <a:prstGeom prst="ellipse">
              <a:avLst/>
            </a:prstGeom>
            <a:solidFill>
              <a:schemeClr val="bg1">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ángulo 16"/>
            <p:cNvSpPr/>
            <p:nvPr/>
          </p:nvSpPr>
          <p:spPr>
            <a:xfrm>
              <a:off x="5917017" y="5725321"/>
              <a:ext cx="1008088" cy="42510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t>MEDLINE</a:t>
              </a:r>
            </a:p>
          </p:txBody>
        </p:sp>
      </p:grpSp>
      <p:grpSp>
        <p:nvGrpSpPr>
          <p:cNvPr id="23" name="Grupo 22"/>
          <p:cNvGrpSpPr/>
          <p:nvPr/>
        </p:nvGrpSpPr>
        <p:grpSpPr>
          <a:xfrm>
            <a:off x="7216736" y="1474870"/>
            <a:ext cx="1226666" cy="1179653"/>
            <a:chOff x="8159861" y="4167652"/>
            <a:chExt cx="1226666" cy="1179653"/>
          </a:xfrm>
        </p:grpSpPr>
        <p:sp>
          <p:nvSpPr>
            <p:cNvPr id="18" name="Elipse 17"/>
            <p:cNvSpPr/>
            <p:nvPr/>
          </p:nvSpPr>
          <p:spPr>
            <a:xfrm>
              <a:off x="8159861" y="4167652"/>
              <a:ext cx="1226666" cy="1179653"/>
            </a:xfrm>
            <a:prstGeom prst="ellipse">
              <a:avLst/>
            </a:prstGeom>
            <a:solidFill>
              <a:schemeClr val="bg1">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Rectángulo 18"/>
            <p:cNvSpPr/>
            <p:nvPr/>
          </p:nvSpPr>
          <p:spPr>
            <a:xfrm>
              <a:off x="8255454" y="4570904"/>
              <a:ext cx="1008088" cy="42510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t>DERWENT</a:t>
              </a:r>
            </a:p>
          </p:txBody>
        </p:sp>
      </p:grpSp>
      <p:grpSp>
        <p:nvGrpSpPr>
          <p:cNvPr id="22" name="Grupo 21"/>
          <p:cNvGrpSpPr/>
          <p:nvPr/>
        </p:nvGrpSpPr>
        <p:grpSpPr>
          <a:xfrm>
            <a:off x="4439274" y="2884746"/>
            <a:ext cx="1226666" cy="1179653"/>
            <a:chOff x="8356817" y="5656111"/>
            <a:chExt cx="1226666" cy="1179653"/>
          </a:xfrm>
        </p:grpSpPr>
        <p:sp>
          <p:nvSpPr>
            <p:cNvPr id="20" name="Elipse 19"/>
            <p:cNvSpPr/>
            <p:nvPr/>
          </p:nvSpPr>
          <p:spPr>
            <a:xfrm>
              <a:off x="8356817" y="5656111"/>
              <a:ext cx="1226666" cy="1179653"/>
            </a:xfrm>
            <a:prstGeom prst="ellipse">
              <a:avLst/>
            </a:prstGeom>
            <a:solidFill>
              <a:schemeClr val="bg1">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 name="Rectángulo 20"/>
            <p:cNvSpPr/>
            <p:nvPr/>
          </p:nvSpPr>
          <p:spPr>
            <a:xfrm>
              <a:off x="8452410" y="6059363"/>
              <a:ext cx="1008088" cy="42510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b="1" dirty="0"/>
                <a:t>CAB </a:t>
              </a:r>
              <a:r>
                <a:rPr lang="es-MX" sz="1400" b="1" dirty="0" err="1"/>
                <a:t>Abst</a:t>
              </a:r>
              <a:r>
                <a:rPr lang="es-MX" sz="1400" b="1" dirty="0"/>
                <a:t>.</a:t>
              </a:r>
            </a:p>
          </p:txBody>
        </p:sp>
      </p:grpSp>
      <p:pic>
        <p:nvPicPr>
          <p:cNvPr id="26" name="Imagen 25"/>
          <p:cNvPicPr>
            <a:picLocks noChangeAspect="1"/>
          </p:cNvPicPr>
          <p:nvPr/>
        </p:nvPicPr>
        <p:blipFill>
          <a:blip r:embed="rId3"/>
          <a:stretch>
            <a:fillRect/>
          </a:stretch>
        </p:blipFill>
        <p:spPr>
          <a:xfrm>
            <a:off x="5568066" y="171959"/>
            <a:ext cx="1664352" cy="542591"/>
          </a:xfrm>
          <a:prstGeom prst="rect">
            <a:avLst/>
          </a:prstGeom>
        </p:spPr>
      </p:pic>
      <p:pic>
        <p:nvPicPr>
          <p:cNvPr id="27" name="Imagen 26"/>
          <p:cNvPicPr>
            <a:picLocks noChangeAspect="1"/>
          </p:cNvPicPr>
          <p:nvPr/>
        </p:nvPicPr>
        <p:blipFill>
          <a:blip r:embed="rId4"/>
          <a:stretch>
            <a:fillRect/>
          </a:stretch>
        </p:blipFill>
        <p:spPr>
          <a:xfrm>
            <a:off x="3707904" y="4747707"/>
            <a:ext cx="5040559" cy="2097561"/>
          </a:xfrm>
          <a:prstGeom prst="rect">
            <a:avLst/>
          </a:prstGeom>
        </p:spPr>
      </p:pic>
    </p:spTree>
    <p:extLst>
      <p:ext uri="{BB962C8B-B14F-4D97-AF65-F5344CB8AC3E}">
        <p14:creationId xmlns:p14="http://schemas.microsoft.com/office/powerpoint/2010/main" val="39055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2"/>
          <p:cNvPicPr>
            <a:picLocks noGrp="1" noChangeAspect="1" noChangeArrowheads="1"/>
          </p:cNvPicPr>
          <p:nvPr>
            <p:ph idx="1"/>
          </p:nvPr>
        </p:nvPicPr>
        <p:blipFill>
          <a:blip r:embed="rId2" cstate="print"/>
          <a:srcRect l="4501" t="10561" r="54375" b="17253"/>
          <a:stretch>
            <a:fillRect/>
          </a:stretch>
        </p:blipFill>
        <p:spPr>
          <a:xfrm>
            <a:off x="1143000" y="857250"/>
            <a:ext cx="6858000" cy="5143500"/>
          </a:xfrm>
        </p:spPr>
      </p:pic>
      <p:sp>
        <p:nvSpPr>
          <p:cNvPr id="5" name="4 CuadroTexto"/>
          <p:cNvSpPr txBox="1"/>
          <p:nvPr/>
        </p:nvSpPr>
        <p:spPr>
          <a:xfrm>
            <a:off x="1403648" y="5793582"/>
            <a:ext cx="6597352" cy="230832"/>
          </a:xfrm>
          <a:prstGeom prst="rect">
            <a:avLst/>
          </a:prstGeom>
          <a:solidFill>
            <a:schemeClr val="accent4">
              <a:lumMod val="50000"/>
              <a:lumOff val="50000"/>
            </a:schemeClr>
          </a:solidFill>
        </p:spPr>
        <p:txBody>
          <a:bodyPr wrap="square">
            <a:spAutoFit/>
          </a:bodyPr>
          <a:lstStyle/>
          <a:p>
            <a:pPr>
              <a:defRPr/>
            </a:pPr>
            <a:r>
              <a:rPr lang="es-MX" sz="900" b="1" dirty="0">
                <a:solidFill>
                  <a:srgbClr val="FFFFFF"/>
                </a:solidFill>
                <a:latin typeface="Calibri" pitchFamily="34" charset="0"/>
                <a:cs typeface="Calibri" pitchFamily="34" charset="0"/>
              </a:rPr>
              <a:t>Tomado de </a:t>
            </a:r>
            <a:r>
              <a:rPr lang="es-MX" sz="900" b="1" dirty="0" err="1">
                <a:solidFill>
                  <a:srgbClr val="FFFFFF"/>
                </a:solidFill>
                <a:latin typeface="Calibri" pitchFamily="34" charset="0"/>
                <a:cs typeface="Calibri" pitchFamily="34" charset="0"/>
              </a:rPr>
              <a:t>Baiget</a:t>
            </a:r>
            <a:r>
              <a:rPr lang="es-MX" sz="900" b="1" dirty="0">
                <a:solidFill>
                  <a:srgbClr val="FFFFFF"/>
                </a:solidFill>
                <a:latin typeface="Calibri" pitchFamily="34" charset="0"/>
                <a:cs typeface="Calibri" pitchFamily="34" charset="0"/>
              </a:rPr>
              <a:t>, Tomás. “Cómo publicar con impacto en revistas científicas”, seminario impartido el 24 octubre 2011, DGB-UNAM</a:t>
            </a:r>
          </a:p>
        </p:txBody>
      </p:sp>
    </p:spTree>
    <p:extLst>
      <p:ext uri="{BB962C8B-B14F-4D97-AF65-F5344CB8AC3E}">
        <p14:creationId xmlns:p14="http://schemas.microsoft.com/office/powerpoint/2010/main" val="11754222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txBox="1">
            <a:spLocks/>
          </p:cNvSpPr>
          <p:nvPr/>
        </p:nvSpPr>
        <p:spPr>
          <a:xfrm>
            <a:off x="654802" y="914085"/>
            <a:ext cx="3419342" cy="511936"/>
          </a:xfrm>
          <a:prstGeom prst="rect">
            <a:avLst/>
          </a:prstGeom>
        </p:spPr>
        <p:txBody>
          <a:bodyPr vert="horz" lIns="68580" tIns="34290" rIns="68580" bIns="3429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rgbClr val="C00000"/>
              </a:buClr>
              <a:buSzPct val="80000"/>
            </a:pPr>
            <a:r>
              <a:rPr lang="es-MX" sz="2025" b="1" dirty="0">
                <a:latin typeface="+mn-lt"/>
                <a:ea typeface="Tahoma" panose="020B0604030504040204" pitchFamily="34" charset="0"/>
                <a:cs typeface="Tahoma" panose="020B0604030504040204" pitchFamily="34" charset="0"/>
              </a:rPr>
              <a:t>Índice g (</a:t>
            </a:r>
            <a:r>
              <a:rPr lang="es-MX" sz="2025" b="1" dirty="0" err="1">
                <a:latin typeface="+mn-lt"/>
                <a:ea typeface="Tahoma" panose="020B0604030504040204" pitchFamily="34" charset="0"/>
                <a:cs typeface="Tahoma" panose="020B0604030504040204" pitchFamily="34" charset="0"/>
              </a:rPr>
              <a:t>Egghe</a:t>
            </a:r>
            <a:r>
              <a:rPr lang="es-MX" sz="2025" b="1" dirty="0">
                <a:latin typeface="+mn-lt"/>
                <a:ea typeface="Tahoma" panose="020B0604030504040204" pitchFamily="34" charset="0"/>
                <a:cs typeface="Tahoma" panose="020B0604030504040204" pitchFamily="34" charset="0"/>
              </a:rPr>
              <a:t>, 2006)</a:t>
            </a:r>
            <a:endParaRPr lang="es-MX" sz="1650" b="1" dirty="0">
              <a:latin typeface="+mn-lt"/>
              <a:ea typeface="Tahoma" panose="020B0604030504040204" pitchFamily="34" charset="0"/>
              <a:cs typeface="Tahoma" panose="020B0604030504040204" pitchFamily="34" charset="0"/>
            </a:endParaRPr>
          </a:p>
        </p:txBody>
      </p:sp>
      <p:sp>
        <p:nvSpPr>
          <p:cNvPr id="5" name="Rectángulo 4"/>
          <p:cNvSpPr/>
          <p:nvPr/>
        </p:nvSpPr>
        <p:spPr>
          <a:xfrm>
            <a:off x="430619" y="1537218"/>
            <a:ext cx="7893553" cy="3208571"/>
          </a:xfrm>
          <a:prstGeom prst="rect">
            <a:avLst/>
          </a:prstGeom>
          <a:ln>
            <a:solidFill>
              <a:schemeClr val="tx1"/>
            </a:solidFill>
          </a:ln>
        </p:spPr>
        <p:txBody>
          <a:bodyPr wrap="square">
            <a:spAutoFit/>
          </a:bodyPr>
          <a:lstStyle/>
          <a:p>
            <a:r>
              <a:rPr lang="es-MX" sz="1350" dirty="0">
                <a:latin typeface="Academy Engraved LET" pitchFamily="2" charset="0"/>
              </a:rPr>
              <a:t>• </a:t>
            </a:r>
            <a:r>
              <a:rPr lang="es-MX" sz="1350" dirty="0"/>
              <a:t>Al igual que el H, cuantifica la productividad </a:t>
            </a:r>
            <a:r>
              <a:rPr lang="es-MX" sz="1350" dirty="0" err="1"/>
              <a:t>bibliométrica</a:t>
            </a:r>
            <a:r>
              <a:rPr lang="es-MX" sz="1350" dirty="0"/>
              <a:t> basada en el historial de publicaciones </a:t>
            </a:r>
          </a:p>
          <a:p>
            <a:endParaRPr lang="es-MX" sz="1350" dirty="0"/>
          </a:p>
          <a:p>
            <a:r>
              <a:rPr lang="es-MX" sz="1350" dirty="0">
                <a:latin typeface="Academy Engraved LET" pitchFamily="2" charset="0"/>
              </a:rPr>
              <a:t>•</a:t>
            </a:r>
            <a:r>
              <a:rPr lang="es-MX" sz="1350" dirty="0"/>
              <a:t> Es similar al índice H, más complejo en su cálculo, pero al ser mayor y más variable, nos permite distinguir entre autores con índice H similar.</a:t>
            </a:r>
          </a:p>
          <a:p>
            <a:endParaRPr lang="es-MX" sz="1350" dirty="0"/>
          </a:p>
          <a:p>
            <a:r>
              <a:rPr lang="es-MX" sz="1350" dirty="0">
                <a:latin typeface="Academy Engraved LET" pitchFamily="2" charset="0"/>
              </a:rPr>
              <a:t>• </a:t>
            </a:r>
            <a:r>
              <a:rPr lang="es-MX" sz="1350" dirty="0"/>
              <a:t>Se calcula ordenando las publicaciones de un investigador por el número de </a:t>
            </a:r>
            <a:r>
              <a:rPr lang="es-MX" sz="1350" b="1" dirty="0"/>
              <a:t>citas recibidas </a:t>
            </a:r>
            <a:r>
              <a:rPr lang="es-MX" sz="1350" dirty="0"/>
              <a:t>en orden </a:t>
            </a:r>
            <a:r>
              <a:rPr lang="es-MX" sz="1350" b="1" dirty="0"/>
              <a:t>descendente</a:t>
            </a:r>
            <a:r>
              <a:rPr lang="es-MX" sz="1350" dirty="0"/>
              <a:t>, </a:t>
            </a:r>
            <a:r>
              <a:rPr lang="es-MX" sz="1350" b="1" dirty="0"/>
              <a:t>numerando</a:t>
            </a:r>
            <a:r>
              <a:rPr lang="es-MX" sz="1350" dirty="0"/>
              <a:t> la posición, y generando </a:t>
            </a:r>
            <a:r>
              <a:rPr lang="es-MX" sz="1350" b="1" dirty="0"/>
              <a:t>dos</a:t>
            </a:r>
            <a:r>
              <a:rPr lang="es-MX" sz="1350" dirty="0"/>
              <a:t> nuevas </a:t>
            </a:r>
            <a:r>
              <a:rPr lang="es-MX" sz="1350" b="1" dirty="0"/>
              <a:t>columnas</a:t>
            </a:r>
            <a:r>
              <a:rPr lang="es-MX" sz="1350" dirty="0"/>
              <a:t>:</a:t>
            </a:r>
          </a:p>
          <a:p>
            <a:r>
              <a:rPr lang="es-MX" sz="1350" dirty="0">
                <a:latin typeface="Academy Engraved LET" pitchFamily="2" charset="0"/>
              </a:rPr>
              <a:t>	</a:t>
            </a:r>
            <a:r>
              <a:rPr lang="es-MX" sz="1350" dirty="0"/>
              <a:t>-</a:t>
            </a:r>
            <a:r>
              <a:rPr lang="es-MX" sz="1350" dirty="0">
                <a:solidFill>
                  <a:schemeClr val="tx2"/>
                </a:solidFill>
              </a:rPr>
              <a:t> </a:t>
            </a:r>
            <a:r>
              <a:rPr lang="es-MX" sz="1350" dirty="0"/>
              <a:t>número de citas recibidas </a:t>
            </a:r>
            <a:r>
              <a:rPr lang="es-MX" sz="1350" b="1" dirty="0"/>
              <a:t>acumulado</a:t>
            </a:r>
          </a:p>
          <a:p>
            <a:r>
              <a:rPr lang="es-MX" sz="1350" dirty="0"/>
              <a:t>	-  y número de posición al </a:t>
            </a:r>
            <a:r>
              <a:rPr lang="es-MX" sz="1350" b="1" dirty="0"/>
              <a:t>cuadrado</a:t>
            </a:r>
            <a:r>
              <a:rPr lang="es-MX" sz="1350" dirty="0"/>
              <a:t>. </a:t>
            </a:r>
          </a:p>
          <a:p>
            <a:r>
              <a:rPr lang="es-MX" sz="1350" dirty="0"/>
              <a:t>A continuación se identifica el número de orden de la posición en la que el </a:t>
            </a:r>
            <a:r>
              <a:rPr lang="es-MX" sz="1350" b="1" dirty="0"/>
              <a:t>número de citas acumuladas </a:t>
            </a:r>
            <a:r>
              <a:rPr lang="es-MX" sz="1350" dirty="0"/>
              <a:t>es igual o mayor que el </a:t>
            </a:r>
            <a:r>
              <a:rPr lang="es-MX" sz="1350" b="1" dirty="0"/>
              <a:t>número de posición al cuadrado</a:t>
            </a:r>
            <a:r>
              <a:rPr lang="es-MX" sz="1350" dirty="0"/>
              <a:t>.</a:t>
            </a:r>
          </a:p>
          <a:p>
            <a:endParaRPr lang="es-MX" sz="1350" dirty="0"/>
          </a:p>
          <a:p>
            <a:r>
              <a:rPr lang="es-MX" sz="1350" dirty="0"/>
              <a:t>- Un autor tiene un índice de “G” cuando, considerando los “G” artículos más citados, la cantidad de citas acumuladas por estos "G" artículos es </a:t>
            </a:r>
            <a:r>
              <a:rPr lang="es-MX" sz="1350" b="1" dirty="0"/>
              <a:t>superior</a:t>
            </a:r>
            <a:r>
              <a:rPr lang="es-MX" sz="1350" dirty="0"/>
              <a:t> a "G" al cuadrado.</a:t>
            </a:r>
          </a:p>
          <a:p>
            <a:pPr>
              <a:spcAft>
                <a:spcPts val="900"/>
              </a:spcAft>
            </a:pPr>
            <a:endParaRPr lang="es-MX" sz="1350" dirty="0">
              <a:solidFill>
                <a:srgbClr val="009900"/>
              </a:solidFill>
            </a:endParaRPr>
          </a:p>
        </p:txBody>
      </p:sp>
      <p:sp>
        <p:nvSpPr>
          <p:cNvPr id="11" name="CuadroTexto 10"/>
          <p:cNvSpPr txBox="1"/>
          <p:nvPr/>
        </p:nvSpPr>
        <p:spPr>
          <a:xfrm>
            <a:off x="405575" y="5065738"/>
            <a:ext cx="7918597" cy="300082"/>
          </a:xfrm>
          <a:prstGeom prst="rect">
            <a:avLst/>
          </a:prstGeom>
          <a:solidFill>
            <a:srgbClr val="FF0000">
              <a:alpha val="45000"/>
            </a:srgbClr>
          </a:solidFill>
        </p:spPr>
        <p:txBody>
          <a:bodyPr wrap="square" rtlCol="0">
            <a:spAutoFit/>
          </a:bodyPr>
          <a:lstStyle/>
          <a:p>
            <a:r>
              <a:rPr lang="es-MX" sz="1350" b="1" dirty="0"/>
              <a:t>Índice G </a:t>
            </a:r>
            <a:r>
              <a:rPr lang="es-MX" sz="1350" dirty="0"/>
              <a:t>= 15 (la cantidad de citas acumuladas por estos 15 artículos más citados es superior a 15 al cuadrado)</a:t>
            </a:r>
          </a:p>
        </p:txBody>
      </p:sp>
    </p:spTree>
    <p:extLst>
      <p:ext uri="{BB962C8B-B14F-4D97-AF65-F5344CB8AC3E}">
        <p14:creationId xmlns:p14="http://schemas.microsoft.com/office/powerpoint/2010/main" val="11165588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760236"/>
            <a:ext cx="8141822" cy="4808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755576" y="2708920"/>
            <a:ext cx="2232248" cy="144016"/>
          </a:xfrm>
          <a:prstGeom prst="rect">
            <a:avLst/>
          </a:prstGeom>
          <a:solidFill>
            <a:srgbClr val="FF0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 name="Rectángulo 2"/>
          <p:cNvSpPr/>
          <p:nvPr/>
        </p:nvSpPr>
        <p:spPr>
          <a:xfrm>
            <a:off x="4499992" y="5733256"/>
            <a:ext cx="4572000" cy="369332"/>
          </a:xfrm>
          <a:prstGeom prst="rect">
            <a:avLst/>
          </a:prstGeom>
        </p:spPr>
        <p:txBody>
          <a:bodyPr>
            <a:spAutoFit/>
          </a:bodyPr>
          <a:lstStyle/>
          <a:p>
            <a:r>
              <a:rPr lang="en-GB" sz="900" dirty="0">
                <a:solidFill>
                  <a:schemeClr val="tx1">
                    <a:lumMod val="50000"/>
                    <a:lumOff val="50000"/>
                  </a:schemeClr>
                </a:solidFill>
              </a:rPr>
              <a:t>Andrés, Ana. Measuring Academic Research. How to undertake a bibliometric study. </a:t>
            </a:r>
            <a:r>
              <a:rPr lang="es-MX" sz="900" dirty="0" err="1">
                <a:solidFill>
                  <a:schemeClr val="tx1">
                    <a:lumMod val="50000"/>
                    <a:lumOff val="50000"/>
                  </a:schemeClr>
                </a:solidFill>
              </a:rPr>
              <a:t>ChandosPublishing</a:t>
            </a:r>
            <a:r>
              <a:rPr lang="es-MX" sz="900" dirty="0">
                <a:solidFill>
                  <a:schemeClr val="tx1">
                    <a:lumMod val="50000"/>
                    <a:lumOff val="50000"/>
                  </a:schemeClr>
                </a:solidFill>
              </a:rPr>
              <a:t>, 2009.</a:t>
            </a:r>
          </a:p>
        </p:txBody>
      </p:sp>
    </p:spTree>
    <p:extLst>
      <p:ext uri="{BB962C8B-B14F-4D97-AF65-F5344CB8AC3E}">
        <p14:creationId xmlns:p14="http://schemas.microsoft.com/office/powerpoint/2010/main" val="32149223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60648"/>
            <a:ext cx="7128792" cy="5677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Rectángulo"/>
          <p:cNvSpPr/>
          <p:nvPr/>
        </p:nvSpPr>
        <p:spPr>
          <a:xfrm>
            <a:off x="1043608" y="4149080"/>
            <a:ext cx="2520280" cy="144016"/>
          </a:xfrm>
          <a:prstGeom prst="rect">
            <a:avLst/>
          </a:prstGeom>
          <a:solidFill>
            <a:srgbClr val="FF0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7" name="Rectángulo 6"/>
          <p:cNvSpPr/>
          <p:nvPr/>
        </p:nvSpPr>
        <p:spPr>
          <a:xfrm>
            <a:off x="4283968" y="6021288"/>
            <a:ext cx="4572000" cy="369332"/>
          </a:xfrm>
          <a:prstGeom prst="rect">
            <a:avLst/>
          </a:prstGeom>
        </p:spPr>
        <p:txBody>
          <a:bodyPr>
            <a:spAutoFit/>
          </a:bodyPr>
          <a:lstStyle/>
          <a:p>
            <a:r>
              <a:rPr lang="en-GB" sz="900" dirty="0">
                <a:solidFill>
                  <a:schemeClr val="tx1">
                    <a:lumMod val="50000"/>
                    <a:lumOff val="50000"/>
                  </a:schemeClr>
                </a:solidFill>
              </a:rPr>
              <a:t>Andrés, Ana. Measuring Academic Research. How to undertake a bibliometric study. </a:t>
            </a:r>
            <a:r>
              <a:rPr lang="es-MX" sz="900" dirty="0" err="1">
                <a:solidFill>
                  <a:schemeClr val="tx1">
                    <a:lumMod val="50000"/>
                    <a:lumOff val="50000"/>
                  </a:schemeClr>
                </a:solidFill>
              </a:rPr>
              <a:t>ChandosPublishing</a:t>
            </a:r>
            <a:r>
              <a:rPr lang="es-MX" sz="900" dirty="0">
                <a:solidFill>
                  <a:schemeClr val="tx1">
                    <a:lumMod val="50000"/>
                    <a:lumOff val="50000"/>
                  </a:schemeClr>
                </a:solidFill>
              </a:rPr>
              <a:t>, 2009.</a:t>
            </a:r>
          </a:p>
        </p:txBody>
      </p:sp>
    </p:spTree>
    <p:extLst>
      <p:ext uri="{BB962C8B-B14F-4D97-AF65-F5344CB8AC3E}">
        <p14:creationId xmlns:p14="http://schemas.microsoft.com/office/powerpoint/2010/main" val="331331495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176" t="7300" r="2357" b="47030"/>
          <a:stretch/>
        </p:blipFill>
        <p:spPr>
          <a:xfrm>
            <a:off x="201340" y="2132856"/>
            <a:ext cx="8923296" cy="2376263"/>
          </a:xfrm>
          <a:prstGeom prst="rect">
            <a:avLst/>
          </a:prstGeom>
        </p:spPr>
      </p:pic>
      <p:pic>
        <p:nvPicPr>
          <p:cNvPr id="5" name="Imagen 4"/>
          <p:cNvPicPr>
            <a:picLocks noChangeAspect="1"/>
          </p:cNvPicPr>
          <p:nvPr/>
        </p:nvPicPr>
        <p:blipFill rotWithShape="1">
          <a:blip r:embed="rId2"/>
          <a:srcRect l="89594" t="14058" r="2356" b="80406"/>
          <a:stretch/>
        </p:blipFill>
        <p:spPr>
          <a:xfrm>
            <a:off x="5979478" y="1520788"/>
            <a:ext cx="3164522" cy="1224136"/>
          </a:xfrm>
          <a:prstGeom prst="rect">
            <a:avLst/>
          </a:prstGeom>
          <a:effectLst>
            <a:outerShdw blurRad="50800" dist="330200" dir="8100000" algn="tr" rotWithShape="0">
              <a:prstClr val="black">
                <a:alpha val="40000"/>
              </a:prstClr>
            </a:outerShdw>
          </a:effectLst>
        </p:spPr>
      </p:pic>
    </p:spTree>
    <p:extLst>
      <p:ext uri="{BB962C8B-B14F-4D97-AF65-F5344CB8AC3E}">
        <p14:creationId xmlns:p14="http://schemas.microsoft.com/office/powerpoint/2010/main" val="56395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t="6889" r="50125" b="43556"/>
          <a:stretch/>
        </p:blipFill>
        <p:spPr>
          <a:xfrm>
            <a:off x="0" y="1243012"/>
            <a:ext cx="3874579" cy="3266461"/>
          </a:xfrm>
          <a:prstGeom prst="rect">
            <a:avLst/>
          </a:prstGeom>
        </p:spPr>
      </p:pic>
      <p:pic>
        <p:nvPicPr>
          <p:cNvPr id="4" name="Imagen 3"/>
          <p:cNvPicPr>
            <a:picLocks noChangeAspect="1"/>
          </p:cNvPicPr>
          <p:nvPr/>
        </p:nvPicPr>
        <p:blipFill rotWithShape="1">
          <a:blip r:embed="rId3"/>
          <a:srcRect t="6444" r="1000" b="7334"/>
          <a:stretch/>
        </p:blipFill>
        <p:spPr>
          <a:xfrm>
            <a:off x="3514725" y="764704"/>
            <a:ext cx="5629276" cy="5184576"/>
          </a:xfrm>
          <a:prstGeom prst="rect">
            <a:avLst/>
          </a:prstGeom>
        </p:spPr>
      </p:pic>
      <p:cxnSp>
        <p:nvCxnSpPr>
          <p:cNvPr id="6" name="Conector recto de flecha 5"/>
          <p:cNvCxnSpPr/>
          <p:nvPr/>
        </p:nvCxnSpPr>
        <p:spPr>
          <a:xfrm>
            <a:off x="3231084" y="2420888"/>
            <a:ext cx="550069" cy="0"/>
          </a:xfrm>
          <a:prstGeom prst="straightConnector1">
            <a:avLst/>
          </a:prstGeom>
          <a:ln w="168275">
            <a:solidFill>
              <a:schemeClr val="accent5">
                <a:lumMod val="75000"/>
              </a:schemeClr>
            </a:solidFill>
            <a:tailEnd type="triangle"/>
          </a:ln>
          <a:effectLst>
            <a:outerShdw blurRad="50800" dist="1016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Rectángulo 9"/>
          <p:cNvSpPr/>
          <p:nvPr/>
        </p:nvSpPr>
        <p:spPr>
          <a:xfrm>
            <a:off x="989145" y="1032682"/>
            <a:ext cx="1511467"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Búsqueda por AUTOR</a:t>
            </a:r>
            <a:endParaRPr lang="es-MX" sz="1350" b="1" dirty="0"/>
          </a:p>
        </p:txBody>
      </p:sp>
      <p:sp>
        <p:nvSpPr>
          <p:cNvPr id="11" name="Elipse 10"/>
          <p:cNvSpPr/>
          <p:nvPr/>
        </p:nvSpPr>
        <p:spPr>
          <a:xfrm>
            <a:off x="4572000" y="2060848"/>
            <a:ext cx="437606" cy="222069"/>
          </a:xfrm>
          <a:prstGeom prst="ellipse">
            <a:avLst/>
          </a:prstGeom>
          <a:solidFill>
            <a:srgbClr val="FF0000">
              <a:alpha val="3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Tree>
    <p:extLst>
      <p:ext uri="{BB962C8B-B14F-4D97-AF65-F5344CB8AC3E}">
        <p14:creationId xmlns:p14="http://schemas.microsoft.com/office/powerpoint/2010/main" val="412445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5227" r="315" b="5790"/>
          <a:stretch/>
        </p:blipFill>
        <p:spPr>
          <a:xfrm>
            <a:off x="318944" y="1230023"/>
            <a:ext cx="8698185" cy="4367463"/>
          </a:xfrm>
          <a:prstGeom prst="rect">
            <a:avLst/>
          </a:prstGeom>
        </p:spPr>
      </p:pic>
      <p:sp>
        <p:nvSpPr>
          <p:cNvPr id="3" name="Elipse 2"/>
          <p:cNvSpPr/>
          <p:nvPr/>
        </p:nvSpPr>
        <p:spPr>
          <a:xfrm>
            <a:off x="7968944" y="2158724"/>
            <a:ext cx="437606" cy="222069"/>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4" name="Elipse 3"/>
          <p:cNvSpPr/>
          <p:nvPr/>
        </p:nvSpPr>
        <p:spPr>
          <a:xfrm>
            <a:off x="7968944" y="2471545"/>
            <a:ext cx="287727" cy="222069"/>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5" name="Elipse 4"/>
          <p:cNvSpPr/>
          <p:nvPr/>
        </p:nvSpPr>
        <p:spPr>
          <a:xfrm>
            <a:off x="7968944" y="2937768"/>
            <a:ext cx="287727" cy="222069"/>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6" name="Elipse 5"/>
          <p:cNvSpPr/>
          <p:nvPr/>
        </p:nvSpPr>
        <p:spPr>
          <a:xfrm>
            <a:off x="7968944" y="3371635"/>
            <a:ext cx="287727" cy="222069"/>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7" name="Elipse 6"/>
          <p:cNvSpPr/>
          <p:nvPr/>
        </p:nvSpPr>
        <p:spPr>
          <a:xfrm>
            <a:off x="7968944" y="3822712"/>
            <a:ext cx="287727" cy="222069"/>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8" name="Elipse 7"/>
          <p:cNvSpPr/>
          <p:nvPr/>
        </p:nvSpPr>
        <p:spPr>
          <a:xfrm>
            <a:off x="7968944" y="4253109"/>
            <a:ext cx="287727" cy="222069"/>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9" name="Elipse 8"/>
          <p:cNvSpPr/>
          <p:nvPr/>
        </p:nvSpPr>
        <p:spPr>
          <a:xfrm>
            <a:off x="7963186" y="4648619"/>
            <a:ext cx="287727" cy="222069"/>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10" name="Elipse 9"/>
          <p:cNvSpPr/>
          <p:nvPr/>
        </p:nvSpPr>
        <p:spPr>
          <a:xfrm>
            <a:off x="7968944" y="5129063"/>
            <a:ext cx="287727" cy="222069"/>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11" name="Rectángulo 10"/>
          <p:cNvSpPr/>
          <p:nvPr/>
        </p:nvSpPr>
        <p:spPr>
          <a:xfrm>
            <a:off x="7351316" y="1127301"/>
            <a:ext cx="1511467"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Listado por citas recibidas</a:t>
            </a:r>
            <a:endParaRPr lang="es-MX" sz="1350" b="1" dirty="0"/>
          </a:p>
        </p:txBody>
      </p:sp>
      <p:cxnSp>
        <p:nvCxnSpPr>
          <p:cNvPr id="13" name="Conector recto de flecha 12"/>
          <p:cNvCxnSpPr>
            <a:endCxn id="3" idx="0"/>
          </p:cNvCxnSpPr>
          <p:nvPr/>
        </p:nvCxnSpPr>
        <p:spPr>
          <a:xfrm>
            <a:off x="8184481" y="1547962"/>
            <a:ext cx="3266" cy="610762"/>
          </a:xfrm>
          <a:prstGeom prst="straightConnector1">
            <a:avLst/>
          </a:prstGeom>
          <a:ln w="98425">
            <a:solidFill>
              <a:srgbClr val="00B0F0"/>
            </a:solidFill>
            <a:tailEnd type="triangle"/>
          </a:ln>
          <a:effectLst>
            <a:outerShdw blurRad="50800" dist="1143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Elipse 17"/>
          <p:cNvSpPr/>
          <p:nvPr/>
        </p:nvSpPr>
        <p:spPr>
          <a:xfrm>
            <a:off x="3577698" y="2269758"/>
            <a:ext cx="616847" cy="309967"/>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19" name="Elipse 18"/>
          <p:cNvSpPr/>
          <p:nvPr/>
        </p:nvSpPr>
        <p:spPr>
          <a:xfrm>
            <a:off x="2788943" y="2269758"/>
            <a:ext cx="847352" cy="309967"/>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cxnSp>
        <p:nvCxnSpPr>
          <p:cNvPr id="20" name="Conector recto de flecha 19"/>
          <p:cNvCxnSpPr/>
          <p:nvPr/>
        </p:nvCxnSpPr>
        <p:spPr>
          <a:xfrm>
            <a:off x="3210986" y="1489915"/>
            <a:ext cx="1633" cy="779843"/>
          </a:xfrm>
          <a:prstGeom prst="straightConnector1">
            <a:avLst/>
          </a:prstGeom>
          <a:ln w="98425">
            <a:solidFill>
              <a:srgbClr val="00B0F0"/>
            </a:solidFill>
            <a:tailEnd type="triangle"/>
          </a:ln>
          <a:effectLst>
            <a:outerShdw blurRad="50800" dist="1143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3956132" y="1512506"/>
            <a:ext cx="1633" cy="779843"/>
          </a:xfrm>
          <a:prstGeom prst="straightConnector1">
            <a:avLst/>
          </a:prstGeom>
          <a:ln w="98425">
            <a:solidFill>
              <a:srgbClr val="00B0F0"/>
            </a:solidFill>
            <a:tailEnd type="triangle"/>
          </a:ln>
          <a:effectLst>
            <a:outerShdw blurRad="50800" dist="1143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4" name="Imagen 23"/>
          <p:cNvPicPr>
            <a:picLocks noChangeAspect="1"/>
          </p:cNvPicPr>
          <p:nvPr/>
        </p:nvPicPr>
        <p:blipFill>
          <a:blip r:embed="rId3"/>
          <a:stretch>
            <a:fillRect/>
          </a:stretch>
        </p:blipFill>
        <p:spPr>
          <a:xfrm>
            <a:off x="1097312" y="1179948"/>
            <a:ext cx="2491956" cy="516681"/>
          </a:xfrm>
          <a:prstGeom prst="rect">
            <a:avLst/>
          </a:prstGeom>
        </p:spPr>
      </p:pic>
      <p:pic>
        <p:nvPicPr>
          <p:cNvPr id="25" name="Imagen 24"/>
          <p:cNvPicPr>
            <a:picLocks noChangeAspect="1"/>
          </p:cNvPicPr>
          <p:nvPr/>
        </p:nvPicPr>
        <p:blipFill>
          <a:blip r:embed="rId4"/>
          <a:stretch>
            <a:fillRect/>
          </a:stretch>
        </p:blipFill>
        <p:spPr>
          <a:xfrm>
            <a:off x="3539962" y="1230023"/>
            <a:ext cx="1764945" cy="443522"/>
          </a:xfrm>
          <a:prstGeom prst="rect">
            <a:avLst/>
          </a:prstGeom>
        </p:spPr>
      </p:pic>
      <p:sp>
        <p:nvSpPr>
          <p:cNvPr id="21" name="Rectángulo 20"/>
          <p:cNvSpPr/>
          <p:nvPr/>
        </p:nvSpPr>
        <p:spPr>
          <a:xfrm>
            <a:off x="5172282" y="1179948"/>
            <a:ext cx="1511467"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Ver documentos </a:t>
            </a:r>
            <a:r>
              <a:rPr lang="es-MX" sz="1350" b="1" dirty="0" err="1">
                <a:effectLst>
                  <a:outerShdw blurRad="38100" dist="38100" dir="2700000" algn="tl">
                    <a:srgbClr val="000000">
                      <a:alpha val="43137"/>
                    </a:srgbClr>
                  </a:outerShdw>
                </a:effectLst>
              </a:rPr>
              <a:t>citantes</a:t>
            </a:r>
            <a:endParaRPr lang="es-MX" sz="1350" b="1" dirty="0"/>
          </a:p>
        </p:txBody>
      </p:sp>
      <p:sp>
        <p:nvSpPr>
          <p:cNvPr id="23" name="Rectángulo 22"/>
          <p:cNvSpPr/>
          <p:nvPr/>
        </p:nvSpPr>
        <p:spPr>
          <a:xfrm>
            <a:off x="80067" y="1210624"/>
            <a:ext cx="1017246"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gráficas</a:t>
            </a:r>
          </a:p>
          <a:p>
            <a:pPr algn="ctr"/>
            <a:r>
              <a:rPr lang="es-MX" sz="1350" b="1" dirty="0">
                <a:effectLst>
                  <a:outerShdw blurRad="38100" dist="38100" dir="2700000" algn="tl">
                    <a:srgbClr val="000000">
                      <a:alpha val="43137"/>
                    </a:srgbClr>
                  </a:outerShdw>
                </a:effectLst>
              </a:rPr>
              <a:t>estadísticas</a:t>
            </a:r>
            <a:endParaRPr lang="es-MX" sz="1350" b="1" dirty="0"/>
          </a:p>
        </p:txBody>
      </p:sp>
    </p:spTree>
    <p:extLst>
      <p:ext uri="{BB962C8B-B14F-4D97-AF65-F5344CB8AC3E}">
        <p14:creationId xmlns:p14="http://schemas.microsoft.com/office/powerpoint/2010/main" val="236026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Effect transition="in" filter="fade">
                                      <p:cBhvr>
                                        <p:cTn id="36" dur="500"/>
                                        <p:tgtEl>
                                          <p:spTgt spid="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1000"/>
                                        <p:tgtEl>
                                          <p:spTgt spid="24"/>
                                        </p:tgtEl>
                                      </p:cBhvr>
                                    </p:animEffect>
                                    <p:anim calcmode="lin" valueType="num">
                                      <p:cBhvr>
                                        <p:cTn id="64" dur="1000" fill="hold"/>
                                        <p:tgtEl>
                                          <p:spTgt spid="24"/>
                                        </p:tgtEl>
                                        <p:attrNameLst>
                                          <p:attrName>ppt_x</p:attrName>
                                        </p:attrNameLst>
                                      </p:cBhvr>
                                      <p:tavLst>
                                        <p:tav tm="0">
                                          <p:val>
                                            <p:strVal val="#ppt_x"/>
                                          </p:val>
                                        </p:tav>
                                        <p:tav tm="100000">
                                          <p:val>
                                            <p:strVal val="#ppt_x"/>
                                          </p:val>
                                        </p:tav>
                                      </p:tavLst>
                                    </p:anim>
                                    <p:anim calcmode="lin" valueType="num">
                                      <p:cBhvr>
                                        <p:cTn id="65" dur="1000" fill="hold"/>
                                        <p:tgtEl>
                                          <p:spTgt spid="24"/>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anim calcmode="lin" valueType="num">
                                      <p:cBhvr>
                                        <p:cTn id="69" dur="1000" fill="hold"/>
                                        <p:tgtEl>
                                          <p:spTgt spid="20"/>
                                        </p:tgtEl>
                                        <p:attrNameLst>
                                          <p:attrName>ppt_x</p:attrName>
                                        </p:attrNameLst>
                                      </p:cBhvr>
                                      <p:tavLst>
                                        <p:tav tm="0">
                                          <p:val>
                                            <p:strVal val="#ppt_x"/>
                                          </p:val>
                                        </p:tav>
                                        <p:tav tm="100000">
                                          <p:val>
                                            <p:strVal val="#ppt_x"/>
                                          </p:val>
                                        </p:tav>
                                      </p:tavLst>
                                    </p:anim>
                                    <p:anim calcmode="lin" valueType="num">
                                      <p:cBhvr>
                                        <p:cTn id="70" dur="1000" fill="hold"/>
                                        <p:tgtEl>
                                          <p:spTgt spid="20"/>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par>
                                <p:cTn id="76" presetID="47" presetClass="entr" presetSubtype="0"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1000"/>
                                        <p:tgtEl>
                                          <p:spTgt spid="22"/>
                                        </p:tgtEl>
                                      </p:cBhvr>
                                    </p:animEffect>
                                    <p:anim calcmode="lin" valueType="num">
                                      <p:cBhvr>
                                        <p:cTn id="79" dur="1000" fill="hold"/>
                                        <p:tgtEl>
                                          <p:spTgt spid="22"/>
                                        </p:tgtEl>
                                        <p:attrNameLst>
                                          <p:attrName>ppt_x</p:attrName>
                                        </p:attrNameLst>
                                      </p:cBhvr>
                                      <p:tavLst>
                                        <p:tav tm="0">
                                          <p:val>
                                            <p:strVal val="#ppt_x"/>
                                          </p:val>
                                        </p:tav>
                                        <p:tav tm="100000">
                                          <p:val>
                                            <p:strVal val="#ppt_x"/>
                                          </p:val>
                                        </p:tav>
                                      </p:tavLst>
                                    </p:anim>
                                    <p:anim calcmode="lin" valueType="num">
                                      <p:cBhvr>
                                        <p:cTn id="80" dur="1000" fill="hold"/>
                                        <p:tgtEl>
                                          <p:spTgt spid="22"/>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1000"/>
                                        <p:tgtEl>
                                          <p:spTgt spid="19"/>
                                        </p:tgtEl>
                                      </p:cBhvr>
                                    </p:animEffect>
                                    <p:anim calcmode="lin" valueType="num">
                                      <p:cBhvr>
                                        <p:cTn id="84" dur="1000" fill="hold"/>
                                        <p:tgtEl>
                                          <p:spTgt spid="19"/>
                                        </p:tgtEl>
                                        <p:attrNameLst>
                                          <p:attrName>ppt_x</p:attrName>
                                        </p:attrNameLst>
                                      </p:cBhvr>
                                      <p:tavLst>
                                        <p:tav tm="0">
                                          <p:val>
                                            <p:strVal val="#ppt_x"/>
                                          </p:val>
                                        </p:tav>
                                        <p:tav tm="100000">
                                          <p:val>
                                            <p:strVal val="#ppt_x"/>
                                          </p:val>
                                        </p:tav>
                                      </p:tavLst>
                                    </p:anim>
                                    <p:anim calcmode="lin" valueType="num">
                                      <p:cBhvr>
                                        <p:cTn id="85" dur="1000" fill="hold"/>
                                        <p:tgtEl>
                                          <p:spTgt spid="19"/>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1000"/>
                                        <p:tgtEl>
                                          <p:spTgt spid="18"/>
                                        </p:tgtEl>
                                      </p:cBhvr>
                                    </p:animEffect>
                                    <p:anim calcmode="lin" valueType="num">
                                      <p:cBhvr>
                                        <p:cTn id="89" dur="1000" fill="hold"/>
                                        <p:tgtEl>
                                          <p:spTgt spid="18"/>
                                        </p:tgtEl>
                                        <p:attrNameLst>
                                          <p:attrName>ppt_x</p:attrName>
                                        </p:attrNameLst>
                                      </p:cBhvr>
                                      <p:tavLst>
                                        <p:tav tm="0">
                                          <p:val>
                                            <p:strVal val="#ppt_x"/>
                                          </p:val>
                                        </p:tav>
                                        <p:tav tm="100000">
                                          <p:val>
                                            <p:strVal val="#ppt_x"/>
                                          </p:val>
                                        </p:tav>
                                      </p:tavLst>
                                    </p:anim>
                                    <p:anim calcmode="lin" valueType="num">
                                      <p:cBhvr>
                                        <p:cTn id="9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7"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1000"/>
                                        <p:tgtEl>
                                          <p:spTgt spid="23"/>
                                        </p:tgtEl>
                                      </p:cBhvr>
                                    </p:animEffect>
                                    <p:anim calcmode="lin" valueType="num">
                                      <p:cBhvr>
                                        <p:cTn id="96" dur="1000" fill="hold"/>
                                        <p:tgtEl>
                                          <p:spTgt spid="23"/>
                                        </p:tgtEl>
                                        <p:attrNameLst>
                                          <p:attrName>ppt_x</p:attrName>
                                        </p:attrNameLst>
                                      </p:cBhvr>
                                      <p:tavLst>
                                        <p:tav tm="0">
                                          <p:val>
                                            <p:strVal val="#ppt_x"/>
                                          </p:val>
                                        </p:tav>
                                        <p:tav tm="100000">
                                          <p:val>
                                            <p:strVal val="#ppt_x"/>
                                          </p:val>
                                        </p:tav>
                                      </p:tavLst>
                                    </p:anim>
                                    <p:anim calcmode="lin" valueType="num">
                                      <p:cBhvr>
                                        <p:cTn id="97" dur="1000" fill="hold"/>
                                        <p:tgtEl>
                                          <p:spTgt spid="23"/>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ppt_x</p:attrName>
                                        </p:attrNameLst>
                                      </p:cBhvr>
                                      <p:tavLst>
                                        <p:tav tm="0">
                                          <p:val>
                                            <p:strVal val="#ppt_x"/>
                                          </p:val>
                                        </p:tav>
                                        <p:tav tm="100000">
                                          <p:val>
                                            <p:strVal val="#ppt_x"/>
                                          </p:val>
                                        </p:tav>
                                      </p:tavLst>
                                    </p:anim>
                                    <p:anim calcmode="lin" valueType="num">
                                      <p:cBhvr>
                                        <p:cTn id="10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8" grpId="0" animBg="1"/>
      <p:bldP spid="19" grpId="0" animBg="1"/>
      <p:bldP spid="21" grpId="0" animBg="1"/>
      <p:bldP spid="2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7333" r="3125" b="6666"/>
          <a:stretch/>
        </p:blipFill>
        <p:spPr>
          <a:xfrm>
            <a:off x="671512" y="1312569"/>
            <a:ext cx="8158163" cy="4073818"/>
          </a:xfrm>
          <a:prstGeom prst="rect">
            <a:avLst/>
          </a:prstGeom>
        </p:spPr>
      </p:pic>
      <p:sp>
        <p:nvSpPr>
          <p:cNvPr id="3" name="Elipse 2"/>
          <p:cNvSpPr/>
          <p:nvPr/>
        </p:nvSpPr>
        <p:spPr>
          <a:xfrm>
            <a:off x="1092490" y="2802155"/>
            <a:ext cx="847352" cy="309967"/>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cxnSp>
        <p:nvCxnSpPr>
          <p:cNvPr id="4" name="Conector recto de flecha 3"/>
          <p:cNvCxnSpPr/>
          <p:nvPr/>
        </p:nvCxnSpPr>
        <p:spPr>
          <a:xfrm>
            <a:off x="1516166" y="1487850"/>
            <a:ext cx="0" cy="1314305"/>
          </a:xfrm>
          <a:prstGeom prst="straightConnector1">
            <a:avLst/>
          </a:prstGeom>
          <a:ln w="98425">
            <a:solidFill>
              <a:srgbClr val="00B0F0"/>
            </a:solidFill>
            <a:tailEnd type="triangle"/>
          </a:ln>
          <a:effectLst>
            <a:outerShdw blurRad="50800" dist="1143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Rectángulo 4"/>
          <p:cNvSpPr/>
          <p:nvPr/>
        </p:nvSpPr>
        <p:spPr>
          <a:xfrm>
            <a:off x="989618" y="1067190"/>
            <a:ext cx="1952103"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Para consultar métricas por AUTOR</a:t>
            </a:r>
            <a:endParaRPr lang="es-MX" sz="1350" b="1" dirty="0"/>
          </a:p>
        </p:txBody>
      </p:sp>
    </p:spTree>
    <p:extLst>
      <p:ext uri="{BB962C8B-B14F-4D97-AF65-F5344CB8AC3E}">
        <p14:creationId xmlns:p14="http://schemas.microsoft.com/office/powerpoint/2010/main" val="141823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7"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t="6000" b="8445"/>
          <a:stretch/>
        </p:blipFill>
        <p:spPr>
          <a:xfrm>
            <a:off x="185737" y="1032362"/>
            <a:ext cx="8958263" cy="4589394"/>
          </a:xfrm>
          <a:prstGeom prst="rect">
            <a:avLst/>
          </a:prstGeom>
        </p:spPr>
      </p:pic>
      <p:sp>
        <p:nvSpPr>
          <p:cNvPr id="5" name="Rectángulo 4"/>
          <p:cNvSpPr/>
          <p:nvPr/>
        </p:nvSpPr>
        <p:spPr>
          <a:xfrm>
            <a:off x="2089756" y="857250"/>
            <a:ext cx="2139344" cy="420661"/>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350" b="1" dirty="0">
                <a:effectLst>
                  <a:outerShdw blurRad="38100" dist="38100" dir="2700000" algn="tl">
                    <a:srgbClr val="000000">
                      <a:alpha val="43137"/>
                    </a:srgbClr>
                  </a:outerShdw>
                </a:effectLst>
              </a:rPr>
              <a:t>métricas por AUTOR</a:t>
            </a:r>
            <a:endParaRPr lang="es-MX" sz="1350" b="1" dirty="0"/>
          </a:p>
        </p:txBody>
      </p:sp>
      <p:sp>
        <p:nvSpPr>
          <p:cNvPr id="7" name="Elipse 6"/>
          <p:cNvSpPr/>
          <p:nvPr/>
        </p:nvSpPr>
        <p:spPr>
          <a:xfrm>
            <a:off x="2538668" y="2860349"/>
            <a:ext cx="847352" cy="309967"/>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sp>
        <p:nvSpPr>
          <p:cNvPr id="15" name="Elipse 14"/>
          <p:cNvSpPr/>
          <p:nvPr/>
        </p:nvSpPr>
        <p:spPr>
          <a:xfrm>
            <a:off x="2214091" y="2798657"/>
            <a:ext cx="1592785" cy="208116"/>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pic>
        <p:nvPicPr>
          <p:cNvPr id="18" name="Imagen 17"/>
          <p:cNvPicPr>
            <a:picLocks noChangeAspect="1"/>
          </p:cNvPicPr>
          <p:nvPr/>
        </p:nvPicPr>
        <p:blipFill rotWithShape="1">
          <a:blip r:embed="rId3"/>
          <a:srcRect t="16543" r="2842" b="14806"/>
          <a:stretch/>
        </p:blipFill>
        <p:spPr>
          <a:xfrm>
            <a:off x="289385" y="2265250"/>
            <a:ext cx="8067174" cy="3206400"/>
          </a:xfrm>
          <a:prstGeom prst="rect">
            <a:avLst/>
          </a:prstGeom>
        </p:spPr>
      </p:pic>
      <p:sp>
        <p:nvSpPr>
          <p:cNvPr id="20" name="Elipse 19"/>
          <p:cNvSpPr/>
          <p:nvPr/>
        </p:nvSpPr>
        <p:spPr>
          <a:xfrm>
            <a:off x="289386" y="3017092"/>
            <a:ext cx="847352" cy="309967"/>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pic>
        <p:nvPicPr>
          <p:cNvPr id="22" name="Imagen 21"/>
          <p:cNvPicPr>
            <a:picLocks noChangeAspect="1"/>
          </p:cNvPicPr>
          <p:nvPr/>
        </p:nvPicPr>
        <p:blipFill>
          <a:blip r:embed="rId4"/>
          <a:stretch>
            <a:fillRect/>
          </a:stretch>
        </p:blipFill>
        <p:spPr>
          <a:xfrm>
            <a:off x="1178881" y="1405895"/>
            <a:ext cx="6396782" cy="4343777"/>
          </a:xfrm>
          <a:prstGeom prst="rect">
            <a:avLst/>
          </a:prstGeom>
        </p:spPr>
      </p:pic>
      <p:sp>
        <p:nvSpPr>
          <p:cNvPr id="23" name="Elipse 22"/>
          <p:cNvSpPr/>
          <p:nvPr/>
        </p:nvSpPr>
        <p:spPr>
          <a:xfrm>
            <a:off x="2586807" y="2539866"/>
            <a:ext cx="847352" cy="309967"/>
          </a:xfrm>
          <a:prstGeom prst="ellipse">
            <a:avLst/>
          </a:prstGeom>
          <a:solidFill>
            <a:srgbClr val="00B0F0">
              <a:alpha val="36078"/>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dirty="0"/>
          </a:p>
        </p:txBody>
      </p:sp>
      <p:pic>
        <p:nvPicPr>
          <p:cNvPr id="24" name="Imagen 23"/>
          <p:cNvPicPr>
            <a:picLocks noChangeAspect="1"/>
          </p:cNvPicPr>
          <p:nvPr/>
        </p:nvPicPr>
        <p:blipFill>
          <a:blip r:embed="rId5"/>
          <a:stretch>
            <a:fillRect/>
          </a:stretch>
        </p:blipFill>
        <p:spPr>
          <a:xfrm>
            <a:off x="42520" y="1762598"/>
            <a:ext cx="8669504" cy="3835874"/>
          </a:xfrm>
          <a:prstGeom prst="rect">
            <a:avLst/>
          </a:prstGeom>
        </p:spPr>
      </p:pic>
      <p:pic>
        <p:nvPicPr>
          <p:cNvPr id="25" name="Imagen 24"/>
          <p:cNvPicPr>
            <a:picLocks noChangeAspect="1"/>
          </p:cNvPicPr>
          <p:nvPr/>
        </p:nvPicPr>
        <p:blipFill>
          <a:blip r:embed="rId6"/>
          <a:stretch>
            <a:fillRect/>
          </a:stretch>
        </p:blipFill>
        <p:spPr>
          <a:xfrm>
            <a:off x="1263006" y="1762598"/>
            <a:ext cx="6803726" cy="3923116"/>
          </a:xfrm>
          <a:prstGeom prst="rect">
            <a:avLst/>
          </a:prstGeom>
        </p:spPr>
      </p:pic>
    </p:spTree>
    <p:extLst>
      <p:ext uri="{BB962C8B-B14F-4D97-AF65-F5344CB8AC3E}">
        <p14:creationId xmlns:p14="http://schemas.microsoft.com/office/powerpoint/2010/main" val="180054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ppt_w</p:attrName>
                                        </p:attrNameLst>
                                      </p:cBhvr>
                                      <p:tavLst>
                                        <p:tav tm="0">
                                          <p:val>
                                            <p:fltVal val="0"/>
                                          </p:val>
                                        </p:tav>
                                        <p:tav tm="100000">
                                          <p:val>
                                            <p:strVal val="#ppt_w"/>
                                          </p:val>
                                        </p:tav>
                                      </p:tavLst>
                                    </p:anim>
                                    <p:anim calcmode="lin" valueType="num">
                                      <p:cBhvr>
                                        <p:cTn id="48" dur="500" fill="hold"/>
                                        <p:tgtEl>
                                          <p:spTgt spid="23"/>
                                        </p:tgtEl>
                                        <p:attrNameLst>
                                          <p:attrName>ppt_h</p:attrName>
                                        </p:attrNameLst>
                                      </p:cBhvr>
                                      <p:tavLst>
                                        <p:tav tm="0">
                                          <p:val>
                                            <p:fltVal val="0"/>
                                          </p:val>
                                        </p:tav>
                                        <p:tav tm="100000">
                                          <p:val>
                                            <p:strVal val="#ppt_h"/>
                                          </p:val>
                                        </p:tav>
                                      </p:tavLst>
                                    </p:anim>
                                    <p:animEffect transition="in" filter="fade">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p:cTn id="54" dur="500" fill="hold"/>
                                        <p:tgtEl>
                                          <p:spTgt spid="24"/>
                                        </p:tgtEl>
                                        <p:attrNameLst>
                                          <p:attrName>ppt_w</p:attrName>
                                        </p:attrNameLst>
                                      </p:cBhvr>
                                      <p:tavLst>
                                        <p:tav tm="0">
                                          <p:val>
                                            <p:fltVal val="0"/>
                                          </p:val>
                                        </p:tav>
                                        <p:tav tm="100000">
                                          <p:val>
                                            <p:strVal val="#ppt_w"/>
                                          </p:val>
                                        </p:tav>
                                      </p:tavLst>
                                    </p:anim>
                                    <p:anim calcmode="lin" valueType="num">
                                      <p:cBhvr>
                                        <p:cTn id="55" dur="500" fill="hold"/>
                                        <p:tgtEl>
                                          <p:spTgt spid="24"/>
                                        </p:tgtEl>
                                        <p:attrNameLst>
                                          <p:attrName>ppt_h</p:attrName>
                                        </p:attrNameLst>
                                      </p:cBhvr>
                                      <p:tavLst>
                                        <p:tav tm="0">
                                          <p:val>
                                            <p:fltVal val="0"/>
                                          </p:val>
                                        </p:tav>
                                        <p:tav tm="100000">
                                          <p:val>
                                            <p:strVal val="#ppt_h"/>
                                          </p:val>
                                        </p:tav>
                                      </p:tavLst>
                                    </p:anim>
                                    <p:animEffect transition="in" filter="fade">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p:cTn id="74" dur="500" fill="hold"/>
                                        <p:tgtEl>
                                          <p:spTgt spid="25"/>
                                        </p:tgtEl>
                                        <p:attrNameLst>
                                          <p:attrName>ppt_w</p:attrName>
                                        </p:attrNameLst>
                                      </p:cBhvr>
                                      <p:tavLst>
                                        <p:tav tm="0">
                                          <p:val>
                                            <p:fltVal val="0"/>
                                          </p:val>
                                        </p:tav>
                                        <p:tav tm="100000">
                                          <p:val>
                                            <p:strVal val="#ppt_w"/>
                                          </p:val>
                                        </p:tav>
                                      </p:tavLst>
                                    </p:anim>
                                    <p:anim calcmode="lin" valueType="num">
                                      <p:cBhvr>
                                        <p:cTn id="75" dur="500" fill="hold"/>
                                        <p:tgtEl>
                                          <p:spTgt spid="25"/>
                                        </p:tgtEl>
                                        <p:attrNameLst>
                                          <p:attrName>ppt_h</p:attrName>
                                        </p:attrNameLst>
                                      </p:cBhvr>
                                      <p:tavLst>
                                        <p:tav tm="0">
                                          <p:val>
                                            <p:fltVal val="0"/>
                                          </p:val>
                                        </p:tav>
                                        <p:tav tm="100000">
                                          <p:val>
                                            <p:strVal val="#ppt_h"/>
                                          </p:val>
                                        </p:tav>
                                      </p:tavLst>
                                    </p:anim>
                                    <p:animEffect transition="in" filter="fade">
                                      <p:cBhvr>
                                        <p:cTn id="7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5" grpId="0" animBg="1"/>
      <p:bldP spid="15" grpId="1" animBg="1"/>
      <p:bldP spid="20" grpId="0" animBg="1"/>
      <p:bldP spid="23" grpId="0" animBg="1"/>
      <p:bldP spid="23"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2201" t="6600" r="40980" b="5900"/>
          <a:stretch/>
        </p:blipFill>
        <p:spPr>
          <a:xfrm>
            <a:off x="1043608" y="404664"/>
            <a:ext cx="6984776" cy="6016458"/>
          </a:xfrm>
          <a:prstGeom prst="rect">
            <a:avLst/>
          </a:prstGeom>
        </p:spPr>
      </p:pic>
    </p:spTree>
    <p:extLst>
      <p:ext uri="{BB962C8B-B14F-4D97-AF65-F5344CB8AC3E}">
        <p14:creationId xmlns:p14="http://schemas.microsoft.com/office/powerpoint/2010/main" val="594683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11719</TotalTime>
  <Words>7611</Words>
  <Application>Microsoft Office PowerPoint</Application>
  <PresentationFormat>Presentación en pantalla (4:3)</PresentationFormat>
  <Paragraphs>1525</Paragraphs>
  <Slides>158</Slides>
  <Notes>3</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158</vt:i4>
      </vt:variant>
    </vt:vector>
  </HeadingPairs>
  <TitlesOfParts>
    <vt:vector size="171" baseType="lpstr">
      <vt:lpstr>Yu Gothic UI</vt:lpstr>
      <vt:lpstr>Academy Engraved LET</vt:lpstr>
      <vt:lpstr>Aharoni</vt:lpstr>
      <vt:lpstr>Arial</vt:lpstr>
      <vt:lpstr>Arial</vt:lpstr>
      <vt:lpstr>Calibri</vt:lpstr>
      <vt:lpstr>Courier New</vt:lpstr>
      <vt:lpstr>Tahoma</vt:lpstr>
      <vt:lpstr>Times</vt:lpstr>
      <vt:lpstr>Times New Roman</vt:lpstr>
      <vt:lpstr>Trebuchet MS</vt:lpstr>
      <vt:lpstr>Verdana</vt:lpstr>
      <vt:lpstr>Tema de Office</vt:lpstr>
      <vt:lpstr>Presentación de PowerPoint</vt:lpstr>
      <vt:lpstr>Presentación de PowerPoint</vt:lpstr>
      <vt:lpstr>Revistas de “Corriente principal” (mainstream)</vt:lpstr>
      <vt:lpstr>Presentación de PowerPoint</vt:lpstr>
      <vt:lpstr>Presentación de PowerPoint</vt:lpstr>
      <vt:lpstr>Presentación de PowerPoint</vt:lpstr>
      <vt:lpstr>Presentación de PowerPoint</vt:lpstr>
      <vt:lpstr>La complicada terminología del ISI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Indicadores bibliométricos</vt:lpstr>
      <vt:lpstr>Indicadores bibliométricos</vt:lpstr>
      <vt:lpstr>Indicadores bibliométricos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Calidad = Rankings &amp; Excelencia ¿? </vt:lpstr>
      <vt:lpstr>Presentación de PowerPoint</vt:lpstr>
      <vt:lpstr>Presentación de PowerPoint</vt:lpstr>
      <vt:lpstr>Presentación de PowerPoint</vt:lpstr>
      <vt:lpstr>WR World         Ranking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 = ¿Evaluación de revistas  y de científicos?</vt:lpstr>
      <vt:lpstr>Declaración de San Francisco  sobre la Evaluación de la Investigación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Evolución % de la producción respecto de la región LATAM (SCP 2003-2014)</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III. Medicina y Ciencias de la Salud 2011-2015</vt:lpstr>
      <vt:lpstr>V. Ciencias Sociales 2011-2015</vt:lpstr>
      <vt:lpstr>Revistas con índice H5= 10 en GSM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información y evaluación bibliométrica de la ciencia</dc:title>
  <dc:creator>Familia</dc:creator>
  <cp:lastModifiedBy>ANTONIO</cp:lastModifiedBy>
  <cp:revision>301</cp:revision>
  <dcterms:created xsi:type="dcterms:W3CDTF">2015-03-05T04:52:38Z</dcterms:created>
  <dcterms:modified xsi:type="dcterms:W3CDTF">2017-05-18T15:20:46Z</dcterms:modified>
</cp:coreProperties>
</file>